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544" r:id="rId3"/>
  </p:sldMasterIdLst>
  <p:notesMasterIdLst>
    <p:notesMasterId r:id="rId76"/>
  </p:notesMasterIdLst>
  <p:handoutMasterIdLst>
    <p:handoutMasterId r:id="rId77"/>
  </p:handoutMasterIdLst>
  <p:sldIdLst>
    <p:sldId id="476" r:id="rId4"/>
    <p:sldId id="822" r:id="rId5"/>
    <p:sldId id="821" r:id="rId6"/>
    <p:sldId id="819" r:id="rId7"/>
    <p:sldId id="820" r:id="rId8"/>
    <p:sldId id="810" r:id="rId9"/>
    <p:sldId id="805" r:id="rId10"/>
    <p:sldId id="806" r:id="rId11"/>
    <p:sldId id="807" r:id="rId12"/>
    <p:sldId id="808" r:id="rId13"/>
    <p:sldId id="828" r:id="rId14"/>
    <p:sldId id="827" r:id="rId15"/>
    <p:sldId id="809" r:id="rId16"/>
    <p:sldId id="823" r:id="rId17"/>
    <p:sldId id="669" r:id="rId18"/>
    <p:sldId id="674" r:id="rId19"/>
    <p:sldId id="675" r:id="rId20"/>
    <p:sldId id="677" r:id="rId21"/>
    <p:sldId id="678" r:id="rId22"/>
    <p:sldId id="679" r:id="rId23"/>
    <p:sldId id="680" r:id="rId24"/>
    <p:sldId id="682" r:id="rId25"/>
    <p:sldId id="683" r:id="rId26"/>
    <p:sldId id="684" r:id="rId27"/>
    <p:sldId id="685" r:id="rId28"/>
    <p:sldId id="686" r:id="rId29"/>
    <p:sldId id="687" r:id="rId30"/>
    <p:sldId id="689" r:id="rId31"/>
    <p:sldId id="824" r:id="rId32"/>
    <p:sldId id="690" r:id="rId33"/>
    <p:sldId id="692" r:id="rId34"/>
    <p:sldId id="705" r:id="rId35"/>
    <p:sldId id="706" r:id="rId36"/>
    <p:sldId id="707" r:id="rId37"/>
    <p:sldId id="708" r:id="rId38"/>
    <p:sldId id="710" r:id="rId39"/>
    <p:sldId id="711" r:id="rId40"/>
    <p:sldId id="712" r:id="rId41"/>
    <p:sldId id="713" r:id="rId42"/>
    <p:sldId id="716" r:id="rId43"/>
    <p:sldId id="717" r:id="rId44"/>
    <p:sldId id="718" r:id="rId45"/>
    <p:sldId id="719" r:id="rId46"/>
    <p:sldId id="720" r:id="rId47"/>
    <p:sldId id="721" r:id="rId48"/>
    <p:sldId id="722" r:id="rId49"/>
    <p:sldId id="723" r:id="rId50"/>
    <p:sldId id="724" r:id="rId51"/>
    <p:sldId id="725" r:id="rId52"/>
    <p:sldId id="726" r:id="rId53"/>
    <p:sldId id="727" r:id="rId54"/>
    <p:sldId id="728" r:id="rId55"/>
    <p:sldId id="729" r:id="rId56"/>
    <p:sldId id="730" r:id="rId57"/>
    <p:sldId id="731" r:id="rId58"/>
    <p:sldId id="732" r:id="rId59"/>
    <p:sldId id="733" r:id="rId60"/>
    <p:sldId id="734" r:id="rId61"/>
    <p:sldId id="735" r:id="rId62"/>
    <p:sldId id="747" r:id="rId63"/>
    <p:sldId id="782" r:id="rId64"/>
    <p:sldId id="783" r:id="rId65"/>
    <p:sldId id="811" r:id="rId66"/>
    <p:sldId id="825" r:id="rId67"/>
    <p:sldId id="812" r:id="rId68"/>
    <p:sldId id="813" r:id="rId69"/>
    <p:sldId id="814" r:id="rId70"/>
    <p:sldId id="815" r:id="rId71"/>
    <p:sldId id="816" r:id="rId72"/>
    <p:sldId id="817" r:id="rId73"/>
    <p:sldId id="826" r:id="rId74"/>
    <p:sldId id="645" r:id="rId75"/>
  </p:sldIdLst>
  <p:sldSz cx="9144000" cy="5143500" type="screen16x9"/>
  <p:notesSz cx="7315200" cy="9601200"/>
  <p:defaultTextStyle>
    <a:defPPr>
      <a:defRPr lang="en-US"/>
    </a:defPPr>
    <a:lvl1pPr algn="l" defTabSz="457200" rtl="0" eaLnBrk="0" fontAlgn="base" hangingPunct="0">
      <a:spcBef>
        <a:spcPct val="0"/>
      </a:spcBef>
      <a:spcAft>
        <a:spcPct val="0"/>
      </a:spcAft>
      <a:defRPr kern="1200">
        <a:solidFill>
          <a:schemeClr val="tx1"/>
        </a:solidFill>
        <a:latin typeface="Calibri"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44D9"/>
    <a:srgbClr val="CCECFF"/>
    <a:srgbClr val="51A7F9"/>
    <a:srgbClr val="45D7BB"/>
    <a:srgbClr val="268ABF"/>
    <a:srgbClr val="ECF0F2"/>
    <a:srgbClr val="E71D32"/>
    <a:srgbClr val="7171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52" autoAdjust="0"/>
    <p:restoredTop sz="94966" autoAdjust="0"/>
  </p:normalViewPr>
  <p:slideViewPr>
    <p:cSldViewPr snapToGrid="0" snapToObjects="1">
      <p:cViewPr varScale="1">
        <p:scale>
          <a:sx n="88" d="100"/>
          <a:sy n="88" d="100"/>
        </p:scale>
        <p:origin x="-114" y="-162"/>
      </p:cViewPr>
      <p:guideLst>
        <p:guide orient="horz" pos="1620"/>
        <p:guide orient="horz" pos="747"/>
        <p:guide orient="horz" pos="2890"/>
        <p:guide orient="horz" pos="206"/>
        <p:guide orient="horz" pos="676"/>
        <p:guide pos="2880"/>
        <p:guide pos="232"/>
      </p:guideLst>
    </p:cSldViewPr>
  </p:slideViewPr>
  <p:outlineViewPr>
    <p:cViewPr>
      <p:scale>
        <a:sx n="33" d="100"/>
        <a:sy n="33" d="100"/>
      </p:scale>
      <p:origin x="0" y="-235"/>
    </p:cViewPr>
  </p:outlineViewPr>
  <p:notesTextViewPr>
    <p:cViewPr>
      <p:scale>
        <a:sx n="100" d="100"/>
        <a:sy n="100" d="100"/>
      </p:scale>
      <p:origin x="0" y="0"/>
    </p:cViewPr>
  </p:notesTextViewPr>
  <p:sorterViewPr>
    <p:cViewPr>
      <p:scale>
        <a:sx n="100" d="100"/>
        <a:sy n="100" d="100"/>
      </p:scale>
      <p:origin x="0" y="504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theme" Target="theme/theme1.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customXml" Target="../customXml/item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48" tIns="48324" rIns="96648" bIns="48324" numCol="1" anchor="t" anchorCtr="0" compatLnSpc="1">
            <a:prstTxWarp prst="textNoShape">
              <a:avLst/>
            </a:prstTxWarp>
          </a:bodyPr>
          <a:lstStyle>
            <a:lvl1pPr eaLnBrk="1" hangingPunct="1">
              <a:defRPr sz="1200" smtClean="0"/>
            </a:lvl1pPr>
          </a:lstStyle>
          <a:p>
            <a:pPr>
              <a:defRPr/>
            </a:pPr>
            <a:endParaRPr lang="zh-CN" altLang="zh-CN"/>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48" tIns="48324" rIns="96648" bIns="48324" numCol="1" anchor="t" anchorCtr="0" compatLnSpc="1">
            <a:prstTxWarp prst="textNoShape">
              <a:avLst/>
            </a:prstTxWarp>
          </a:bodyPr>
          <a:lstStyle>
            <a:lvl1pPr algn="r" eaLnBrk="1" hangingPunct="1">
              <a:defRPr sz="1200" smtClean="0"/>
            </a:lvl1pPr>
          </a:lstStyle>
          <a:p>
            <a:pPr>
              <a:defRPr/>
            </a:pPr>
            <a:fld id="{235EF914-EA48-48EC-8EDC-127479499A25}" type="datetimeFigureOut">
              <a:rPr lang="en-US" altLang="zh-CN"/>
              <a:pPr>
                <a:defRPr/>
              </a:pPr>
              <a:t>8/27/2020</a:t>
            </a:fld>
            <a:endParaRPr lang="en-US" altLang="zh-CN"/>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48" tIns="48324" rIns="96648" bIns="48324" numCol="1" anchor="b" anchorCtr="0" compatLnSpc="1">
            <a:prstTxWarp prst="textNoShape">
              <a:avLst/>
            </a:prstTxWarp>
          </a:bodyPr>
          <a:lstStyle>
            <a:lvl1pPr eaLnBrk="1" hangingPunct="1">
              <a:defRPr sz="1200" smtClean="0"/>
            </a:lvl1pPr>
          </a:lstStyle>
          <a:p>
            <a:pPr>
              <a:defRPr/>
            </a:pPr>
            <a:endParaRPr lang="zh-CN" altLang="zh-CN"/>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48" tIns="48324" rIns="96648" bIns="48324" numCol="1" anchor="b" anchorCtr="0" compatLnSpc="1">
            <a:prstTxWarp prst="textNoShape">
              <a:avLst/>
            </a:prstTxWarp>
          </a:bodyPr>
          <a:lstStyle>
            <a:lvl1pPr algn="r" eaLnBrk="1" hangingPunct="1">
              <a:defRPr sz="1200" smtClean="0"/>
            </a:lvl1pPr>
          </a:lstStyle>
          <a:p>
            <a:pPr>
              <a:defRPr/>
            </a:pPr>
            <a:fld id="{A613E990-DC21-40F0-9C1C-0B335006B6B1}" type="slidenum">
              <a:rPr lang="en-US" altLang="zh-CN"/>
              <a:pPr>
                <a:defRPr/>
              </a:pPr>
              <a:t>‹#›</a:t>
            </a:fld>
            <a:endParaRPr lang="en-US" altLang="zh-CN"/>
          </a:p>
        </p:txBody>
      </p:sp>
    </p:spTree>
    <p:extLst>
      <p:ext uri="{BB962C8B-B14F-4D97-AF65-F5344CB8AC3E}">
        <p14:creationId xmlns:p14="http://schemas.microsoft.com/office/powerpoint/2010/main" val="39522745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48" tIns="48324" rIns="96648" bIns="48324" numCol="1" anchor="t" anchorCtr="0" compatLnSpc="1">
            <a:prstTxWarp prst="textNoShape">
              <a:avLst/>
            </a:prstTxWarp>
          </a:bodyPr>
          <a:lstStyle>
            <a:lvl1pPr eaLnBrk="1" hangingPunct="1">
              <a:defRPr sz="1200" smtClean="0"/>
            </a:lvl1pPr>
          </a:lstStyle>
          <a:p>
            <a:pPr>
              <a:defRPr/>
            </a:pPr>
            <a:endParaRPr lang="zh-CN" altLang="zh-CN"/>
          </a:p>
        </p:txBody>
      </p:sp>
      <p:sp>
        <p:nvSpPr>
          <p:cNvPr id="3" name="Date Placeholder 2"/>
          <p:cNvSpPr>
            <a:spLocks noGrp="1"/>
          </p:cNvSpPr>
          <p:nvPr>
            <p:ph type="dt" idx="1"/>
          </p:nvPr>
        </p:nvSpPr>
        <p:spPr>
          <a:xfrm>
            <a:off x="4143375" y="0"/>
            <a:ext cx="3170238" cy="479425"/>
          </a:xfrm>
          <a:prstGeom prst="rect">
            <a:avLst/>
          </a:prstGeom>
        </p:spPr>
        <p:txBody>
          <a:bodyPr vert="horz" wrap="square" lIns="96648" tIns="48324" rIns="96648" bIns="48324" numCol="1" anchor="t" anchorCtr="0" compatLnSpc="1">
            <a:prstTxWarp prst="textNoShape">
              <a:avLst/>
            </a:prstTxWarp>
          </a:bodyPr>
          <a:lstStyle>
            <a:lvl1pPr algn="r" eaLnBrk="1" hangingPunct="1">
              <a:defRPr sz="1200" smtClean="0"/>
            </a:lvl1pPr>
          </a:lstStyle>
          <a:p>
            <a:pPr>
              <a:defRPr/>
            </a:pPr>
            <a:fld id="{750EE9F1-E32D-4CC9-B7E9-198DE71F4AB0}" type="datetimeFigureOut">
              <a:rPr lang="en-US" altLang="zh-CN"/>
              <a:pPr>
                <a:defRPr/>
              </a:pPr>
              <a:t>8/27/2020</a:t>
            </a:fld>
            <a:endParaRPr lang="en-US" altLang="zh-CN"/>
          </a:p>
        </p:txBody>
      </p:sp>
      <p:sp>
        <p:nvSpPr>
          <p:cNvPr id="4" name="Slide Image Placeholder 3"/>
          <p:cNvSpPr>
            <a:spLocks noGrp="1" noRot="1" noChangeAspect="1"/>
          </p:cNvSpPr>
          <p:nvPr>
            <p:ph type="sldImg" idx="2"/>
          </p:nvPr>
        </p:nvSpPr>
        <p:spPr>
          <a:xfrm>
            <a:off x="457200" y="719138"/>
            <a:ext cx="6400800" cy="3600450"/>
          </a:xfrm>
          <a:prstGeom prst="rect">
            <a:avLst/>
          </a:prstGeom>
          <a:noFill/>
          <a:ln w="12700">
            <a:solidFill>
              <a:prstClr val="black"/>
            </a:solidFill>
          </a:ln>
        </p:spPr>
        <p:txBody>
          <a:bodyPr vert="horz" lIns="96648" tIns="48324" rIns="96648" bIns="48324" rtlCol="0" anchor="ct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6648" tIns="48324" rIns="96648" bIns="48324"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48" tIns="48324" rIns="96648" bIns="48324" numCol="1" anchor="b" anchorCtr="0" compatLnSpc="1">
            <a:prstTxWarp prst="textNoShape">
              <a:avLst/>
            </a:prstTxWarp>
          </a:bodyPr>
          <a:lstStyle>
            <a:lvl1pPr eaLnBrk="1" hangingPunct="1">
              <a:defRPr sz="1200" smtClean="0"/>
            </a:lvl1pPr>
          </a:lstStyle>
          <a:p>
            <a:pPr>
              <a:defRPr/>
            </a:pPr>
            <a:endParaRPr lang="zh-CN" altLang="zh-CN"/>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48" tIns="48324" rIns="96648" bIns="48324" numCol="1" anchor="b" anchorCtr="0" compatLnSpc="1">
            <a:prstTxWarp prst="textNoShape">
              <a:avLst/>
            </a:prstTxWarp>
          </a:bodyPr>
          <a:lstStyle>
            <a:lvl1pPr algn="r" eaLnBrk="1" hangingPunct="1">
              <a:defRPr sz="1200" smtClean="0"/>
            </a:lvl1pPr>
          </a:lstStyle>
          <a:p>
            <a:pPr>
              <a:defRPr/>
            </a:pPr>
            <a:fld id="{6D2AA03D-246C-456A-B724-D1800DEA900A}" type="slidenum">
              <a:rPr lang="en-US" altLang="zh-CN"/>
              <a:pPr>
                <a:defRPr/>
              </a:pPr>
              <a:t>‹#›</a:t>
            </a:fld>
            <a:endParaRPr lang="en-US" altLang="zh-CN"/>
          </a:p>
        </p:txBody>
      </p:sp>
    </p:spTree>
    <p:extLst>
      <p:ext uri="{BB962C8B-B14F-4D97-AF65-F5344CB8AC3E}">
        <p14:creationId xmlns:p14="http://schemas.microsoft.com/office/powerpoint/2010/main" val="3639530657"/>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8btc.com/dao-2-0"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8btc.com/dao-2-0"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8btc.com/dao-2-0"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lock.it"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lock.it"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lock.it"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41300" indent="-241300" eaLnBrk="1" hangingPunct="1">
              <a:lnSpc>
                <a:spcPct val="90000"/>
              </a:lnSpc>
              <a:spcBef>
                <a:spcPct val="0"/>
              </a:spcBef>
              <a:buFont typeface="Calibri" pitchFamily="34" charset="0"/>
              <a:buAutoNum type="arabicPeriod"/>
            </a:pPr>
            <a:r>
              <a:rPr lang="en-US" altLang="en-US" dirty="0" smtClean="0"/>
              <a:t>Thanks, pleasure etc.</a:t>
            </a:r>
          </a:p>
          <a:p>
            <a:pPr marL="241300" indent="-241300" eaLnBrk="1" hangingPunct="1">
              <a:lnSpc>
                <a:spcPct val="90000"/>
              </a:lnSpc>
              <a:spcBef>
                <a:spcPct val="0"/>
              </a:spcBef>
              <a:buFont typeface="Calibri" pitchFamily="34" charset="0"/>
              <a:buAutoNum type="arabicPeriod"/>
            </a:pPr>
            <a:endParaRPr lang="en-US" altLang="en-US" dirty="0" smtClean="0"/>
          </a:p>
          <a:p>
            <a:pPr marL="241300" indent="-241300" eaLnBrk="1" hangingPunct="1">
              <a:lnSpc>
                <a:spcPct val="90000"/>
              </a:lnSpc>
              <a:spcBef>
                <a:spcPct val="0"/>
              </a:spcBef>
              <a:buFont typeface="Calibri" pitchFamily="34" charset="0"/>
              <a:buAutoNum type="arabicPeriod"/>
            </a:pPr>
            <a:r>
              <a:rPr lang="en-US" altLang="en-US" dirty="0" smtClean="0"/>
              <a:t>There is much hype around Blockchain.  </a:t>
            </a:r>
          </a:p>
          <a:p>
            <a:pPr marL="241300" indent="-241300" eaLnBrk="1" hangingPunct="1">
              <a:lnSpc>
                <a:spcPct val="90000"/>
              </a:lnSpc>
              <a:spcBef>
                <a:spcPct val="0"/>
              </a:spcBef>
              <a:buFont typeface="Calibri" pitchFamily="34" charset="0"/>
              <a:buAutoNum type="arabicPeriod"/>
            </a:pPr>
            <a:endParaRPr lang="en-US" altLang="en-US" dirty="0" smtClean="0"/>
          </a:p>
          <a:p>
            <a:pPr marL="241300" indent="-241300" eaLnBrk="1" hangingPunct="1">
              <a:lnSpc>
                <a:spcPct val="90000"/>
              </a:lnSpc>
              <a:spcBef>
                <a:spcPct val="0"/>
              </a:spcBef>
              <a:buFont typeface="Calibri" pitchFamily="34" charset="0"/>
              <a:buAutoNum type="arabicPeriod"/>
            </a:pPr>
            <a:r>
              <a:rPr lang="en-US" altLang="en-US" dirty="0" smtClean="0"/>
              <a:t>Most of this relates to the use of Blockchain to underpin the Bitcoin crypto currency.  </a:t>
            </a:r>
          </a:p>
          <a:p>
            <a:pPr marL="241300" indent="-241300" eaLnBrk="1" hangingPunct="1">
              <a:lnSpc>
                <a:spcPct val="90000"/>
              </a:lnSpc>
              <a:spcBef>
                <a:spcPct val="0"/>
              </a:spcBef>
              <a:buFont typeface="Calibri" pitchFamily="34" charset="0"/>
              <a:buAutoNum type="arabicPeriod"/>
            </a:pPr>
            <a:endParaRPr lang="en-US" altLang="en-US" dirty="0" smtClean="0"/>
          </a:p>
          <a:p>
            <a:pPr marL="241300" indent="-241300" eaLnBrk="1" hangingPunct="1">
              <a:lnSpc>
                <a:spcPct val="90000"/>
              </a:lnSpc>
              <a:spcBef>
                <a:spcPct val="0"/>
              </a:spcBef>
              <a:buFont typeface="Calibri" pitchFamily="34" charset="0"/>
              <a:buAutoNum type="arabicPeriod"/>
            </a:pPr>
            <a:r>
              <a:rPr lang="en-US" altLang="en-US" dirty="0" smtClean="0"/>
              <a:t>Whilst IBM are not interested in Crypto currency, we are very interested in exploring the broader business application of Blockchain technology.  This is a transformational opportunity for many of our clients</a:t>
            </a:r>
          </a:p>
          <a:p>
            <a:pPr marL="241300" indent="-241300" eaLnBrk="1" hangingPunct="1">
              <a:lnSpc>
                <a:spcPct val="90000"/>
              </a:lnSpc>
              <a:spcBef>
                <a:spcPct val="0"/>
              </a:spcBef>
              <a:buFont typeface="Calibri" pitchFamily="34" charset="0"/>
              <a:buAutoNum type="arabicPeriod"/>
            </a:pPr>
            <a:endParaRPr lang="en-US" altLang="en-US" dirty="0" smtClean="0"/>
          </a:p>
          <a:p>
            <a:pPr marL="241300" indent="-241300" eaLnBrk="1" hangingPunct="1">
              <a:lnSpc>
                <a:spcPct val="90000"/>
              </a:lnSpc>
              <a:spcBef>
                <a:spcPct val="0"/>
              </a:spcBef>
              <a:buFont typeface="Calibri" pitchFamily="34" charset="0"/>
              <a:buAutoNum type="arabicPeriod"/>
            </a:pPr>
            <a:r>
              <a:rPr lang="en-US" altLang="en-US" dirty="0" smtClean="0"/>
              <a:t>This touches most all industries – we are making Blockchain REAL for business.</a:t>
            </a:r>
          </a:p>
        </p:txBody>
      </p:sp>
      <p:sp>
        <p:nvSpPr>
          <p:cNvPr id="819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eaLnBrk="0" fontAlgn="base" hangingPunct="0">
              <a:spcBef>
                <a:spcPct val="0"/>
              </a:spcBef>
              <a:spcAft>
                <a:spcPct val="0"/>
              </a:spcAft>
              <a:defRPr>
                <a:solidFill>
                  <a:schemeClr val="tx1"/>
                </a:solidFill>
                <a:latin typeface="Calibri" pitchFamily="34" charset="0"/>
              </a:defRPr>
            </a:lvl6pPr>
            <a:lvl7pPr marL="2971800" indent="-228600" defTabSz="457200" eaLnBrk="0" fontAlgn="base" hangingPunct="0">
              <a:spcBef>
                <a:spcPct val="0"/>
              </a:spcBef>
              <a:spcAft>
                <a:spcPct val="0"/>
              </a:spcAft>
              <a:defRPr>
                <a:solidFill>
                  <a:schemeClr val="tx1"/>
                </a:solidFill>
                <a:latin typeface="Calibri" pitchFamily="34" charset="0"/>
              </a:defRPr>
            </a:lvl7pPr>
            <a:lvl8pPr marL="3429000" indent="-228600" defTabSz="457200" eaLnBrk="0" fontAlgn="base" hangingPunct="0">
              <a:spcBef>
                <a:spcPct val="0"/>
              </a:spcBef>
              <a:spcAft>
                <a:spcPct val="0"/>
              </a:spcAft>
              <a:defRPr>
                <a:solidFill>
                  <a:schemeClr val="tx1"/>
                </a:solidFill>
                <a:latin typeface="Calibri" pitchFamily="34" charset="0"/>
              </a:defRPr>
            </a:lvl8pPr>
            <a:lvl9pPr marL="3886200" indent="-228600" defTabSz="457200" eaLnBrk="0" fontAlgn="base" hangingPunct="0">
              <a:spcBef>
                <a:spcPct val="0"/>
              </a:spcBef>
              <a:spcAft>
                <a:spcPct val="0"/>
              </a:spcAft>
              <a:defRPr>
                <a:solidFill>
                  <a:schemeClr val="tx1"/>
                </a:solidFill>
                <a:latin typeface="Calibri" pitchFamily="34" charset="0"/>
              </a:defRPr>
            </a:lvl9pPr>
          </a:lstStyle>
          <a:p>
            <a:fld id="{72BB6A5A-2D2F-44FA-820B-B91721DDA5D2}" type="slidenum">
              <a:rPr lang="en-US" altLang="en-US"/>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0"/>
        <p:cNvGrpSpPr/>
        <p:nvPr/>
      </p:nvGrpSpPr>
      <p:grpSpPr>
        <a:xfrm>
          <a:off x="0" y="0"/>
          <a:ext cx="0" cy="0"/>
          <a:chOff x="0" y="0"/>
          <a:chExt cx="0" cy="0"/>
        </a:xfrm>
      </p:grpSpPr>
      <p:sp>
        <p:nvSpPr>
          <p:cNvPr id="1721" name="Google Shape;1721;g1997efced8_2_180:notes"/>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2" name="Google Shape;1722;g1997efced8_2_180: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a:lnSpc>
                <a:spcPct val="115000"/>
              </a:lnSpc>
              <a:spcBef>
                <a:spcPts val="0"/>
              </a:spcBef>
              <a:spcAft>
                <a:spcPts val="0"/>
              </a:spcAft>
            </a:pPr>
            <a:r>
              <a:rPr lang="en" dirty="0">
                <a:solidFill>
                  <a:schemeClr val="dk1"/>
                </a:solidFill>
              </a:rPr>
              <a:t>You head off to your company headquarters to work for the day. Except your work isn’t really work - it’s all voluntary because the blockchain ensures a universal basic income for everyone, and you’re an engineer and researcher by trade primarily because you want to help push the boundaries of human knowledge. Your company isn’t really a company either - it’s a decentralized autonomous organization consisting of individuals from around the world who voluntarily signed up, receive compensation and pay raises based off the quantity ad quality of their research findings as determined by a worldwide oracle network, and who can exit their contract at any time. Your company itself receives revenue over time as measured by the net benefit to society your research brings</a:t>
            </a:r>
            <a:r>
              <a:rPr lang="en" dirty="0" smtClean="0">
                <a:solidFill>
                  <a:schemeClr val="dk1"/>
                </a:solidFill>
              </a:rPr>
              <a:t>.</a:t>
            </a:r>
            <a:endParaRPr dirty="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Google Shape;1738;g1997efced8_2_212:notes"/>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9" name="Google Shape;1739;g1997efced8_2_212: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a:lnSpc>
                <a:spcPct val="115000"/>
              </a:lnSpc>
              <a:spcBef>
                <a:spcPts val="0"/>
              </a:spcBef>
              <a:spcAft>
                <a:spcPts val="0"/>
              </a:spcAft>
            </a:pPr>
            <a:r>
              <a:rPr lang="en" dirty="0" smtClean="0">
                <a:solidFill>
                  <a:schemeClr val="dk1"/>
                </a:solidFill>
              </a:rPr>
              <a:t>For </a:t>
            </a:r>
            <a:r>
              <a:rPr lang="en" dirty="0">
                <a:solidFill>
                  <a:schemeClr val="dk1"/>
                </a:solidFill>
              </a:rPr>
              <a:t>the few functions of society left that still require a government, </a:t>
            </a:r>
            <a:r>
              <a:rPr lang="en" dirty="0" smtClean="0">
                <a:solidFill>
                  <a:schemeClr val="dk1"/>
                </a:solidFill>
              </a:rPr>
              <a:t>it’s </a:t>
            </a:r>
            <a:r>
              <a:rPr lang="en" dirty="0">
                <a:solidFill>
                  <a:schemeClr val="dk1"/>
                </a:solidFill>
              </a:rPr>
              <a:t>run by a democratic futarchy where the markets decide which policies should be implemented, completely removing the possibility of corrupt politicians who know little to nothing about the fields they write legislation for</a:t>
            </a:r>
            <a:r>
              <a:rPr lang="en" dirty="0" smtClean="0">
                <a:solidFill>
                  <a:schemeClr val="dk1"/>
                </a:solidFill>
              </a:rPr>
              <a:t>.</a:t>
            </a:r>
          </a:p>
          <a:p>
            <a:pPr>
              <a:lnSpc>
                <a:spcPct val="115000"/>
              </a:lnSpc>
              <a:spcBef>
                <a:spcPts val="0"/>
              </a:spcBef>
              <a:spcAft>
                <a:spcPts val="0"/>
              </a:spcAft>
            </a:pPr>
            <a:endParaRPr lang="en" b="1" dirty="0" smtClean="0">
              <a:solidFill>
                <a:schemeClr val="dk1"/>
              </a:solidFill>
            </a:endParaRPr>
          </a:p>
          <a:p>
            <a:pPr>
              <a:lnSpc>
                <a:spcPct val="115000"/>
              </a:lnSpc>
              <a:spcBef>
                <a:spcPts val="0"/>
              </a:spcBef>
              <a:spcAft>
                <a:spcPts val="0"/>
              </a:spcAft>
            </a:pPr>
            <a:r>
              <a:rPr lang="en-US" altLang="zh-CN" sz="1200" b="0" i="0" kern="1200" dirty="0" err="1" smtClean="0">
                <a:solidFill>
                  <a:schemeClr val="tx1"/>
                </a:solidFill>
                <a:effectLst/>
                <a:latin typeface="+mn-lt"/>
                <a:ea typeface="+mn-ea"/>
                <a:cs typeface="+mn-cs"/>
              </a:rPr>
              <a:t>Futarchy</a:t>
            </a:r>
            <a:r>
              <a:rPr lang="zh-CN" altLang="en-US" sz="1200" b="0" i="0" kern="1200" dirty="0" smtClean="0">
                <a:solidFill>
                  <a:schemeClr val="tx1"/>
                </a:solidFill>
                <a:effectLst/>
                <a:latin typeface="+mn-lt"/>
                <a:ea typeface="+mn-ea"/>
                <a:cs typeface="+mn-cs"/>
              </a:rPr>
              <a:t>是一种管理的模式，它将预测市场放到了决策的核心。其基于的是以下的基本假设：</a:t>
            </a:r>
            <a:r>
              <a:rPr lang="zh-CN" altLang="en-US" dirty="0" smtClean="0"/>
              <a:t/>
            </a:r>
            <a:br>
              <a:rPr lang="zh-CN" altLang="en-US" dirty="0" smtClean="0"/>
            </a:br>
            <a:r>
              <a:rPr lang="zh-CN" altLang="en-US" dirty="0" smtClean="0"/>
              <a:t/>
            </a:r>
            <a:br>
              <a:rPr lang="zh-CN" altLang="en-US" dirty="0" smtClean="0"/>
            </a:br>
            <a:r>
              <a:rPr lang="zh-CN" altLang="en-US" sz="1200" b="0" i="0" kern="1200" dirty="0" smtClean="0">
                <a:solidFill>
                  <a:schemeClr val="tx1"/>
                </a:solidFill>
                <a:effectLst/>
                <a:latin typeface="+mn-lt"/>
                <a:ea typeface="+mn-ea"/>
                <a:cs typeface="+mn-cs"/>
              </a:rPr>
              <a:t>民主管理制度因为没有聚合可用的信息，而惨遭失败；</a:t>
            </a:r>
            <a:r>
              <a:rPr lang="zh-CN" altLang="en-US" dirty="0" smtClean="0"/>
              <a:t/>
            </a:r>
            <a:br>
              <a:rPr lang="zh-CN" altLang="en-US" dirty="0" smtClean="0"/>
            </a:br>
            <a:r>
              <a:rPr lang="zh-CN" altLang="en-US" sz="1200" b="0" i="0" kern="1200" dirty="0" smtClean="0">
                <a:solidFill>
                  <a:schemeClr val="tx1"/>
                </a:solidFill>
                <a:effectLst/>
                <a:latin typeface="+mn-lt"/>
                <a:ea typeface="+mn-ea"/>
                <a:cs typeface="+mn-cs"/>
              </a:rPr>
              <a:t>投机市场是聚合可用信息的最佳已知方法；</a:t>
            </a:r>
            <a:r>
              <a:rPr lang="zh-CN" altLang="en-US" dirty="0" smtClean="0"/>
              <a:t/>
            </a:r>
            <a:br>
              <a:rPr lang="zh-CN" altLang="en-US" dirty="0" smtClean="0"/>
            </a:br>
            <a:r>
              <a:rPr lang="zh-CN" altLang="en-US" sz="1200" b="0" i="0" kern="1200" dirty="0" smtClean="0">
                <a:solidFill>
                  <a:schemeClr val="tx1"/>
                </a:solidFill>
                <a:effectLst/>
                <a:latin typeface="+mn-lt"/>
                <a:ea typeface="+mn-ea"/>
                <a:cs typeface="+mn-cs"/>
              </a:rPr>
              <a:t>当创作者</a:t>
            </a:r>
            <a:r>
              <a:rPr lang="en-US" altLang="zh-CN" sz="1200" b="0" i="0" kern="1200" dirty="0" smtClean="0">
                <a:solidFill>
                  <a:schemeClr val="tx1"/>
                </a:solidFill>
                <a:effectLst/>
                <a:latin typeface="+mn-lt"/>
                <a:ea typeface="+mn-ea"/>
                <a:cs typeface="+mn-cs"/>
              </a:rPr>
              <a:t>Robin Hanson</a:t>
            </a:r>
            <a:r>
              <a:rPr lang="zh-CN" altLang="en-US" sz="1200" b="0" i="0" kern="1200" dirty="0" smtClean="0">
                <a:solidFill>
                  <a:schemeClr val="tx1"/>
                </a:solidFill>
                <a:effectLst/>
                <a:latin typeface="+mn-lt"/>
                <a:ea typeface="+mn-ea"/>
                <a:cs typeface="+mn-cs"/>
              </a:rPr>
              <a:t>首次描述</a:t>
            </a:r>
            <a:r>
              <a:rPr lang="en-US" altLang="zh-CN" sz="1200" b="0" i="0" kern="1200" dirty="0" err="1" smtClean="0">
                <a:solidFill>
                  <a:schemeClr val="tx1"/>
                </a:solidFill>
                <a:effectLst/>
                <a:latin typeface="+mn-lt"/>
                <a:ea typeface="+mn-ea"/>
                <a:cs typeface="+mn-cs"/>
              </a:rPr>
              <a:t>Futarchy</a:t>
            </a:r>
            <a:r>
              <a:rPr lang="zh-CN" altLang="en-US" sz="1200" b="0" i="0" kern="1200" dirty="0" smtClean="0">
                <a:solidFill>
                  <a:schemeClr val="tx1"/>
                </a:solidFill>
                <a:effectLst/>
                <a:latin typeface="+mn-lt"/>
                <a:ea typeface="+mn-ea"/>
                <a:cs typeface="+mn-cs"/>
              </a:rPr>
              <a:t>时，他指的</a:t>
            </a:r>
            <a:r>
              <a:rPr lang="en-US" altLang="zh-CN" sz="1200" b="0" i="0" kern="1200" dirty="0" err="1" smtClean="0">
                <a:solidFill>
                  <a:schemeClr val="tx1"/>
                </a:solidFill>
                <a:effectLst/>
                <a:latin typeface="+mn-lt"/>
                <a:ea typeface="+mn-ea"/>
                <a:cs typeface="+mn-cs"/>
              </a:rPr>
              <a:t>Futarchy</a:t>
            </a:r>
            <a:r>
              <a:rPr lang="zh-CN" altLang="en-US" sz="1200" b="0" i="0" kern="1200" dirty="0" smtClean="0">
                <a:solidFill>
                  <a:schemeClr val="tx1"/>
                </a:solidFill>
                <a:effectLst/>
                <a:latin typeface="+mn-lt"/>
                <a:ea typeface="+mn-ea"/>
                <a:cs typeface="+mn-cs"/>
              </a:rPr>
              <a:t>是作为一种单一民族国家的管理方式，但是这个术语已普遍在预测市场当中应用（特别是在加密管理领域）。这个领域当中的大多数人，已熟悉了这种设计以及预测市场（</a:t>
            </a:r>
            <a:r>
              <a:rPr lang="en-US" altLang="zh-CN" sz="1200" b="0" i="0" kern="1200" dirty="0" smtClean="0">
                <a:solidFill>
                  <a:schemeClr val="tx1"/>
                </a:solidFill>
                <a:effectLst/>
                <a:latin typeface="+mn-lt"/>
                <a:ea typeface="+mn-ea"/>
                <a:cs typeface="+mn-cs"/>
              </a:rPr>
              <a:t>Augur, </a:t>
            </a:r>
            <a:r>
              <a:rPr lang="en-US" altLang="zh-CN" sz="1200" b="0" i="0" kern="1200" dirty="0" err="1" smtClean="0">
                <a:solidFill>
                  <a:schemeClr val="tx1"/>
                </a:solidFill>
                <a:effectLst/>
                <a:latin typeface="+mn-lt"/>
                <a:ea typeface="+mn-ea"/>
                <a:cs typeface="+mn-cs"/>
              </a:rPr>
              <a:t>GroupGnosis</a:t>
            </a:r>
            <a:r>
              <a:rPr lang="zh-CN" altLang="en-US" sz="1200" b="0" i="0" kern="1200" dirty="0" smtClean="0">
                <a:solidFill>
                  <a:schemeClr val="tx1"/>
                </a:solidFill>
                <a:effectLst/>
                <a:latin typeface="+mn-lt"/>
                <a:ea typeface="+mn-ea"/>
                <a:cs typeface="+mn-cs"/>
              </a:rPr>
              <a:t>）的功能。如果没有，预测市场其实与简单的投机市场类似，在这些市场中，人们可以对未来的状况进行下注，并根据准确性进行奖励或者惩罚。</a:t>
            </a:r>
            <a:r>
              <a:rPr lang="zh-CN" altLang="en-US" dirty="0" smtClean="0"/>
              <a:t/>
            </a:r>
            <a:br>
              <a:rPr lang="zh-CN" altLang="en-US" dirty="0" smtClean="0"/>
            </a:br>
            <a:r>
              <a:rPr lang="zh-CN" altLang="en-US" dirty="0" smtClean="0"/>
              <a:t/>
            </a:r>
            <a:br>
              <a:rPr lang="zh-CN" altLang="en-US" dirty="0" smtClean="0"/>
            </a:br>
            <a:r>
              <a:rPr lang="en-US" altLang="zh-CN" sz="1200" b="0" i="0" u="sng" kern="1200" dirty="0" smtClean="0">
                <a:solidFill>
                  <a:schemeClr val="tx1"/>
                </a:solidFill>
                <a:effectLst/>
                <a:latin typeface="+mn-lt"/>
                <a:ea typeface="+mn-ea"/>
                <a:cs typeface="+mn-cs"/>
                <a:hlinkClick r:id="rId3"/>
              </a:rPr>
              <a:t>http://www.8btc.com/dao-2-0</a:t>
            </a:r>
            <a:r>
              <a:rPr lang="zh-CN" altLang="en-US" dirty="0" smtClean="0"/>
              <a:t/>
            </a:r>
            <a:br>
              <a:rPr lang="zh-CN" altLang="en-US" dirty="0" smtClean="0"/>
            </a:br>
            <a:endParaRPr b="1"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Google Shape;1738;g1997efced8_2_212:notes"/>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9" name="Google Shape;1739;g1997efced8_2_212: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marR="0" indent="0" algn="l" defTabSz="457200" rtl="0" eaLnBrk="0" fontAlgn="base" latinLnBrk="0" hangingPunct="0">
              <a:lnSpc>
                <a:spcPct val="115000"/>
              </a:lnSpc>
              <a:spcBef>
                <a:spcPts val="0"/>
              </a:spcBef>
              <a:spcAft>
                <a:spcPts val="0"/>
              </a:spcAft>
              <a:buClrTx/>
              <a:buSzTx/>
              <a:buFontTx/>
              <a:buNone/>
              <a:tabLst/>
              <a:defRPr/>
            </a:pPr>
            <a:r>
              <a:rPr lang="en-US" altLang="zh-CN" dirty="0" smtClean="0">
                <a:solidFill>
                  <a:schemeClr val="dk1"/>
                </a:solidFill>
              </a:rPr>
              <a:t>https://ethfans.org/posts/introduction-futarchy-part-1</a:t>
            </a:r>
          </a:p>
          <a:p>
            <a:pPr>
              <a:lnSpc>
                <a:spcPct val="115000"/>
              </a:lnSpc>
              <a:spcBef>
                <a:spcPts val="0"/>
              </a:spcBef>
              <a:spcAft>
                <a:spcPts val="0"/>
              </a:spcAft>
            </a:pPr>
            <a:r>
              <a:rPr lang="en" dirty="0" smtClean="0">
                <a:solidFill>
                  <a:schemeClr val="dk1"/>
                </a:solidFill>
              </a:rPr>
              <a:t>For </a:t>
            </a:r>
            <a:r>
              <a:rPr lang="en" dirty="0">
                <a:solidFill>
                  <a:schemeClr val="dk1"/>
                </a:solidFill>
              </a:rPr>
              <a:t>the few functions of society left that still require a government, </a:t>
            </a:r>
            <a:r>
              <a:rPr lang="en" dirty="0" smtClean="0">
                <a:solidFill>
                  <a:schemeClr val="dk1"/>
                </a:solidFill>
              </a:rPr>
              <a:t>it’s </a:t>
            </a:r>
            <a:r>
              <a:rPr lang="en" dirty="0">
                <a:solidFill>
                  <a:schemeClr val="dk1"/>
                </a:solidFill>
              </a:rPr>
              <a:t>run by a democratic futarchy where the markets decide which policies should be implemented, completely removing the possibility of corrupt politicians who know little to nothing about the fields they write legislation for</a:t>
            </a:r>
            <a:r>
              <a:rPr lang="en" dirty="0" smtClean="0">
                <a:solidFill>
                  <a:schemeClr val="dk1"/>
                </a:solidFill>
              </a:rPr>
              <a:t>.</a:t>
            </a:r>
          </a:p>
          <a:p>
            <a:pPr>
              <a:lnSpc>
                <a:spcPct val="115000"/>
              </a:lnSpc>
              <a:spcBef>
                <a:spcPts val="0"/>
              </a:spcBef>
              <a:spcAft>
                <a:spcPts val="0"/>
              </a:spcAft>
            </a:pPr>
            <a:endParaRPr lang="en" b="1" dirty="0" smtClean="0">
              <a:solidFill>
                <a:schemeClr val="dk1"/>
              </a:solidFill>
            </a:endParaRPr>
          </a:p>
          <a:p>
            <a:pPr>
              <a:lnSpc>
                <a:spcPct val="115000"/>
              </a:lnSpc>
              <a:spcBef>
                <a:spcPts val="0"/>
              </a:spcBef>
              <a:spcAft>
                <a:spcPts val="0"/>
              </a:spcAft>
            </a:pPr>
            <a:r>
              <a:rPr lang="en-US" altLang="zh-CN" sz="1200" b="0" i="0" kern="1200" dirty="0" err="1" smtClean="0">
                <a:solidFill>
                  <a:schemeClr val="tx1"/>
                </a:solidFill>
                <a:effectLst/>
                <a:latin typeface="+mn-lt"/>
                <a:ea typeface="+mn-ea"/>
                <a:cs typeface="+mn-cs"/>
              </a:rPr>
              <a:t>Futarchy</a:t>
            </a:r>
            <a:r>
              <a:rPr lang="zh-CN" altLang="en-US" sz="1200" b="0" i="0" kern="1200" dirty="0" smtClean="0">
                <a:solidFill>
                  <a:schemeClr val="tx1"/>
                </a:solidFill>
                <a:effectLst/>
                <a:latin typeface="+mn-lt"/>
                <a:ea typeface="+mn-ea"/>
                <a:cs typeface="+mn-cs"/>
              </a:rPr>
              <a:t>是一种管理的模式，它将预测市场放到了决策的核心。其基于的是以下的基本假设：</a:t>
            </a:r>
            <a:r>
              <a:rPr lang="zh-CN" altLang="en-US" dirty="0" smtClean="0"/>
              <a:t/>
            </a:r>
            <a:br>
              <a:rPr lang="zh-CN" altLang="en-US" dirty="0" smtClean="0"/>
            </a:br>
            <a:r>
              <a:rPr lang="zh-CN" altLang="en-US" dirty="0" smtClean="0"/>
              <a:t/>
            </a:r>
            <a:br>
              <a:rPr lang="zh-CN" altLang="en-US" dirty="0" smtClean="0"/>
            </a:br>
            <a:r>
              <a:rPr lang="zh-CN" altLang="en-US" sz="1200" b="0" i="0" kern="1200" dirty="0" smtClean="0">
                <a:solidFill>
                  <a:schemeClr val="tx1"/>
                </a:solidFill>
                <a:effectLst/>
                <a:latin typeface="+mn-lt"/>
                <a:ea typeface="+mn-ea"/>
                <a:cs typeface="+mn-cs"/>
              </a:rPr>
              <a:t>民主管理制度因为没有聚合可用的信息，而惨遭失败；</a:t>
            </a:r>
            <a:r>
              <a:rPr lang="zh-CN" altLang="en-US" dirty="0" smtClean="0"/>
              <a:t/>
            </a:r>
            <a:br>
              <a:rPr lang="zh-CN" altLang="en-US" dirty="0" smtClean="0"/>
            </a:br>
            <a:r>
              <a:rPr lang="zh-CN" altLang="en-US" sz="1200" b="0" i="0" kern="1200" dirty="0" smtClean="0">
                <a:solidFill>
                  <a:schemeClr val="tx1"/>
                </a:solidFill>
                <a:effectLst/>
                <a:latin typeface="+mn-lt"/>
                <a:ea typeface="+mn-ea"/>
                <a:cs typeface="+mn-cs"/>
              </a:rPr>
              <a:t>投机市场是聚合可用信息的最佳已知方法；</a:t>
            </a:r>
            <a:r>
              <a:rPr lang="zh-CN" altLang="en-US" dirty="0" smtClean="0"/>
              <a:t/>
            </a:r>
            <a:br>
              <a:rPr lang="zh-CN" altLang="en-US" dirty="0" smtClean="0"/>
            </a:br>
            <a:r>
              <a:rPr lang="zh-CN" altLang="en-US" sz="1200" b="0" i="0" kern="1200" dirty="0" smtClean="0">
                <a:solidFill>
                  <a:schemeClr val="tx1"/>
                </a:solidFill>
                <a:effectLst/>
                <a:latin typeface="+mn-lt"/>
                <a:ea typeface="+mn-ea"/>
                <a:cs typeface="+mn-cs"/>
              </a:rPr>
              <a:t>当创作者</a:t>
            </a:r>
            <a:r>
              <a:rPr lang="en-US" altLang="zh-CN" sz="1200" b="0" i="0" kern="1200" dirty="0" smtClean="0">
                <a:solidFill>
                  <a:schemeClr val="tx1"/>
                </a:solidFill>
                <a:effectLst/>
                <a:latin typeface="+mn-lt"/>
                <a:ea typeface="+mn-ea"/>
                <a:cs typeface="+mn-cs"/>
              </a:rPr>
              <a:t>Robin Hanson</a:t>
            </a:r>
            <a:r>
              <a:rPr lang="zh-CN" altLang="en-US" sz="1200" b="0" i="0" kern="1200" dirty="0" smtClean="0">
                <a:solidFill>
                  <a:schemeClr val="tx1"/>
                </a:solidFill>
                <a:effectLst/>
                <a:latin typeface="+mn-lt"/>
                <a:ea typeface="+mn-ea"/>
                <a:cs typeface="+mn-cs"/>
              </a:rPr>
              <a:t>首次描述</a:t>
            </a:r>
            <a:r>
              <a:rPr lang="en-US" altLang="zh-CN" sz="1200" b="0" i="0" kern="1200" dirty="0" err="1" smtClean="0">
                <a:solidFill>
                  <a:schemeClr val="tx1"/>
                </a:solidFill>
                <a:effectLst/>
                <a:latin typeface="+mn-lt"/>
                <a:ea typeface="+mn-ea"/>
                <a:cs typeface="+mn-cs"/>
              </a:rPr>
              <a:t>Futarchy</a:t>
            </a:r>
            <a:r>
              <a:rPr lang="zh-CN" altLang="en-US" sz="1200" b="0" i="0" kern="1200" dirty="0" smtClean="0">
                <a:solidFill>
                  <a:schemeClr val="tx1"/>
                </a:solidFill>
                <a:effectLst/>
                <a:latin typeface="+mn-lt"/>
                <a:ea typeface="+mn-ea"/>
                <a:cs typeface="+mn-cs"/>
              </a:rPr>
              <a:t>时，他指的</a:t>
            </a:r>
            <a:r>
              <a:rPr lang="en-US" altLang="zh-CN" sz="1200" b="0" i="0" kern="1200" dirty="0" err="1" smtClean="0">
                <a:solidFill>
                  <a:schemeClr val="tx1"/>
                </a:solidFill>
                <a:effectLst/>
                <a:latin typeface="+mn-lt"/>
                <a:ea typeface="+mn-ea"/>
                <a:cs typeface="+mn-cs"/>
              </a:rPr>
              <a:t>Futarchy</a:t>
            </a:r>
            <a:r>
              <a:rPr lang="zh-CN" altLang="en-US" sz="1200" b="0" i="0" kern="1200" dirty="0" smtClean="0">
                <a:solidFill>
                  <a:schemeClr val="tx1"/>
                </a:solidFill>
                <a:effectLst/>
                <a:latin typeface="+mn-lt"/>
                <a:ea typeface="+mn-ea"/>
                <a:cs typeface="+mn-cs"/>
              </a:rPr>
              <a:t>是作为一种单一民族国家的管理方式，但是这个术语已普遍在预测市场当中应用（特别是在加密管理领域）。这个领域当中的大多数人，已熟悉了这种设计以及预测市场（</a:t>
            </a:r>
            <a:r>
              <a:rPr lang="en-US" altLang="zh-CN" sz="1200" b="0" i="0" kern="1200" dirty="0" smtClean="0">
                <a:solidFill>
                  <a:schemeClr val="tx1"/>
                </a:solidFill>
                <a:effectLst/>
                <a:latin typeface="+mn-lt"/>
                <a:ea typeface="+mn-ea"/>
                <a:cs typeface="+mn-cs"/>
              </a:rPr>
              <a:t>Augur, </a:t>
            </a:r>
            <a:r>
              <a:rPr lang="en-US" altLang="zh-CN" sz="1200" b="0" i="0" kern="1200" dirty="0" err="1" smtClean="0">
                <a:solidFill>
                  <a:schemeClr val="tx1"/>
                </a:solidFill>
                <a:effectLst/>
                <a:latin typeface="+mn-lt"/>
                <a:ea typeface="+mn-ea"/>
                <a:cs typeface="+mn-cs"/>
              </a:rPr>
              <a:t>GroupGnosis</a:t>
            </a:r>
            <a:r>
              <a:rPr lang="zh-CN" altLang="en-US" sz="1200" b="0" i="0" kern="1200" dirty="0" smtClean="0">
                <a:solidFill>
                  <a:schemeClr val="tx1"/>
                </a:solidFill>
                <a:effectLst/>
                <a:latin typeface="+mn-lt"/>
                <a:ea typeface="+mn-ea"/>
                <a:cs typeface="+mn-cs"/>
              </a:rPr>
              <a:t>）的功能。如果没有，预测市场其实与简单的投机市场类似，在这些市场中，人们可以对未来的状况进行下注，并根据准确性进行奖励或者惩罚。</a:t>
            </a:r>
            <a:r>
              <a:rPr lang="zh-CN" altLang="en-US" dirty="0" smtClean="0"/>
              <a:t/>
            </a:r>
            <a:br>
              <a:rPr lang="zh-CN" altLang="en-US" dirty="0" smtClean="0"/>
            </a:br>
            <a:r>
              <a:rPr lang="zh-CN" altLang="en-US" dirty="0" smtClean="0"/>
              <a:t/>
            </a:r>
            <a:br>
              <a:rPr lang="zh-CN" altLang="en-US" dirty="0" smtClean="0"/>
            </a:br>
            <a:r>
              <a:rPr lang="en-US" altLang="zh-CN" sz="1200" b="0" i="0" u="sng" kern="1200" dirty="0" smtClean="0">
                <a:solidFill>
                  <a:schemeClr val="tx1"/>
                </a:solidFill>
                <a:effectLst/>
                <a:latin typeface="+mn-lt"/>
                <a:ea typeface="+mn-ea"/>
                <a:cs typeface="+mn-cs"/>
                <a:hlinkClick r:id="rId3"/>
              </a:rPr>
              <a:t>http://www.8btc.com/dao-2-0</a:t>
            </a:r>
            <a:r>
              <a:rPr lang="zh-CN" altLang="en-US" dirty="0" smtClean="0"/>
              <a:t/>
            </a:r>
            <a:br>
              <a:rPr lang="zh-CN" altLang="en-US" dirty="0" smtClean="0"/>
            </a:br>
            <a:endParaRPr b="1"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Google Shape;1738;g1997efced8_2_212:notes"/>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9" name="Google Shape;1739;g1997efced8_2_212: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a:lnSpc>
                <a:spcPct val="115000"/>
              </a:lnSpc>
              <a:spcBef>
                <a:spcPts val="0"/>
              </a:spcBef>
              <a:spcAft>
                <a:spcPts val="0"/>
              </a:spcAft>
            </a:pPr>
            <a:r>
              <a:rPr lang="en-US" dirty="0" smtClean="0">
                <a:solidFill>
                  <a:schemeClr val="dk1"/>
                </a:solidFill>
              </a:rPr>
              <a:t>https://ethfans.org/posts/introduction-futarchy-part-1</a:t>
            </a:r>
          </a:p>
          <a:p>
            <a:pPr>
              <a:lnSpc>
                <a:spcPct val="115000"/>
              </a:lnSpc>
              <a:spcBef>
                <a:spcPts val="0"/>
              </a:spcBef>
              <a:spcAft>
                <a:spcPts val="0"/>
              </a:spcAft>
            </a:pPr>
            <a:r>
              <a:rPr lang="en" dirty="0" smtClean="0">
                <a:solidFill>
                  <a:schemeClr val="dk1"/>
                </a:solidFill>
              </a:rPr>
              <a:t>For </a:t>
            </a:r>
            <a:r>
              <a:rPr lang="en" dirty="0">
                <a:solidFill>
                  <a:schemeClr val="dk1"/>
                </a:solidFill>
              </a:rPr>
              <a:t>the few functions of society left that still require a government, </a:t>
            </a:r>
            <a:r>
              <a:rPr lang="en" dirty="0" smtClean="0">
                <a:solidFill>
                  <a:schemeClr val="dk1"/>
                </a:solidFill>
              </a:rPr>
              <a:t>it’s </a:t>
            </a:r>
            <a:r>
              <a:rPr lang="en" dirty="0">
                <a:solidFill>
                  <a:schemeClr val="dk1"/>
                </a:solidFill>
              </a:rPr>
              <a:t>run by a democratic futarchy where the markets decide which policies should be implemented, completely removing the possibility of corrupt politicians who know little to nothing about the fields they write legislation for</a:t>
            </a:r>
            <a:r>
              <a:rPr lang="en" dirty="0" smtClean="0">
                <a:solidFill>
                  <a:schemeClr val="dk1"/>
                </a:solidFill>
              </a:rPr>
              <a:t>.</a:t>
            </a:r>
          </a:p>
          <a:p>
            <a:pPr>
              <a:lnSpc>
                <a:spcPct val="115000"/>
              </a:lnSpc>
              <a:spcBef>
                <a:spcPts val="0"/>
              </a:spcBef>
              <a:spcAft>
                <a:spcPts val="0"/>
              </a:spcAft>
            </a:pPr>
            <a:endParaRPr lang="en" b="1" dirty="0" smtClean="0">
              <a:solidFill>
                <a:schemeClr val="dk1"/>
              </a:solidFill>
            </a:endParaRPr>
          </a:p>
          <a:p>
            <a:pPr>
              <a:lnSpc>
                <a:spcPct val="115000"/>
              </a:lnSpc>
              <a:spcBef>
                <a:spcPts val="0"/>
              </a:spcBef>
              <a:spcAft>
                <a:spcPts val="0"/>
              </a:spcAft>
            </a:pPr>
            <a:r>
              <a:rPr lang="en-US" altLang="zh-CN" sz="1200" b="0" i="0" kern="1200" dirty="0" err="1" smtClean="0">
                <a:solidFill>
                  <a:schemeClr val="tx1"/>
                </a:solidFill>
                <a:effectLst/>
                <a:latin typeface="+mn-lt"/>
                <a:ea typeface="+mn-ea"/>
                <a:cs typeface="+mn-cs"/>
              </a:rPr>
              <a:t>Futarchy</a:t>
            </a:r>
            <a:r>
              <a:rPr lang="zh-CN" altLang="en-US" sz="1200" b="0" i="0" kern="1200" dirty="0" smtClean="0">
                <a:solidFill>
                  <a:schemeClr val="tx1"/>
                </a:solidFill>
                <a:effectLst/>
                <a:latin typeface="+mn-lt"/>
                <a:ea typeface="+mn-ea"/>
                <a:cs typeface="+mn-cs"/>
              </a:rPr>
              <a:t>是一种管理的模式，它将预测市场放到了决策的核心。其基于的是以下的基本假设：</a:t>
            </a:r>
            <a:r>
              <a:rPr lang="zh-CN" altLang="en-US" dirty="0" smtClean="0"/>
              <a:t/>
            </a:r>
            <a:br>
              <a:rPr lang="zh-CN" altLang="en-US" dirty="0" smtClean="0"/>
            </a:br>
            <a:r>
              <a:rPr lang="zh-CN" altLang="en-US" dirty="0" smtClean="0"/>
              <a:t/>
            </a:r>
            <a:br>
              <a:rPr lang="zh-CN" altLang="en-US" dirty="0" smtClean="0"/>
            </a:br>
            <a:r>
              <a:rPr lang="zh-CN" altLang="en-US" sz="1200" b="0" i="0" kern="1200" dirty="0" smtClean="0">
                <a:solidFill>
                  <a:schemeClr val="tx1"/>
                </a:solidFill>
                <a:effectLst/>
                <a:latin typeface="+mn-lt"/>
                <a:ea typeface="+mn-ea"/>
                <a:cs typeface="+mn-cs"/>
              </a:rPr>
              <a:t>民主管理制度因为没有聚合可用的信息，而惨遭失败；</a:t>
            </a:r>
            <a:r>
              <a:rPr lang="zh-CN" altLang="en-US" dirty="0" smtClean="0"/>
              <a:t/>
            </a:r>
            <a:br>
              <a:rPr lang="zh-CN" altLang="en-US" dirty="0" smtClean="0"/>
            </a:br>
            <a:r>
              <a:rPr lang="zh-CN" altLang="en-US" sz="1200" b="0" i="0" kern="1200" dirty="0" smtClean="0">
                <a:solidFill>
                  <a:schemeClr val="tx1"/>
                </a:solidFill>
                <a:effectLst/>
                <a:latin typeface="+mn-lt"/>
                <a:ea typeface="+mn-ea"/>
                <a:cs typeface="+mn-cs"/>
              </a:rPr>
              <a:t>投机市场是聚合可用信息的最佳已知方法；</a:t>
            </a:r>
            <a:r>
              <a:rPr lang="zh-CN" altLang="en-US" dirty="0" smtClean="0"/>
              <a:t/>
            </a:r>
            <a:br>
              <a:rPr lang="zh-CN" altLang="en-US" dirty="0" smtClean="0"/>
            </a:br>
            <a:r>
              <a:rPr lang="zh-CN" altLang="en-US" sz="1200" b="0" i="0" kern="1200" dirty="0" smtClean="0">
                <a:solidFill>
                  <a:schemeClr val="tx1"/>
                </a:solidFill>
                <a:effectLst/>
                <a:latin typeface="+mn-lt"/>
                <a:ea typeface="+mn-ea"/>
                <a:cs typeface="+mn-cs"/>
              </a:rPr>
              <a:t>当创作者</a:t>
            </a:r>
            <a:r>
              <a:rPr lang="en-US" altLang="zh-CN" sz="1200" b="0" i="0" kern="1200" dirty="0" smtClean="0">
                <a:solidFill>
                  <a:schemeClr val="tx1"/>
                </a:solidFill>
                <a:effectLst/>
                <a:latin typeface="+mn-lt"/>
                <a:ea typeface="+mn-ea"/>
                <a:cs typeface="+mn-cs"/>
              </a:rPr>
              <a:t>Robin Hanson</a:t>
            </a:r>
            <a:r>
              <a:rPr lang="zh-CN" altLang="en-US" sz="1200" b="0" i="0" kern="1200" dirty="0" smtClean="0">
                <a:solidFill>
                  <a:schemeClr val="tx1"/>
                </a:solidFill>
                <a:effectLst/>
                <a:latin typeface="+mn-lt"/>
                <a:ea typeface="+mn-ea"/>
                <a:cs typeface="+mn-cs"/>
              </a:rPr>
              <a:t>首次描述</a:t>
            </a:r>
            <a:r>
              <a:rPr lang="en-US" altLang="zh-CN" sz="1200" b="0" i="0" kern="1200" dirty="0" err="1" smtClean="0">
                <a:solidFill>
                  <a:schemeClr val="tx1"/>
                </a:solidFill>
                <a:effectLst/>
                <a:latin typeface="+mn-lt"/>
                <a:ea typeface="+mn-ea"/>
                <a:cs typeface="+mn-cs"/>
              </a:rPr>
              <a:t>Futarchy</a:t>
            </a:r>
            <a:r>
              <a:rPr lang="zh-CN" altLang="en-US" sz="1200" b="0" i="0" kern="1200" dirty="0" smtClean="0">
                <a:solidFill>
                  <a:schemeClr val="tx1"/>
                </a:solidFill>
                <a:effectLst/>
                <a:latin typeface="+mn-lt"/>
                <a:ea typeface="+mn-ea"/>
                <a:cs typeface="+mn-cs"/>
              </a:rPr>
              <a:t>时，他指的</a:t>
            </a:r>
            <a:r>
              <a:rPr lang="en-US" altLang="zh-CN" sz="1200" b="0" i="0" kern="1200" dirty="0" err="1" smtClean="0">
                <a:solidFill>
                  <a:schemeClr val="tx1"/>
                </a:solidFill>
                <a:effectLst/>
                <a:latin typeface="+mn-lt"/>
                <a:ea typeface="+mn-ea"/>
                <a:cs typeface="+mn-cs"/>
              </a:rPr>
              <a:t>Futarchy</a:t>
            </a:r>
            <a:r>
              <a:rPr lang="zh-CN" altLang="en-US" sz="1200" b="0" i="0" kern="1200" dirty="0" smtClean="0">
                <a:solidFill>
                  <a:schemeClr val="tx1"/>
                </a:solidFill>
                <a:effectLst/>
                <a:latin typeface="+mn-lt"/>
                <a:ea typeface="+mn-ea"/>
                <a:cs typeface="+mn-cs"/>
              </a:rPr>
              <a:t>是作为一种单一民族国家的管理方式，但是这个术语已普遍在预测市场当中应用（特别是在加密管理领域）。这个领域当中的大多数人，已熟悉了这种设计以及预测市场（</a:t>
            </a:r>
            <a:r>
              <a:rPr lang="en-US" altLang="zh-CN" sz="1200" b="0" i="0" kern="1200" dirty="0" smtClean="0">
                <a:solidFill>
                  <a:schemeClr val="tx1"/>
                </a:solidFill>
                <a:effectLst/>
                <a:latin typeface="+mn-lt"/>
                <a:ea typeface="+mn-ea"/>
                <a:cs typeface="+mn-cs"/>
              </a:rPr>
              <a:t>Augur, </a:t>
            </a:r>
            <a:r>
              <a:rPr lang="en-US" altLang="zh-CN" sz="1200" b="0" i="0" kern="1200" dirty="0" err="1" smtClean="0">
                <a:solidFill>
                  <a:schemeClr val="tx1"/>
                </a:solidFill>
                <a:effectLst/>
                <a:latin typeface="+mn-lt"/>
                <a:ea typeface="+mn-ea"/>
                <a:cs typeface="+mn-cs"/>
              </a:rPr>
              <a:t>GroupGnosis</a:t>
            </a:r>
            <a:r>
              <a:rPr lang="zh-CN" altLang="en-US" sz="1200" b="0" i="0" kern="1200" dirty="0" smtClean="0">
                <a:solidFill>
                  <a:schemeClr val="tx1"/>
                </a:solidFill>
                <a:effectLst/>
                <a:latin typeface="+mn-lt"/>
                <a:ea typeface="+mn-ea"/>
                <a:cs typeface="+mn-cs"/>
              </a:rPr>
              <a:t>）的功能。如果没有，预测市场其实与简单的投机市场类似，在这些市场中，人们可以对未来的状况进行下注，并根据准确性进行奖励或者惩罚。</a:t>
            </a:r>
            <a:r>
              <a:rPr lang="zh-CN" altLang="en-US" dirty="0" smtClean="0"/>
              <a:t/>
            </a:r>
            <a:br>
              <a:rPr lang="zh-CN" altLang="en-US" dirty="0" smtClean="0"/>
            </a:br>
            <a:r>
              <a:rPr lang="zh-CN" altLang="en-US" dirty="0" smtClean="0"/>
              <a:t/>
            </a:r>
            <a:br>
              <a:rPr lang="zh-CN" altLang="en-US" dirty="0" smtClean="0"/>
            </a:br>
            <a:r>
              <a:rPr lang="en-US" altLang="zh-CN" sz="1200" b="0" i="0" u="sng" kern="1200" dirty="0" smtClean="0">
                <a:solidFill>
                  <a:schemeClr val="tx1"/>
                </a:solidFill>
                <a:effectLst/>
                <a:latin typeface="+mn-lt"/>
                <a:ea typeface="+mn-ea"/>
                <a:cs typeface="+mn-cs"/>
                <a:hlinkClick r:id="rId3"/>
              </a:rPr>
              <a:t>http://www.8btc.com/dao-2-0</a:t>
            </a:r>
            <a:r>
              <a:rPr lang="zh-CN" altLang="en-US" dirty="0" smtClean="0"/>
              <a:t/>
            </a:r>
            <a:br>
              <a:rPr lang="zh-CN" altLang="en-US" dirty="0" smtClean="0"/>
            </a:br>
            <a:endParaRPr b="1"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8"/>
        <p:cNvGrpSpPr/>
        <p:nvPr/>
      </p:nvGrpSpPr>
      <p:grpSpPr>
        <a:xfrm>
          <a:off x="0" y="0"/>
          <a:ext cx="0" cy="0"/>
          <a:chOff x="0" y="0"/>
          <a:chExt cx="0" cy="0"/>
        </a:xfrm>
      </p:grpSpPr>
      <p:sp>
        <p:nvSpPr>
          <p:cNvPr id="1669" name="Google Shape;1669;g199b9a964f_3_0:notes"/>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0" name="Google Shape;1670;g199b9a964f_3_0: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a:spcBef>
                <a:spcPts val="0"/>
              </a:spcBef>
              <a:spcAft>
                <a:spcPts val="0"/>
              </a:spcAft>
              <a:buClr>
                <a:schemeClr val="dk1"/>
              </a:buClr>
              <a:buSzPts val="1100"/>
            </a:pPr>
            <a:r>
              <a:rPr lang="en">
                <a:solidFill>
                  <a:schemeClr val="dk1"/>
                </a:solidFill>
              </a:rPr>
              <a:t>payments and sharing economy</a:t>
            </a:r>
            <a:endParaRPr>
              <a:solidFill>
                <a:schemeClr val="dk1"/>
              </a:solidFill>
            </a:endParaRPr>
          </a:p>
          <a:p>
            <a:pPr marL="966612" lvl="1" indent="-315491">
              <a:lnSpc>
                <a:spcPct val="115000"/>
              </a:lnSpc>
              <a:spcBef>
                <a:spcPts val="0"/>
              </a:spcBef>
              <a:spcAft>
                <a:spcPts val="0"/>
              </a:spcAft>
              <a:buClr>
                <a:schemeClr val="dk1"/>
              </a:buClr>
              <a:buSzPts val="1100"/>
              <a:buChar char="○"/>
            </a:pPr>
            <a:r>
              <a:rPr lang="en">
                <a:solidFill>
                  <a:schemeClr val="dk1"/>
                </a:solidFill>
              </a:rPr>
              <a:t>You leave the apartment where you spent the night, and as you leave, sensors detect your departure and</a:t>
            </a:r>
            <a:r>
              <a:rPr lang="en">
                <a:solidFill>
                  <a:schemeClr val="dk1"/>
                </a:solidFill>
                <a:uFill>
                  <a:noFill/>
                </a:uFill>
                <a:hlinkClick r:id="rId3"/>
              </a:rPr>
              <a:t> </a:t>
            </a:r>
            <a:r>
              <a:rPr lang="en" u="sng">
                <a:solidFill>
                  <a:schemeClr val="hlink"/>
                </a:solidFill>
                <a:hlinkClick r:id="rId3"/>
              </a:rPr>
              <a:t>Slock.it</a:t>
            </a:r>
            <a:r>
              <a:rPr lang="en">
                <a:solidFill>
                  <a:schemeClr val="dk1"/>
                </a:solidFill>
              </a:rPr>
              <a:t>’s smart contract pays back your security deposit. You order a coffee from Peet’s on your smartphone and as you pull up your payment, a notification pops up. It’s a reminder to extend your payment channel with the global lightning network. You’re a little fuzzy on the details because the last time you had to touch your payment channels was 10 years ago, but since it’s all secure and doesn’t cost you any money anyway you decide to extend your payment channel for another 20 years.</a:t>
            </a:r>
            <a:endParaRPr>
              <a:solidFill>
                <a:schemeClr val="dk1"/>
              </a:solidFill>
            </a:endParaRPr>
          </a:p>
          <a:p>
            <a:pPr marL="483306" indent="-315491">
              <a:lnSpc>
                <a:spcPct val="115000"/>
              </a:lnSpc>
              <a:spcBef>
                <a:spcPts val="0"/>
              </a:spcBef>
              <a:spcAft>
                <a:spcPts val="0"/>
              </a:spcAft>
              <a:buClr>
                <a:schemeClr val="dk1"/>
              </a:buClr>
              <a:buSzPts val="1100"/>
              <a:buChar char="●"/>
            </a:pPr>
            <a:r>
              <a:rPr lang="en">
                <a:solidFill>
                  <a:schemeClr val="dk1"/>
                </a:solidFill>
              </a:rPr>
              <a:t>Autonomous cars</a:t>
            </a:r>
            <a:endParaRPr>
              <a:solidFill>
                <a:schemeClr val="dk1"/>
              </a:solidFill>
            </a:endParaRPr>
          </a:p>
          <a:p>
            <a:pPr marL="966612" lvl="1" indent="-315491">
              <a:lnSpc>
                <a:spcPct val="115000"/>
              </a:lnSpc>
              <a:spcBef>
                <a:spcPts val="0"/>
              </a:spcBef>
              <a:spcAft>
                <a:spcPts val="0"/>
              </a:spcAft>
              <a:buClr>
                <a:schemeClr val="dk1"/>
              </a:buClr>
              <a:buSzPts val="1100"/>
              <a:buChar char="○"/>
            </a:pPr>
            <a:r>
              <a:rPr lang="en">
                <a:solidFill>
                  <a:schemeClr val="dk1"/>
                </a:solidFill>
              </a:rPr>
              <a:t>You call ‘your’ car, but it’s not really yours; it’s plugged into an autonomous ad hoc swarm of vehicles readily available for use. Accidents are rare, but when they do happen, the insurance agency analyzes video footage via a machine-learning trained bot and automatically gives the victim in the accident the appropriate payment. Except it’s not actually an insurance agency - it’s a smart contract that pools together the funds of a multitude of owners and charges people the exact expected value of car insurance, taking no profit. The near exact probability of accidents is known because every accident that has ever happened is recorded on the blockchain.</a:t>
            </a:r>
            <a:endParaRPr>
              <a:solidFill>
                <a:schemeClr val="dk1"/>
              </a:solidFill>
            </a:endParaRPr>
          </a:p>
          <a:p>
            <a:pPr marL="483306" indent="-315491">
              <a:lnSpc>
                <a:spcPct val="115000"/>
              </a:lnSpc>
              <a:spcBef>
                <a:spcPts val="0"/>
              </a:spcBef>
              <a:spcAft>
                <a:spcPts val="0"/>
              </a:spcAft>
              <a:buClr>
                <a:schemeClr val="dk1"/>
              </a:buClr>
              <a:buSzPts val="1100"/>
              <a:buChar char="●"/>
            </a:pPr>
            <a:r>
              <a:rPr lang="en">
                <a:solidFill>
                  <a:schemeClr val="dk1"/>
                </a:solidFill>
              </a:rPr>
              <a:t>Work</a:t>
            </a:r>
            <a:endParaRPr>
              <a:solidFill>
                <a:schemeClr val="dk1"/>
              </a:solidFill>
            </a:endParaRPr>
          </a:p>
          <a:p>
            <a:pPr marL="966612" lvl="1" indent="-315491">
              <a:lnSpc>
                <a:spcPct val="115000"/>
              </a:lnSpc>
              <a:spcBef>
                <a:spcPts val="0"/>
              </a:spcBef>
              <a:spcAft>
                <a:spcPts val="0"/>
              </a:spcAft>
              <a:buClr>
                <a:schemeClr val="dk1"/>
              </a:buClr>
              <a:buSzPts val="1100"/>
              <a:buChar char="○"/>
            </a:pPr>
            <a:r>
              <a:rPr lang="en">
                <a:solidFill>
                  <a:schemeClr val="dk1"/>
                </a:solidFill>
              </a:rPr>
              <a:t>You head off to your company headquarters to work for the day. Except your work isn’t really work - it’s all voluntary because the blockchain ensures a universal basic income for everyone, and you’re an engineer and researcher by trade primarily because you want to help push the boundaries of human knowledge. Your company isn’t really a company either - it’s a decentralized autonomous organization consisting of individuals from around the world who voluntarily signed up, receive compensation and pay raises based off the quantity ad quality of their research findings as determined by a worldwide oracle network, and who can exit their contract at any time. Your company itself receives revenue over time as measured by the net benefit to society your research brings.</a:t>
            </a:r>
            <a:endParaRPr>
              <a:solidFill>
                <a:schemeClr val="dk1"/>
              </a:solidFill>
            </a:endParaRPr>
          </a:p>
          <a:p>
            <a:pPr marL="483306" indent="-315491">
              <a:lnSpc>
                <a:spcPct val="115000"/>
              </a:lnSpc>
              <a:spcBef>
                <a:spcPts val="0"/>
              </a:spcBef>
              <a:spcAft>
                <a:spcPts val="0"/>
              </a:spcAft>
              <a:buClr>
                <a:schemeClr val="dk1"/>
              </a:buClr>
              <a:buSzPts val="1100"/>
              <a:buChar char="●"/>
            </a:pPr>
            <a:r>
              <a:rPr lang="en">
                <a:solidFill>
                  <a:schemeClr val="dk1"/>
                </a:solidFill>
              </a:rPr>
              <a:t>Government</a:t>
            </a:r>
            <a:endParaRPr>
              <a:solidFill>
                <a:schemeClr val="dk1"/>
              </a:solidFill>
            </a:endParaRPr>
          </a:p>
          <a:p>
            <a:pPr marL="966612" lvl="1" indent="-315491">
              <a:lnSpc>
                <a:spcPct val="115000"/>
              </a:lnSpc>
              <a:spcBef>
                <a:spcPts val="0"/>
              </a:spcBef>
              <a:spcAft>
                <a:spcPts val="0"/>
              </a:spcAft>
              <a:buClr>
                <a:schemeClr val="dk1"/>
              </a:buClr>
              <a:buSzPts val="1100"/>
              <a:buChar char="○"/>
            </a:pPr>
            <a:r>
              <a:rPr lang="en">
                <a:solidFill>
                  <a:schemeClr val="dk1"/>
                </a:solidFill>
              </a:rPr>
              <a:t>For the few functions of society left that still require a government, it’s run by a democratic futarchy where the markets decide which policies should be implemented, completely removing the possibility of corrupt politicians who know little to nothing about the fields they write legislation for.</a:t>
            </a:r>
            <a:endParaRPr>
              <a:solidFill>
                <a:schemeClr val="dk1"/>
              </a:solidFill>
            </a:endParaRPr>
          </a:p>
          <a:p>
            <a:pPr>
              <a:spcBef>
                <a:spcPts val="0"/>
              </a:spcBef>
              <a:spcAft>
                <a:spcPts val="0"/>
              </a:spcAft>
            </a:pP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997efced8_0_416:notes"/>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7" name="Google Shape;327;g1997efced8_0_416: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a:spcBef>
                <a:spcPts val="0"/>
              </a:spcBef>
              <a:spcAft>
                <a:spcPts val="0"/>
              </a:spcAft>
            </a:pPr>
            <a:r>
              <a:rPr lang="en" dirty="0">
                <a:solidFill>
                  <a:schemeClr val="dk1"/>
                </a:solidFill>
              </a:rPr>
              <a:t>By setting up a large number of separate Identities on the bitcoin network, Alice can double spend on Bob and Charlie.</a:t>
            </a:r>
            <a:endParaRPr dirty="0">
              <a:solidFill>
                <a:schemeClr val="dk1"/>
              </a:solidFill>
            </a:endParaRPr>
          </a:p>
          <a:p>
            <a:pPr>
              <a:spcBef>
                <a:spcPts val="0"/>
              </a:spcBef>
              <a:spcAft>
                <a:spcPts val="0"/>
              </a:spcAft>
            </a:pPr>
            <a:r>
              <a:rPr lang="en" dirty="0">
                <a:solidFill>
                  <a:schemeClr val="dk1"/>
                </a:solidFill>
              </a:rPr>
              <a:t>We want to make it costly for Alice to double spend, but it’s difficult to identify dishonest actors before they act, so we will simply make it costly for anyone to verify transactions.</a:t>
            </a:r>
            <a:endParaRPr dirty="0">
              <a:solidFill>
                <a:schemeClr val="dk1"/>
              </a:solidFill>
            </a:endParaRPr>
          </a:p>
          <a:p>
            <a:pPr>
              <a:spcBef>
                <a:spcPts val="0"/>
              </a:spcBef>
              <a:spcAft>
                <a:spcPts val="0"/>
              </a:spcAft>
            </a:pPr>
            <a:r>
              <a:rPr lang="en" dirty="0">
                <a:solidFill>
                  <a:schemeClr val="dk1"/>
                </a:solidFill>
              </a:rPr>
              <a:t>In the bitcoin system that cost is called proof-of-work.</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997efced8_0_796:notes"/>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Google Shape;382;g1997efced8_0_796: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a:spcBef>
                <a:spcPts val="0"/>
              </a:spcBef>
              <a:spcAft>
                <a:spcPts val="0"/>
              </a:spcAft>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997efced8_0_985:notes"/>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8" name="Google Shape;388;g1997efced8_0_985: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a:spcBef>
                <a:spcPts val="0"/>
              </a:spcBef>
              <a:spcAft>
                <a:spcPts val="0"/>
              </a:spcAft>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997efced8_0_1305:notes"/>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4" name="Google Shape;404;g1997efced8_0_1305: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a:spcBef>
                <a:spcPts val="0"/>
              </a:spcBef>
              <a:spcAft>
                <a:spcPts val="0"/>
              </a:spcAft>
            </a:pPr>
            <a:r>
              <a:rPr lang="en"/>
              <a:t>- To make the input script work with the output script, you simply concatenate them, with the input script coming first.</a:t>
            </a:r>
            <a:endParaRPr/>
          </a:p>
          <a:p>
            <a:pPr>
              <a:spcBef>
                <a:spcPts val="0"/>
              </a:spcBef>
              <a:spcAft>
                <a:spcPts val="0"/>
              </a:spcAft>
            </a:pPr>
            <a:r>
              <a:rPr lang="en"/>
              <a:t>- This is really hacky, I know, but apparently this is how we like to do everything in Bitcoin.</a:t>
            </a:r>
            <a:endParaRPr/>
          </a:p>
          <a:p>
            <a:pPr>
              <a:spcBef>
                <a:spcPts val="0"/>
              </a:spcBef>
              <a:spcAft>
                <a:spcPts val="0"/>
              </a:spcAft>
            </a:pPr>
            <a:endParaRPr/>
          </a:p>
          <a:p>
            <a:pPr>
              <a:spcBef>
                <a:spcPts val="0"/>
              </a:spcBef>
              <a:spcAft>
                <a:spcPts val="0"/>
              </a:spcAft>
            </a:pPr>
            <a:r>
              <a:rPr lang="en"/>
              <a:t>- The formal terms for these is that our input script is called a scriptSig, and our output script is called our scriptPubKey</a:t>
            </a:r>
            <a:endParaRPr/>
          </a:p>
          <a:p>
            <a:pPr>
              <a:spcBef>
                <a:spcPts val="0"/>
              </a:spcBef>
              <a:spcAft>
                <a:spcPts val="0"/>
              </a:spcAft>
            </a:pPr>
            <a:r>
              <a:rPr lang="en"/>
              <a:t>- This is because our output script specifies a public key, and our input script specifies a signature for that public key.</a:t>
            </a:r>
            <a:endParaRPr/>
          </a:p>
          <a:p>
            <a:pPr>
              <a:spcBef>
                <a:spcPts val="0"/>
              </a:spcBef>
              <a:spcAft>
                <a:spcPts val="0"/>
              </a:spcAft>
            </a:pPr>
            <a:r>
              <a:rPr lang="en"/>
              <a:t>- Putting a scriptSig and a scriptPubKey together results in a working script that Bitcoin clients can run to verify that a redeeming transaction is valid.</a:t>
            </a:r>
            <a:endParaRPr/>
          </a:p>
          <a:p>
            <a:pPr>
              <a:spcBef>
                <a:spcPts val="0"/>
              </a:spcBef>
              <a:spcAft>
                <a:spcPts val="0"/>
              </a:spcAft>
            </a:pPr>
            <a:r>
              <a:rPr lang="en"/>
              <a:t>- Let's take a closer look at how the script actually executes.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1997efced8_0_1387:notes"/>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4" name="Google Shape;434;g1997efced8_0_1387: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a:spcBef>
                <a:spcPts val="0"/>
              </a:spcBef>
              <a:spcAft>
                <a:spcPts val="0"/>
              </a:spcAft>
            </a:pPr>
            <a:r>
              <a:rPr lang="en"/>
              <a:t>Bitcoin uses a language built specifically for Bitcoin called "Script" or "the Bitcoin scripting language."</a:t>
            </a:r>
            <a:endParaRPr/>
          </a:p>
          <a:p>
            <a:pPr>
              <a:spcBef>
                <a:spcPts val="0"/>
              </a:spcBef>
              <a:spcAft>
                <a:spcPts val="0"/>
              </a:spcAft>
            </a:pPr>
            <a:r>
              <a:rPr lang="en"/>
              <a:t>- It's stack based, has built in instructions for cryptography like hashing and verifying signatures. It also has some reserved opcodes that will allow for the future extensibility of Bitcoin.</a:t>
            </a:r>
            <a:endParaRPr/>
          </a:p>
          <a:p>
            <a:pPr>
              <a:spcBef>
                <a:spcPts val="0"/>
              </a:spcBef>
              <a:spcAft>
                <a:spcPts val="0"/>
              </a:spcAft>
            </a:pPr>
            <a:r>
              <a:rPr lang="en"/>
              <a:t>- It is very simple. Notably, it's not Turing-complete, which basically means that is very restricted in the logic that it can write.</a:t>
            </a:r>
            <a:endParaRPr/>
          </a:p>
          <a:p>
            <a:pPr>
              <a:spcBef>
                <a:spcPts val="0"/>
              </a:spcBef>
              <a:spcAft>
                <a:spcPts val="0"/>
              </a:spcAft>
            </a:pPr>
            <a:r>
              <a:rPr lang="en">
                <a:solidFill>
                  <a:schemeClr val="dk1"/>
                </a:solidFill>
              </a:rPr>
              <a:t>- There's also no loops, which makes things easier since we don't have to worry about people writing infinite loops and stalling clients trying to verify transactions.</a:t>
            </a:r>
            <a:endParaRPr/>
          </a:p>
          <a:p>
            <a:pPr>
              <a:spcBef>
                <a:spcPts val="0"/>
              </a:spcBef>
              <a:spcAft>
                <a:spcPts val="0"/>
              </a:spcAft>
            </a:pPr>
            <a:endParaRPr/>
          </a:p>
          <a:p>
            <a:pPr>
              <a:spcBef>
                <a:spcPts val="0"/>
              </a:spcBef>
              <a:spcAft>
                <a:spcPts val="0"/>
              </a:spcAft>
            </a:pPr>
            <a:r>
              <a:rPr lang="en"/>
              <a:t>Walking through this example transaction:</a:t>
            </a:r>
            <a:endParaRPr/>
          </a:p>
          <a:p>
            <a:pPr>
              <a:spcBef>
                <a:spcPts val="0"/>
              </a:spcBef>
              <a:spcAft>
                <a:spcPts val="0"/>
              </a:spcAft>
            </a:pPr>
            <a:r>
              <a:rPr lang="en"/>
              <a:t>- These first two instructions are from the input script (scriptSig) and specify the signature and public key. They're simply data instructions, so all you do is push these values onto the stack</a:t>
            </a:r>
            <a:endParaRPr/>
          </a:p>
          <a:p>
            <a:pPr>
              <a:spcBef>
                <a:spcPts val="0"/>
              </a:spcBef>
              <a:spcAft>
                <a:spcPts val="0"/>
              </a:spcAft>
            </a:pPr>
            <a:r>
              <a:rPr lang="en"/>
              <a:t>- OP_DUP simply duplicates the topmost item on the stack</a:t>
            </a:r>
            <a:endParaRPr/>
          </a:p>
          <a:p>
            <a:pPr>
              <a:spcBef>
                <a:spcPts val="0"/>
              </a:spcBef>
              <a:spcAft>
                <a:spcPts val="0"/>
              </a:spcAft>
            </a:pPr>
            <a:r>
              <a:rPr lang="en"/>
              <a:t>- OP_HASH160 hashes the topmost item on the stack. Remember that this pubKeyHash came from the input of the redeeming transaction, so it was specified by the recipient.</a:t>
            </a:r>
            <a:endParaRPr/>
          </a:p>
          <a:p>
            <a:pPr>
              <a:spcBef>
                <a:spcPts val="0"/>
              </a:spcBef>
              <a:spcAft>
                <a:spcPts val="0"/>
              </a:spcAft>
            </a:pPr>
            <a:r>
              <a:rPr lang="en"/>
              <a:t>- This new &lt;pubKeyHash?&gt; came from the output script, so it was specified by the sender of the coins. In other words, in order to redeem this output, the receiver must provide the signature corresponding with the &lt;pubKeyhash?&gt; provided by the sender of the coins.</a:t>
            </a:r>
            <a:endParaRPr/>
          </a:p>
          <a:p>
            <a:pPr>
              <a:spcBef>
                <a:spcPts val="0"/>
              </a:spcBef>
              <a:spcAft>
                <a:spcPts val="0"/>
              </a:spcAft>
            </a:pPr>
            <a:r>
              <a:rPr lang="en"/>
              <a:t>- Now, at the top of the stack we have &lt;pubKeyHash?&gt;, the address as specified by the sender, and &lt;pubKeyHash&gt;, the address that the recipient supplied in order to redeem these coins.</a:t>
            </a:r>
            <a:endParaRPr/>
          </a:p>
          <a:p>
            <a:pPr>
              <a:spcBef>
                <a:spcPts val="0"/>
              </a:spcBef>
              <a:spcAft>
                <a:spcPts val="0"/>
              </a:spcAft>
            </a:pPr>
            <a:r>
              <a:rPr lang="en"/>
              <a:t>- We run an OP_EQUALVERIFY to check if the top two values at the stack match. If they don't match, it throws an error, otherwise the script continues execution.</a:t>
            </a:r>
            <a:endParaRPr/>
          </a:p>
          <a:p>
            <a:pPr>
              <a:spcBef>
                <a:spcPts val="0"/>
              </a:spcBef>
              <a:spcAft>
                <a:spcPts val="0"/>
              </a:spcAft>
            </a:pPr>
            <a:r>
              <a:rPr lang="en"/>
              <a:t>- Lastly, OP_CHECKSIG checks the top two values on the stack and determines if they are a valid pubKey and signature. It replaces these values with true if so.</a:t>
            </a:r>
            <a:endParaRPr/>
          </a:p>
          <a:p>
            <a:pPr>
              <a:spcBef>
                <a:spcPts val="0"/>
              </a:spcBef>
              <a:spcAft>
                <a:spcPts val="0"/>
              </a:spcAft>
            </a:pPr>
            <a:r>
              <a:rPr lang="en"/>
              <a:t>- Therefore, this script returns true and this new transaction has a valid redeeming script.</a:t>
            </a:r>
            <a:endParaRPr/>
          </a:p>
          <a:p>
            <a:pPr>
              <a:spcBef>
                <a:spcPts val="0"/>
              </a:spcBef>
              <a:spcAft>
                <a:spcPts val="0"/>
              </a:spcAft>
            </a:pPr>
            <a:endParaRPr/>
          </a:p>
          <a:p>
            <a:pPr>
              <a:spcBef>
                <a:spcPts val="0"/>
              </a:spcBef>
              <a:spcAft>
                <a:spcPts val="0"/>
              </a:spcAft>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18a9b018b8_0_5:notes"/>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Google Shape;66;g18a9b018b8_0_5: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a:spcBef>
                <a:spcPts val="0"/>
              </a:spcBef>
              <a:spcAft>
                <a:spcPts val="0"/>
              </a:spcAft>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997efced8_0_1472:notes"/>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7" name="Google Shape;467;g1997efced8_0_1472: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a:spcBef>
                <a:spcPts val="0"/>
              </a:spcBef>
              <a:spcAft>
                <a:spcPts val="0"/>
              </a:spcAft>
            </a:pPr>
            <a:r>
              <a:rPr lang="en"/>
              <a:t>We need two nonces because the block header nonce is 32 bits.</a:t>
            </a:r>
            <a:endParaRPr/>
          </a:p>
          <a:p>
            <a:pPr>
              <a:spcBef>
                <a:spcPts val="0"/>
              </a:spcBef>
              <a:spcAft>
                <a:spcPts val="0"/>
              </a:spcAft>
            </a:pPr>
            <a:endParaRPr/>
          </a:p>
          <a:p>
            <a:pPr>
              <a:spcBef>
                <a:spcPts val="0"/>
              </a:spcBef>
              <a:spcAft>
                <a:spcPts val="0"/>
              </a:spcAft>
            </a:pPr>
            <a:r>
              <a:rPr lang="en"/>
              <a:t>(go over points)</a:t>
            </a:r>
            <a:endParaRPr/>
          </a:p>
          <a:p>
            <a:pPr>
              <a:spcBef>
                <a:spcPts val="0"/>
              </a:spcBef>
              <a:spcAft>
                <a:spcPts val="0"/>
              </a:spcAft>
            </a:pPr>
            <a:endParaRPr/>
          </a:p>
          <a:p>
            <a:pPr>
              <a:spcBef>
                <a:spcPts val="0"/>
              </a:spcBef>
              <a:spcAft>
                <a:spcPts val="0"/>
              </a:spcAft>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997efced8_0_1532:notes"/>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5" name="Google Shape;475;g1997efced8_0_1532: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a:spcBef>
                <a:spcPts val="0"/>
              </a:spcBef>
              <a:spcAft>
                <a:spcPts val="0"/>
              </a:spcAft>
            </a:pPr>
            <a:r>
              <a:rPr lang="en" dirty="0">
                <a:solidFill>
                  <a:schemeClr val="dk1"/>
                </a:solidFill>
              </a:rPr>
              <a:t>Let's think about the security a little bit more.</a:t>
            </a:r>
            <a:endParaRPr dirty="0">
              <a:solidFill>
                <a:schemeClr val="dk1"/>
              </a:solidFill>
            </a:endParaRPr>
          </a:p>
          <a:p>
            <a:pPr>
              <a:spcBef>
                <a:spcPts val="0"/>
              </a:spcBef>
              <a:spcAft>
                <a:spcPts val="0"/>
              </a:spcAft>
            </a:pPr>
            <a:endParaRPr lang="en-US" dirty="0" smtClean="0">
              <a:solidFill>
                <a:schemeClr val="dk1"/>
              </a:solidFill>
            </a:endParaRPr>
          </a:p>
          <a:p>
            <a:pPr marL="0" marR="0" indent="0" algn="l" defTabSz="457200" rtl="0" eaLnBrk="0" fontAlgn="base" latinLnBrk="0" hangingPunct="0">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SPV, Simplified Payment Verification</a:t>
            </a:r>
          </a:p>
          <a:p>
            <a:pPr>
              <a:spcBef>
                <a:spcPts val="0"/>
              </a:spcBef>
              <a:spcAft>
                <a:spcPts val="0"/>
              </a:spcAft>
            </a:pPr>
            <a:endParaRPr dirty="0">
              <a:solidFill>
                <a:schemeClr val="dk1"/>
              </a:solidFill>
            </a:endParaRPr>
          </a:p>
          <a:p>
            <a:pPr>
              <a:spcBef>
                <a:spcPts val="0"/>
              </a:spcBef>
              <a:spcAft>
                <a:spcPts val="0"/>
              </a:spcAft>
            </a:pPr>
            <a:r>
              <a:rPr lang="en" dirty="0">
                <a:solidFill>
                  <a:schemeClr val="dk1"/>
                </a:solidFill>
              </a:rPr>
              <a:t>SPV nodes:</a:t>
            </a:r>
            <a:endParaRPr dirty="0">
              <a:solidFill>
                <a:schemeClr val="dk1"/>
              </a:solidFill>
            </a:endParaRPr>
          </a:p>
          <a:p>
            <a:pPr>
              <a:spcBef>
                <a:spcPts val="0"/>
              </a:spcBef>
              <a:spcAft>
                <a:spcPts val="0"/>
              </a:spcAft>
            </a:pPr>
            <a:r>
              <a:rPr lang="en" dirty="0">
                <a:solidFill>
                  <a:schemeClr val="dk1"/>
                </a:solidFill>
              </a:rPr>
              <a:t>- SPV nodes don't have the full transaction history and doesn't know the set of unspent transaction outputs.</a:t>
            </a:r>
            <a:endParaRPr dirty="0">
              <a:solidFill>
                <a:schemeClr val="dk1"/>
              </a:solidFill>
            </a:endParaRPr>
          </a:p>
          <a:p>
            <a:pPr>
              <a:spcBef>
                <a:spcPts val="0"/>
              </a:spcBef>
              <a:spcAft>
                <a:spcPts val="0"/>
              </a:spcAft>
            </a:pPr>
            <a:r>
              <a:rPr lang="en" dirty="0">
                <a:solidFill>
                  <a:schemeClr val="dk1"/>
                </a:solidFill>
              </a:rPr>
              <a:t>- Therefore, SPV nodes don't have the same level of security of full nodes, since it can't check to see whether every transaction included in a block is actually valid.</a:t>
            </a:r>
            <a:endParaRPr dirty="0">
              <a:solidFill>
                <a:schemeClr val="dk1"/>
              </a:solidFill>
            </a:endParaRPr>
          </a:p>
          <a:p>
            <a:pPr>
              <a:spcBef>
                <a:spcPts val="0"/>
              </a:spcBef>
              <a:spcAft>
                <a:spcPts val="0"/>
              </a:spcAft>
            </a:pPr>
            <a:r>
              <a:rPr lang="en" dirty="0">
                <a:solidFill>
                  <a:schemeClr val="dk1"/>
                </a:solidFill>
              </a:rPr>
              <a:t>- They can only verify transactions that actually affect them, and must do so lazily.</a:t>
            </a:r>
            <a:endParaRPr dirty="0">
              <a:solidFill>
                <a:schemeClr val="dk1"/>
              </a:solidFill>
            </a:endParaRPr>
          </a:p>
          <a:p>
            <a:pPr>
              <a:spcBef>
                <a:spcPts val="0"/>
              </a:spcBef>
              <a:spcAft>
                <a:spcPts val="0"/>
              </a:spcAft>
            </a:pPr>
            <a:endParaRPr dirty="0">
              <a:solidFill>
                <a:schemeClr val="dk1"/>
              </a:solidFill>
            </a:endParaRPr>
          </a:p>
          <a:p>
            <a:pPr>
              <a:spcBef>
                <a:spcPts val="0"/>
              </a:spcBef>
              <a:spcAft>
                <a:spcPts val="0"/>
              </a:spcAft>
            </a:pPr>
            <a:r>
              <a:rPr lang="en" dirty="0">
                <a:solidFill>
                  <a:schemeClr val="dk1"/>
                </a:solidFill>
              </a:rPr>
              <a:t>Assumptions</a:t>
            </a:r>
            <a:endParaRPr dirty="0">
              <a:solidFill>
                <a:schemeClr val="dk1"/>
              </a:solidFill>
            </a:endParaRPr>
          </a:p>
          <a:p>
            <a:pPr>
              <a:spcBef>
                <a:spcPts val="0"/>
              </a:spcBef>
              <a:spcAft>
                <a:spcPts val="0"/>
              </a:spcAft>
            </a:pPr>
            <a:r>
              <a:rPr lang="en" dirty="0">
                <a:solidFill>
                  <a:schemeClr val="dk1"/>
                </a:solidFill>
              </a:rPr>
              <a:t>- SPV nodes simply assume that the block headers that they're getting from the full nodes aren't a false block chain</a:t>
            </a:r>
            <a:endParaRPr dirty="0">
              <a:solidFill>
                <a:schemeClr val="dk1"/>
              </a:solidFill>
            </a:endParaRPr>
          </a:p>
          <a:p>
            <a:pPr>
              <a:spcBef>
                <a:spcPts val="0"/>
              </a:spcBef>
              <a:spcAft>
                <a:spcPts val="0"/>
              </a:spcAft>
            </a:pPr>
            <a:r>
              <a:rPr lang="en" dirty="0">
                <a:solidFill>
                  <a:schemeClr val="dk1"/>
                </a:solidFill>
              </a:rPr>
              <a:t>- This is fair because it's really expensive for an attacker to mine these blocks, and the attacker wouldn't be able to sustain this over the long run unless they had over 51% of the mining power</a:t>
            </a:r>
            <a:endParaRPr dirty="0">
              <a:solidFill>
                <a:schemeClr val="dk1"/>
              </a:solidFill>
            </a:endParaRPr>
          </a:p>
          <a:p>
            <a:pPr>
              <a:spcBef>
                <a:spcPts val="0"/>
              </a:spcBef>
              <a:spcAft>
                <a:spcPts val="0"/>
              </a:spcAft>
            </a:pPr>
            <a:r>
              <a:rPr lang="en" dirty="0">
                <a:solidFill>
                  <a:schemeClr val="dk1"/>
                </a:solidFill>
              </a:rPr>
              <a:t>- SPV nodes simply assume that there ARE full nodes out there that are validating all the transactions. There are efficiency benefits and incentives to doing so.</a:t>
            </a:r>
            <a:endParaRPr dirty="0">
              <a:solidFill>
                <a:schemeClr val="dk1"/>
              </a:solidFill>
            </a:endParaRPr>
          </a:p>
          <a:p>
            <a:pPr>
              <a:spcBef>
                <a:spcPts val="0"/>
              </a:spcBef>
              <a:spcAft>
                <a:spcPts val="0"/>
              </a:spcAft>
            </a:pPr>
            <a:r>
              <a:rPr lang="en" dirty="0">
                <a:solidFill>
                  <a:schemeClr val="dk1"/>
                </a:solidFill>
              </a:rPr>
              <a:t>- They assume that the miners creating blocks are ensuring that the transactions they include in their block is valid.</a:t>
            </a:r>
            <a:endParaRPr dirty="0">
              <a:solidFill>
                <a:schemeClr val="dk1"/>
              </a:solidFill>
            </a:endParaRPr>
          </a:p>
          <a:p>
            <a:pPr>
              <a:spcBef>
                <a:spcPts val="0"/>
              </a:spcBef>
              <a:spcAft>
                <a:spcPts val="0"/>
              </a:spcAft>
            </a:pPr>
            <a:r>
              <a:rPr lang="en" dirty="0">
                <a:solidFill>
                  <a:schemeClr val="dk1"/>
                </a:solidFill>
              </a:rPr>
              <a:t>- If the miners didn't check that the included transactions were valid, these blocks would be rejected by the full nodes validating blocks, and thus be a big waste of computational power.</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997efced8_0_1834:notes"/>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3" name="Google Shape;493;g1997efced8_0_1834: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a:spcBef>
                <a:spcPts val="0"/>
              </a:spcBef>
              <a:spcAft>
                <a:spcPts val="0"/>
              </a:spcAft>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1997efced8_0_1897:notes"/>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Google Shape;504;g1997efced8_0_1897: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a:spcBef>
                <a:spcPts val="0"/>
              </a:spcBef>
              <a:spcAft>
                <a:spcPts val="0"/>
              </a:spcAft>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1997efced8_0_1956:notes"/>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1" name="Google Shape;511;g1997efced8_0_1956: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a:spcBef>
                <a:spcPts val="0"/>
              </a:spcBef>
              <a:spcAft>
                <a:spcPts val="0"/>
              </a:spcAft>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1997efced8_0_2019:notes"/>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2" name="Google Shape;522;g1997efced8_0_201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a:spcBef>
                <a:spcPts val="0"/>
              </a:spcBef>
              <a:spcAft>
                <a:spcPts val="0"/>
              </a:spcAft>
              <a:buClr>
                <a:schemeClr val="dk1"/>
              </a:buClr>
              <a:buSzPts val="1100"/>
            </a:pPr>
            <a:r>
              <a:rPr lang="en"/>
              <a:t>Proof-of-Work hashes away and wastes electricity</a:t>
            </a:r>
            <a:endParaRPr/>
          </a:p>
          <a:p>
            <a:pPr>
              <a:spcBef>
                <a:spcPts val="0"/>
              </a:spcBef>
              <a:spcAft>
                <a:spcPts val="0"/>
              </a:spcAft>
              <a:buClr>
                <a:schemeClr val="dk1"/>
              </a:buClr>
              <a:buSzPts val="1100"/>
            </a:pPr>
            <a:endParaRPr/>
          </a:p>
          <a:p>
            <a:pPr>
              <a:spcBef>
                <a:spcPts val="0"/>
              </a:spcBef>
              <a:spcAft>
                <a:spcPts val="0"/>
              </a:spcAft>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1997efced8_0_2081:notes"/>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2" name="Google Shape;532;g1997efced8_0_2081: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a:spcBef>
                <a:spcPts val="0"/>
              </a:spcBef>
              <a:spcAft>
                <a:spcPts val="0"/>
              </a:spcAft>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1997efced8_0_2199:notes"/>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Google Shape;540;g1997efced8_0_219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a:spcBef>
                <a:spcPts val="0"/>
              </a:spcBef>
              <a:spcAft>
                <a:spcPts val="0"/>
              </a:spcAft>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997efced8_0_2335:notes"/>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1" name="Google Shape;551;g1997efced8_0_2335: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a:spcBef>
                <a:spcPts val="0"/>
              </a:spcBef>
              <a:spcAft>
                <a:spcPts val="0"/>
              </a:spcAft>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1997efced8_0_4093:notes"/>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9" name="Google Shape;789;g1997efced8_0_4093: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a:spcBef>
                <a:spcPts val="0"/>
              </a:spcBef>
              <a:spcAft>
                <a:spcPts val="0"/>
              </a:spcAft>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2" name="Rectangle 8"/>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Lst>
        </p:spPr>
        <p:txBody>
          <a:bodyPr/>
          <a:lstStyle>
            <a:lvl1pPr marL="228228" indent="-216481">
              <a:tabLst>
                <a:tab pos="765235" algn="l"/>
                <a:tab pos="1530469" algn="l"/>
                <a:tab pos="2295704" algn="l"/>
                <a:tab pos="3060939" algn="l"/>
              </a:tabLst>
              <a:defRPr>
                <a:solidFill>
                  <a:schemeClr val="tx1"/>
                </a:solidFill>
                <a:latin typeface="Arial" charset="0"/>
                <a:ea typeface="Arial Unicode MS" pitchFamily="34" charset="-128"/>
                <a:cs typeface="Arial Unicode MS" pitchFamily="34" charset="-128"/>
              </a:defRPr>
            </a:lvl1pPr>
            <a:lvl2pPr marL="785372" indent="-302066">
              <a:tabLst>
                <a:tab pos="765235" algn="l"/>
                <a:tab pos="1530469" algn="l"/>
                <a:tab pos="2295704" algn="l"/>
                <a:tab pos="3060939" algn="l"/>
              </a:tabLst>
              <a:defRPr>
                <a:solidFill>
                  <a:schemeClr val="tx1"/>
                </a:solidFill>
                <a:latin typeface="Arial" charset="0"/>
                <a:ea typeface="Arial Unicode MS" pitchFamily="34" charset="-128"/>
                <a:cs typeface="Arial Unicode MS" pitchFamily="34" charset="-128"/>
              </a:defRPr>
            </a:lvl2pPr>
            <a:lvl3pPr marL="1208265" indent="-241653">
              <a:tabLst>
                <a:tab pos="765235" algn="l"/>
                <a:tab pos="1530469" algn="l"/>
                <a:tab pos="2295704" algn="l"/>
                <a:tab pos="3060939" algn="l"/>
              </a:tabLst>
              <a:defRPr>
                <a:solidFill>
                  <a:schemeClr val="tx1"/>
                </a:solidFill>
                <a:latin typeface="Arial" charset="0"/>
                <a:ea typeface="Arial Unicode MS" pitchFamily="34" charset="-128"/>
                <a:cs typeface="Arial Unicode MS" pitchFamily="34" charset="-128"/>
              </a:defRPr>
            </a:lvl3pPr>
            <a:lvl4pPr marL="1691571" indent="-241653">
              <a:tabLst>
                <a:tab pos="765235" algn="l"/>
                <a:tab pos="1530469" algn="l"/>
                <a:tab pos="2295704" algn="l"/>
                <a:tab pos="3060939" algn="l"/>
              </a:tabLst>
              <a:defRPr>
                <a:solidFill>
                  <a:schemeClr val="tx1"/>
                </a:solidFill>
                <a:latin typeface="Arial" charset="0"/>
                <a:ea typeface="Arial Unicode MS" pitchFamily="34" charset="-128"/>
                <a:cs typeface="Arial Unicode MS" pitchFamily="34" charset="-128"/>
              </a:defRPr>
            </a:lvl4pPr>
            <a:lvl5pPr marL="2174878" indent="-241653">
              <a:tabLst>
                <a:tab pos="765235" algn="l"/>
                <a:tab pos="1530469" algn="l"/>
                <a:tab pos="2295704" algn="l"/>
                <a:tab pos="3060939" algn="l"/>
              </a:tabLst>
              <a:defRPr>
                <a:solidFill>
                  <a:schemeClr val="tx1"/>
                </a:solidFill>
                <a:latin typeface="Arial" charset="0"/>
                <a:ea typeface="Arial Unicode MS" pitchFamily="34" charset="-128"/>
                <a:cs typeface="Arial Unicode MS" pitchFamily="34" charset="-128"/>
              </a:defRPr>
            </a:lvl5pPr>
            <a:lvl6pPr marL="2658184" indent="-241653" eaLnBrk="0" fontAlgn="base" hangingPunct="0">
              <a:spcBef>
                <a:spcPct val="0"/>
              </a:spcBef>
              <a:spcAft>
                <a:spcPct val="0"/>
              </a:spcAft>
              <a:tabLst>
                <a:tab pos="765235" algn="l"/>
                <a:tab pos="1530469" algn="l"/>
                <a:tab pos="2295704" algn="l"/>
                <a:tab pos="3060939" algn="l"/>
              </a:tabLst>
              <a:defRPr>
                <a:solidFill>
                  <a:schemeClr val="tx1"/>
                </a:solidFill>
                <a:latin typeface="Arial" charset="0"/>
                <a:ea typeface="Arial Unicode MS" pitchFamily="34" charset="-128"/>
                <a:cs typeface="Arial Unicode MS" pitchFamily="34" charset="-128"/>
              </a:defRPr>
            </a:lvl6pPr>
            <a:lvl7pPr marL="3141490" indent="-241653" eaLnBrk="0" fontAlgn="base" hangingPunct="0">
              <a:spcBef>
                <a:spcPct val="0"/>
              </a:spcBef>
              <a:spcAft>
                <a:spcPct val="0"/>
              </a:spcAft>
              <a:tabLst>
                <a:tab pos="765235" algn="l"/>
                <a:tab pos="1530469" algn="l"/>
                <a:tab pos="2295704" algn="l"/>
                <a:tab pos="3060939" algn="l"/>
              </a:tabLst>
              <a:defRPr>
                <a:solidFill>
                  <a:schemeClr val="tx1"/>
                </a:solidFill>
                <a:latin typeface="Arial" charset="0"/>
                <a:ea typeface="Arial Unicode MS" pitchFamily="34" charset="-128"/>
                <a:cs typeface="Arial Unicode MS" pitchFamily="34" charset="-128"/>
              </a:defRPr>
            </a:lvl7pPr>
            <a:lvl8pPr marL="3624796" indent="-241653" eaLnBrk="0" fontAlgn="base" hangingPunct="0">
              <a:spcBef>
                <a:spcPct val="0"/>
              </a:spcBef>
              <a:spcAft>
                <a:spcPct val="0"/>
              </a:spcAft>
              <a:tabLst>
                <a:tab pos="765235" algn="l"/>
                <a:tab pos="1530469" algn="l"/>
                <a:tab pos="2295704" algn="l"/>
                <a:tab pos="3060939" algn="l"/>
              </a:tabLst>
              <a:defRPr>
                <a:solidFill>
                  <a:schemeClr val="tx1"/>
                </a:solidFill>
                <a:latin typeface="Arial" charset="0"/>
                <a:ea typeface="Arial Unicode MS" pitchFamily="34" charset="-128"/>
                <a:cs typeface="Arial Unicode MS" pitchFamily="34" charset="-128"/>
              </a:defRPr>
            </a:lvl8pPr>
            <a:lvl9pPr marL="4108102" indent="-241653" eaLnBrk="0" fontAlgn="base" hangingPunct="0">
              <a:spcBef>
                <a:spcPct val="0"/>
              </a:spcBef>
              <a:spcAft>
                <a:spcPct val="0"/>
              </a:spcAft>
              <a:tabLst>
                <a:tab pos="765235" algn="l"/>
                <a:tab pos="1530469" algn="l"/>
                <a:tab pos="2295704" algn="l"/>
                <a:tab pos="3060939" algn="l"/>
              </a:tabLst>
              <a:defRPr>
                <a:solidFill>
                  <a:schemeClr val="tx1"/>
                </a:solidFill>
                <a:latin typeface="Arial" charset="0"/>
                <a:ea typeface="Arial Unicode MS" pitchFamily="34" charset="-128"/>
                <a:cs typeface="Arial Unicode MS" pitchFamily="34" charset="-128"/>
              </a:defRPr>
            </a:lvl9pPr>
          </a:lstStyle>
          <a:p>
            <a:pPr>
              <a:buSzPct val="100000"/>
            </a:pPr>
            <a:fld id="{A7C11FB6-9CD7-4746-B522-F2D1D29BCEDA}" type="slidenum">
              <a:rPr lang="en-US" altLang="en-US" smtClean="0">
                <a:solidFill>
                  <a:srgbClr val="000000"/>
                </a:solidFill>
                <a:latin typeface="Times New Roman" pitchFamily="18" charset="0"/>
                <a:ea typeface="宋体" charset="-122"/>
                <a:cs typeface="Arial" charset="0"/>
              </a:rPr>
              <a:pPr>
                <a:buSzPct val="100000"/>
              </a:pPr>
              <a:t>3</a:t>
            </a:fld>
            <a:endParaRPr lang="en-US" altLang="en-US" smtClean="0">
              <a:solidFill>
                <a:srgbClr val="000000"/>
              </a:solidFill>
              <a:latin typeface="Times New Roman" pitchFamily="18" charset="0"/>
              <a:ea typeface="宋体" charset="-122"/>
              <a:cs typeface="Arial" charset="0"/>
            </a:endParaRPr>
          </a:p>
        </p:txBody>
      </p:sp>
      <p:sp>
        <p:nvSpPr>
          <p:cNvPr id="35843" name="Text Box 1"/>
          <p:cNvSpPr txBox="1">
            <a:spLocks noChangeArrowheads="1"/>
          </p:cNvSpPr>
          <p:nvPr/>
        </p:nvSpPr>
        <p:spPr bwMode="auto">
          <a:xfrm>
            <a:off x="4143587" y="9119474"/>
            <a:ext cx="3169920" cy="480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Arial Unicode MS" pitchFamily="34" charset="-128"/>
                <a:cs typeface="Arial Unicode MS" pitchFamily="34" charset="-128"/>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Arial Unicode MS" pitchFamily="34" charset="-128"/>
                <a:cs typeface="Arial Unicode MS" pitchFamily="34" charset="-128"/>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Arial Unicode MS" pitchFamily="34" charset="-128"/>
                <a:cs typeface="Arial Unicode MS" pitchFamily="34" charset="-128"/>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Arial Unicode MS" pitchFamily="34" charset="-128"/>
                <a:cs typeface="Arial Unicode MS" pitchFamily="34" charset="-128"/>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Arial Unicode MS" pitchFamily="34" charset="-128"/>
                <a:cs typeface="Arial Unicode MS" pitchFamily="34" charset="-128"/>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Arial Unicode MS" pitchFamily="34" charset="-128"/>
                <a:cs typeface="Arial Unicode MS" pitchFamily="34" charset="-128"/>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Arial Unicode MS" pitchFamily="34" charset="-128"/>
                <a:cs typeface="Arial Unicode MS" pitchFamily="34" charset="-128"/>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Arial Unicode MS" pitchFamily="34" charset="-128"/>
                <a:cs typeface="Arial Unicode MS" pitchFamily="34" charset="-128"/>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Arial Unicode MS" pitchFamily="34" charset="-128"/>
                <a:cs typeface="Arial Unicode MS" pitchFamily="34" charset="-128"/>
              </a:defRPr>
            </a:lvl9pPr>
          </a:lstStyle>
          <a:p>
            <a:pPr algn="r" eaLnBrk="1" hangingPunct="1">
              <a:buSzPct val="100000"/>
            </a:pPr>
            <a:fld id="{27EE9AEF-2285-4A98-B2AC-56A8ACA8702C}" type="slidenum">
              <a:rPr lang="en-US" altLang="en-US" sz="1300">
                <a:solidFill>
                  <a:srgbClr val="000000"/>
                </a:solidFill>
                <a:ea typeface="宋体" charset="-122"/>
              </a:rPr>
              <a:pPr algn="r" eaLnBrk="1" hangingPunct="1">
                <a:buSzPct val="100000"/>
              </a:pPr>
              <a:t>3</a:t>
            </a:fld>
            <a:endParaRPr lang="en-US" altLang="en-US" sz="1300">
              <a:solidFill>
                <a:srgbClr val="000000"/>
              </a:solidFill>
              <a:ea typeface="宋体" charset="-122"/>
            </a:endParaRPr>
          </a:p>
        </p:txBody>
      </p:sp>
      <p:sp>
        <p:nvSpPr>
          <p:cNvPr id="35844" name="Rectangle 2"/>
          <p:cNvSpPr>
            <a:spLocks noGrp="1" noRot="1" noChangeAspect="1" noChangeArrowheads="1" noTextEdit="1"/>
          </p:cNvSpPr>
          <p:nvPr>
            <p:ph type="sldImg"/>
          </p:nvPr>
        </p:nvSpPr>
        <p:spPr>
          <a:xfrm>
            <a:off x="457200" y="720725"/>
            <a:ext cx="64008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584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smtClean="0">
              <a:latin typeface="Arial" charset="0"/>
              <a:cs typeface="Arial"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1997efced8_0_2256:notes"/>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7" name="Google Shape;557;g1997efced8_0_2256: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a:spcBef>
                <a:spcPts val="0"/>
              </a:spcBef>
              <a:spcAft>
                <a:spcPts val="0"/>
              </a:spcAft>
            </a:pPr>
            <a:r>
              <a:rPr lang="en" sz="1400" dirty="0">
                <a:solidFill>
                  <a:srgbClr val="353536"/>
                </a:solidFill>
                <a:highlight>
                  <a:srgbClr val="FFFFFF"/>
                </a:highlight>
              </a:rPr>
              <a:t>Basically what a smart contract does is that it transforms the terms on the contract into code so that they are executable via code. Besides this it is possible to manage the terms. For example, you make a contract that as soon as you receive the money we sent the product. Currently most of this is performed by hand, but with a smart contract it is possible that he self execute the terms. </a:t>
            </a:r>
            <a:endParaRPr sz="1400" dirty="0">
              <a:solidFill>
                <a:srgbClr val="353536"/>
              </a:solidFill>
              <a:highlight>
                <a:srgbClr val="FFFFFF"/>
              </a:highlight>
            </a:endParaRPr>
          </a:p>
          <a:p>
            <a:pPr>
              <a:spcBef>
                <a:spcPts val="0"/>
              </a:spcBef>
              <a:spcAft>
                <a:spcPts val="0"/>
              </a:spcAft>
            </a:pPr>
            <a:endParaRPr sz="1400" dirty="0">
              <a:solidFill>
                <a:srgbClr val="353536"/>
              </a:solidFill>
              <a:highlight>
                <a:srgbClr val="FFFFFF"/>
              </a:highlight>
            </a:endParaRPr>
          </a:p>
          <a:p>
            <a:pPr>
              <a:spcBef>
                <a:spcPts val="0"/>
              </a:spcBef>
              <a:spcAft>
                <a:spcPts val="0"/>
              </a:spcAft>
            </a:pPr>
            <a:r>
              <a:rPr lang="en" sz="1400" dirty="0" smtClean="0">
                <a:solidFill>
                  <a:srgbClr val="353536"/>
                </a:solidFill>
                <a:highlight>
                  <a:srgbClr val="FFFFFF"/>
                </a:highlight>
              </a:rPr>
              <a:t>Everyone </a:t>
            </a:r>
            <a:r>
              <a:rPr lang="en" sz="1400" dirty="0">
                <a:solidFill>
                  <a:srgbClr val="353536"/>
                </a:solidFill>
                <a:highlight>
                  <a:srgbClr val="FFFFFF"/>
                </a:highlight>
              </a:rPr>
              <a:t>can agree on the initial contract, the entire system can come to entire consensus without human intervention. </a:t>
            </a:r>
            <a:endParaRPr sz="1400" dirty="0">
              <a:solidFill>
                <a:srgbClr val="353536"/>
              </a:solidFill>
              <a:highlight>
                <a:srgbClr val="FFFFFF"/>
              </a:highlight>
            </a:endParaRPr>
          </a:p>
          <a:p>
            <a:pPr>
              <a:spcBef>
                <a:spcPts val="0"/>
              </a:spcBef>
              <a:spcAft>
                <a:spcPts val="0"/>
              </a:spcAft>
            </a:pPr>
            <a:endParaRPr sz="1400" dirty="0">
              <a:solidFill>
                <a:srgbClr val="353536"/>
              </a:solidFill>
              <a:highlight>
                <a:srgbClr val="FFFFFF"/>
              </a:highlight>
            </a:endParaRPr>
          </a:p>
          <a:p>
            <a:pPr>
              <a:spcBef>
                <a:spcPts val="0"/>
              </a:spcBef>
              <a:spcAft>
                <a:spcPts val="0"/>
              </a:spcAft>
            </a:pPr>
            <a:r>
              <a:rPr lang="en" sz="1400" dirty="0">
                <a:solidFill>
                  <a:srgbClr val="353536"/>
                </a:solidFill>
                <a:highlight>
                  <a:srgbClr val="FFFFFF"/>
                </a:highlight>
              </a:rPr>
              <a:t>Where Smart Contracts are really big at the moment is in the financial where they used it to program negociating terms in the code and the code can self execute it’s tasks.  </a:t>
            </a:r>
            <a:endParaRPr sz="1400" dirty="0">
              <a:solidFill>
                <a:srgbClr val="353536"/>
              </a:solidFill>
              <a:highlight>
                <a:srgbClr val="FFFFFF"/>
              </a:highlight>
            </a:endParaRPr>
          </a:p>
          <a:p>
            <a:pPr>
              <a:spcBef>
                <a:spcPts val="0"/>
              </a:spcBef>
              <a:spcAft>
                <a:spcPts val="0"/>
              </a:spcAft>
            </a:pPr>
            <a:endParaRPr sz="1400" dirty="0">
              <a:solidFill>
                <a:srgbClr val="353536"/>
              </a:solidFill>
              <a:highlight>
                <a:srgbClr val="FFFFFF"/>
              </a:highlight>
            </a:endParaRPr>
          </a:p>
          <a:p>
            <a:pPr>
              <a:spcBef>
                <a:spcPts val="0"/>
              </a:spcBef>
              <a:spcAft>
                <a:spcPts val="0"/>
              </a:spcAft>
            </a:pPr>
            <a:r>
              <a:rPr lang="en" sz="1400" dirty="0">
                <a:solidFill>
                  <a:srgbClr val="353536"/>
                </a:solidFill>
                <a:highlight>
                  <a:srgbClr val="FFFFFF"/>
                </a:highlight>
              </a:rPr>
              <a:t>The different definitions usually fall into one of two categories. Sometimes the term is used to identify a specific technology – code that is stored, verified and executed on a blockchain. Let’s call this type of definition “smart contract code”.</a:t>
            </a:r>
            <a:endParaRPr sz="1300" dirty="0">
              <a:solidFill>
                <a:srgbClr val="3F3F3F"/>
              </a:solidFill>
              <a:highlight>
                <a:srgbClr val="FFFFFF"/>
              </a:highlight>
            </a:endParaRPr>
          </a:p>
          <a:p>
            <a:pPr>
              <a:spcBef>
                <a:spcPts val="0"/>
              </a:spcBef>
              <a:spcAft>
                <a:spcPts val="0"/>
              </a:spcAft>
              <a:buClr>
                <a:schemeClr val="dk1"/>
              </a:buClr>
              <a:buSzPts val="1100"/>
            </a:pPr>
            <a:r>
              <a:rPr lang="en" sz="1300" dirty="0">
                <a:solidFill>
                  <a:srgbClr val="3F3F3F"/>
                </a:solidFill>
                <a:highlight>
                  <a:srgbClr val="FFFFFF"/>
                </a:highlight>
              </a:rPr>
              <a:t>– </a:t>
            </a:r>
            <a:r>
              <a:rPr lang="en" sz="1300" b="1" dirty="0">
                <a:solidFill>
                  <a:srgbClr val="3F3F3F"/>
                </a:solidFill>
              </a:rPr>
              <a:t>pre-written logic</a:t>
            </a:r>
            <a:r>
              <a:rPr lang="en" sz="1300" dirty="0">
                <a:solidFill>
                  <a:srgbClr val="3F3F3F"/>
                </a:solidFill>
                <a:highlight>
                  <a:srgbClr val="FFFFFF"/>
                </a:highlight>
              </a:rPr>
              <a:t> (computer code),</a:t>
            </a:r>
            <a:endParaRPr sz="1300" dirty="0">
              <a:solidFill>
                <a:srgbClr val="3F3F3F"/>
              </a:solidFill>
              <a:highlight>
                <a:srgbClr val="FFFFFF"/>
              </a:highlight>
            </a:endParaRPr>
          </a:p>
          <a:p>
            <a:pPr>
              <a:spcBef>
                <a:spcPts val="0"/>
              </a:spcBef>
              <a:spcAft>
                <a:spcPts val="0"/>
              </a:spcAft>
              <a:buClr>
                <a:schemeClr val="dk1"/>
              </a:buClr>
              <a:buSzPts val="1100"/>
            </a:pPr>
            <a:r>
              <a:rPr lang="en" sz="1300" dirty="0">
                <a:solidFill>
                  <a:srgbClr val="3F3F3F"/>
                </a:solidFill>
                <a:highlight>
                  <a:srgbClr val="FFFFFF"/>
                </a:highlight>
              </a:rPr>
              <a:t>– </a:t>
            </a:r>
            <a:r>
              <a:rPr lang="en" sz="1300" b="1" dirty="0">
                <a:solidFill>
                  <a:srgbClr val="3F3F3F"/>
                </a:solidFill>
              </a:rPr>
              <a:t>stored and replicated on a distributed storage platform</a:t>
            </a:r>
            <a:r>
              <a:rPr lang="en" sz="1300" dirty="0">
                <a:solidFill>
                  <a:srgbClr val="3F3F3F"/>
                </a:solidFill>
                <a:highlight>
                  <a:srgbClr val="FFFFFF"/>
                </a:highlight>
              </a:rPr>
              <a:t> (eg a blockchain),</a:t>
            </a:r>
            <a:endParaRPr sz="1300" dirty="0">
              <a:solidFill>
                <a:srgbClr val="3F3F3F"/>
              </a:solidFill>
              <a:highlight>
                <a:srgbClr val="FFFFFF"/>
              </a:highlight>
            </a:endParaRPr>
          </a:p>
          <a:p>
            <a:pPr>
              <a:spcBef>
                <a:spcPts val="0"/>
              </a:spcBef>
              <a:spcAft>
                <a:spcPts val="0"/>
              </a:spcAft>
              <a:buClr>
                <a:schemeClr val="dk1"/>
              </a:buClr>
              <a:buSzPts val="1100"/>
            </a:pPr>
            <a:r>
              <a:rPr lang="en" sz="1300" dirty="0">
                <a:solidFill>
                  <a:srgbClr val="3F3F3F"/>
                </a:solidFill>
                <a:highlight>
                  <a:srgbClr val="FFFFFF"/>
                </a:highlight>
              </a:rPr>
              <a:t>– </a:t>
            </a:r>
            <a:r>
              <a:rPr lang="en" sz="1300" b="1" dirty="0">
                <a:solidFill>
                  <a:srgbClr val="3F3F3F"/>
                </a:solidFill>
              </a:rPr>
              <a:t>executed/run by a network of computers</a:t>
            </a:r>
            <a:r>
              <a:rPr lang="en" sz="1300" dirty="0">
                <a:solidFill>
                  <a:srgbClr val="3F3F3F"/>
                </a:solidFill>
                <a:highlight>
                  <a:srgbClr val="FFFFFF"/>
                </a:highlight>
              </a:rPr>
              <a:t> (usually the same ones running the blockchain),</a:t>
            </a:r>
            <a:endParaRPr sz="1300" dirty="0">
              <a:solidFill>
                <a:srgbClr val="3F3F3F"/>
              </a:solidFill>
              <a:highlight>
                <a:srgbClr val="FFFFFF"/>
              </a:highlight>
            </a:endParaRPr>
          </a:p>
          <a:p>
            <a:pPr>
              <a:spcBef>
                <a:spcPts val="0"/>
              </a:spcBef>
              <a:spcAft>
                <a:spcPts val="0"/>
              </a:spcAft>
            </a:pPr>
            <a:r>
              <a:rPr lang="en" sz="1300" dirty="0">
                <a:solidFill>
                  <a:srgbClr val="3F3F3F"/>
                </a:solidFill>
                <a:highlight>
                  <a:srgbClr val="FFFFFF"/>
                </a:highlight>
              </a:rPr>
              <a:t>– </a:t>
            </a:r>
            <a:r>
              <a:rPr lang="en" sz="1300" b="1" dirty="0">
                <a:solidFill>
                  <a:srgbClr val="3F3F3F"/>
                </a:solidFill>
              </a:rPr>
              <a:t>and can result in ledger updates</a:t>
            </a:r>
            <a:r>
              <a:rPr lang="en" sz="1300" dirty="0">
                <a:solidFill>
                  <a:srgbClr val="3F3F3F"/>
                </a:solidFill>
                <a:highlight>
                  <a:srgbClr val="FFFFFF"/>
                </a:highlight>
              </a:rPr>
              <a:t> (cryptocurrency payments, etc).– </a:t>
            </a:r>
            <a:r>
              <a:rPr lang="en" sz="1300" b="1" dirty="0">
                <a:solidFill>
                  <a:srgbClr val="3F3F3F"/>
                </a:solidFill>
              </a:rPr>
              <a:t>pre-written logic</a:t>
            </a:r>
            <a:r>
              <a:rPr lang="en" sz="1300" dirty="0">
                <a:solidFill>
                  <a:srgbClr val="3F3F3F"/>
                </a:solidFill>
                <a:highlight>
                  <a:srgbClr val="FFFFFF"/>
                </a:highlight>
              </a:rPr>
              <a:t> (computer code),</a:t>
            </a:r>
            <a:endParaRPr sz="1300" dirty="0">
              <a:solidFill>
                <a:srgbClr val="3F3F3F"/>
              </a:solidFill>
              <a:highlight>
                <a:srgbClr val="FFFFFF"/>
              </a:highlight>
            </a:endParaRPr>
          </a:p>
          <a:p>
            <a:pPr>
              <a:spcBef>
                <a:spcPts val="0"/>
              </a:spcBef>
              <a:spcAft>
                <a:spcPts val="0"/>
              </a:spcAft>
              <a:buClr>
                <a:schemeClr val="dk1"/>
              </a:buClr>
              <a:buSzPts val="1100"/>
            </a:pPr>
            <a:r>
              <a:rPr lang="en" sz="1300" dirty="0">
                <a:solidFill>
                  <a:srgbClr val="3F3F3F"/>
                </a:solidFill>
                <a:highlight>
                  <a:srgbClr val="FFFFFF"/>
                </a:highlight>
              </a:rPr>
              <a:t>– </a:t>
            </a:r>
            <a:r>
              <a:rPr lang="en" sz="1300" b="1" dirty="0">
                <a:solidFill>
                  <a:srgbClr val="3F3F3F"/>
                </a:solidFill>
              </a:rPr>
              <a:t>stored and replicated on a distributed storage platform</a:t>
            </a:r>
            <a:r>
              <a:rPr lang="en" sz="1300" dirty="0">
                <a:solidFill>
                  <a:srgbClr val="3F3F3F"/>
                </a:solidFill>
                <a:highlight>
                  <a:srgbClr val="FFFFFF"/>
                </a:highlight>
              </a:rPr>
              <a:t> (eg a blockchain),</a:t>
            </a:r>
            <a:endParaRPr sz="1300" dirty="0">
              <a:solidFill>
                <a:srgbClr val="3F3F3F"/>
              </a:solidFill>
              <a:highlight>
                <a:srgbClr val="FFFFFF"/>
              </a:highlight>
            </a:endParaRPr>
          </a:p>
          <a:p>
            <a:pPr>
              <a:spcBef>
                <a:spcPts val="0"/>
              </a:spcBef>
              <a:spcAft>
                <a:spcPts val="0"/>
              </a:spcAft>
              <a:buClr>
                <a:schemeClr val="dk1"/>
              </a:buClr>
              <a:buSzPts val="1100"/>
            </a:pPr>
            <a:r>
              <a:rPr lang="en" sz="1300" dirty="0">
                <a:solidFill>
                  <a:srgbClr val="3F3F3F"/>
                </a:solidFill>
                <a:highlight>
                  <a:srgbClr val="FFFFFF"/>
                </a:highlight>
              </a:rPr>
              <a:t>– </a:t>
            </a:r>
            <a:r>
              <a:rPr lang="en" sz="1300" b="1" dirty="0">
                <a:solidFill>
                  <a:srgbClr val="3F3F3F"/>
                </a:solidFill>
              </a:rPr>
              <a:t>executed/run by a network of computers</a:t>
            </a:r>
            <a:r>
              <a:rPr lang="en" sz="1300" dirty="0">
                <a:solidFill>
                  <a:srgbClr val="3F3F3F"/>
                </a:solidFill>
                <a:highlight>
                  <a:srgbClr val="FFFFFF"/>
                </a:highlight>
              </a:rPr>
              <a:t> (usually the same ones running the blockchain),</a:t>
            </a:r>
            <a:endParaRPr sz="1300" dirty="0">
              <a:solidFill>
                <a:srgbClr val="3F3F3F"/>
              </a:solidFill>
              <a:highlight>
                <a:srgbClr val="FFFFFF"/>
              </a:highlight>
            </a:endParaRPr>
          </a:p>
          <a:p>
            <a:pPr>
              <a:spcBef>
                <a:spcPts val="0"/>
              </a:spcBef>
              <a:spcAft>
                <a:spcPts val="0"/>
              </a:spcAft>
            </a:pPr>
            <a:r>
              <a:rPr lang="en" sz="1300" dirty="0">
                <a:solidFill>
                  <a:srgbClr val="3F3F3F"/>
                </a:solidFill>
                <a:highlight>
                  <a:srgbClr val="FFFFFF"/>
                </a:highlight>
              </a:rPr>
              <a:t>– </a:t>
            </a:r>
            <a:r>
              <a:rPr lang="en" sz="1300" b="1" dirty="0">
                <a:solidFill>
                  <a:srgbClr val="3F3F3F"/>
                </a:solidFill>
              </a:rPr>
              <a:t>and can result in ledger updates</a:t>
            </a:r>
            <a:r>
              <a:rPr lang="en" sz="1300" dirty="0">
                <a:solidFill>
                  <a:srgbClr val="3F3F3F"/>
                </a:solidFill>
                <a:highlight>
                  <a:srgbClr val="FFFFFF"/>
                </a:highlight>
              </a:rPr>
              <a:t> (cryptocurrency payments, etc).</a:t>
            </a:r>
            <a:endParaRPr sz="1300" dirty="0">
              <a:solidFill>
                <a:srgbClr val="3F3F3F"/>
              </a:solidFill>
              <a:highlight>
                <a:srgbClr val="FFFFFF"/>
              </a:highligh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1997efced8_0_2587:notes"/>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0" name="Google Shape;610;g1997efced8_0_2587: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a:spcBef>
                <a:spcPts val="0"/>
              </a:spcBef>
              <a:spcAft>
                <a:spcPts val="0"/>
              </a:spcAft>
            </a:pPr>
            <a:r>
              <a:rPr lang="en" dirty="0"/>
              <a:t>What do we mean by enterprise blockchain? </a:t>
            </a:r>
            <a:endParaRPr dirty="0"/>
          </a:p>
          <a:p>
            <a:pPr marL="483306" indent="-335629">
              <a:spcBef>
                <a:spcPts val="0"/>
              </a:spcBef>
              <a:spcAft>
                <a:spcPts val="0"/>
              </a:spcAft>
              <a:buSzPts val="1400"/>
              <a:buChar char="-"/>
            </a:pPr>
            <a:r>
              <a:rPr lang="en" dirty="0"/>
              <a:t>A blockchain that completely manages certain parts of an organization think about CRM or Invoicing Systems. The blockchain can eventually take over contracts management systems and other types of large software. For the above three industry the blockchain is incredibly helpful for managing their information. Security plays here a large part. </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1997efced8_0_3855:notes"/>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0" name="Google Shape;750;g1997efced8_0_3855: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a:spcBef>
                <a:spcPts val="0"/>
              </a:spcBef>
              <a:spcAft>
                <a:spcPts val="0"/>
              </a:spcAft>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1997efced8_0_3915:notes"/>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8" name="Google Shape;758;g1997efced8_0_3915: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a:spcBef>
                <a:spcPts val="0"/>
              </a:spcBef>
              <a:spcAft>
                <a:spcPts val="0"/>
              </a:spcAft>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997efced8_0_7063:notes"/>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5" name="Google Shape;765;g1997efced8_0_7063: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a:spcBef>
                <a:spcPts val="0"/>
              </a:spcBef>
              <a:spcAft>
                <a:spcPts val="0"/>
              </a:spcAft>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1997efced8_0_4034:notes"/>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4" name="Google Shape;774;g1997efced8_0_4034: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a:spcBef>
                <a:spcPts val="0"/>
              </a:spcBef>
              <a:spcAft>
                <a:spcPts val="0"/>
              </a:spcAft>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1997efced8_0_4093:notes"/>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9" name="Google Shape;789;g1997efced8_0_4093: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a:spcBef>
                <a:spcPts val="0"/>
              </a:spcBef>
              <a:spcAft>
                <a:spcPts val="0"/>
              </a:spcAft>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1997efced8_0_7124:notes"/>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5" name="Google Shape;795;g1997efced8_0_7124: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483306" indent="-335629">
              <a:spcBef>
                <a:spcPts val="0"/>
              </a:spcBef>
              <a:spcAft>
                <a:spcPts val="0"/>
              </a:spcAft>
              <a:buSzPts val="1400"/>
              <a:buChar char="●"/>
            </a:pPr>
            <a:r>
              <a:rPr lang="en"/>
              <a:t>Where does the community exist? </a:t>
            </a:r>
            <a:endParaRPr/>
          </a:p>
          <a:p>
            <a:pPr marL="483306" indent="-335629">
              <a:spcBef>
                <a:spcPts val="0"/>
              </a:spcBef>
              <a:spcAft>
                <a:spcPts val="0"/>
              </a:spcAft>
              <a:buSzPts val="1400"/>
              <a:buChar char="●"/>
            </a:pPr>
            <a:r>
              <a:rPr lang="en"/>
              <a:t>Reddit: r/bitcoin</a:t>
            </a:r>
            <a:endParaRPr/>
          </a:p>
          <a:p>
            <a:pPr marL="483306" indent="-335629">
              <a:spcBef>
                <a:spcPts val="0"/>
              </a:spcBef>
              <a:spcAft>
                <a:spcPts val="0"/>
              </a:spcAft>
              <a:buSzPts val="1400"/>
              <a:buChar char="●"/>
            </a:pPr>
            <a:r>
              <a:rPr lang="en"/>
              <a:t>Forums like Bitcointalk.org</a:t>
            </a:r>
            <a:endParaRPr/>
          </a:p>
          <a:p>
            <a:pPr marL="483306" indent="-335629">
              <a:spcBef>
                <a:spcPts val="0"/>
              </a:spcBef>
              <a:spcAft>
                <a:spcPts val="0"/>
              </a:spcAft>
              <a:buSzPts val="1400"/>
              <a:buChar char="●"/>
            </a:pPr>
            <a:r>
              <a:rPr lang="en"/>
              <a:t>Bitcoin meetups and conferences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1997efced8_0_4269:notes"/>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2" name="Google Shape;802;g1997efced8_0_426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483306" indent="-335629">
              <a:spcBef>
                <a:spcPts val="0"/>
              </a:spcBef>
              <a:spcAft>
                <a:spcPts val="0"/>
              </a:spcAft>
              <a:buSzPts val="1400"/>
              <a:buChar char="●"/>
            </a:pPr>
            <a:r>
              <a:rPr lang="en"/>
              <a:t>In 2015, Bitcoin blocks started to fill up</a:t>
            </a:r>
            <a:endParaRPr/>
          </a:p>
          <a:p>
            <a:pPr marL="483306" indent="-335629">
              <a:spcBef>
                <a:spcPts val="0"/>
              </a:spcBef>
              <a:spcAft>
                <a:spcPts val="0"/>
              </a:spcAft>
              <a:buSzPts val="1400"/>
              <a:buChar char="●"/>
            </a:pPr>
            <a:r>
              <a:rPr lang="en"/>
              <a:t>This means that blocks were at risk of longer being able to handle the transaction volume</a:t>
            </a:r>
            <a:endParaRPr/>
          </a:p>
          <a:p>
            <a:pPr marL="483306" indent="-335629">
              <a:spcBef>
                <a:spcPts val="0"/>
              </a:spcBef>
              <a:spcAft>
                <a:spcPts val="0"/>
              </a:spcAft>
              <a:buSzPts val="1400"/>
              <a:buChar char="●"/>
            </a:pPr>
            <a:r>
              <a:rPr lang="en"/>
              <a:t>There was a huge disagreement over the solution </a:t>
            </a:r>
            <a:endParaRPr/>
          </a:p>
          <a:p>
            <a:pPr marL="483306" indent="-335629">
              <a:spcBef>
                <a:spcPts val="0"/>
              </a:spcBef>
              <a:spcAft>
                <a:spcPts val="0"/>
              </a:spcAft>
              <a:buSzPts val="1400"/>
              <a:buChar char="●"/>
            </a:pPr>
            <a:r>
              <a:rPr lang="en"/>
              <a:t>One of the main points of contention was decentralization vs centralization</a:t>
            </a:r>
            <a:endParaRPr/>
          </a:p>
          <a:p>
            <a:pPr marL="966612" lvl="1" indent="-335629">
              <a:spcBef>
                <a:spcPts val="0"/>
              </a:spcBef>
              <a:spcAft>
                <a:spcPts val="0"/>
              </a:spcAft>
              <a:buSzPts val="1400"/>
              <a:buChar char="○"/>
            </a:pPr>
            <a:r>
              <a:rPr lang="en"/>
              <a:t>Bitcoin Core wants to maintain the decentralization at the Bitcoin blockchain base layer</a:t>
            </a:r>
            <a:endParaRPr/>
          </a:p>
          <a:p>
            <a:pPr marL="966612" lvl="1" indent="-335629">
              <a:spcBef>
                <a:spcPts val="0"/>
              </a:spcBef>
              <a:spcAft>
                <a:spcPts val="0"/>
              </a:spcAft>
              <a:buSzPts val="1400"/>
              <a:buChar char="○"/>
            </a:pPr>
            <a:r>
              <a:rPr lang="en"/>
              <a:t>Use software patches like Segregated Witness</a:t>
            </a:r>
            <a:endParaRPr/>
          </a:p>
          <a:p>
            <a:pPr marL="966612" lvl="1" indent="-335629">
              <a:spcBef>
                <a:spcPts val="0"/>
              </a:spcBef>
              <a:spcAft>
                <a:spcPts val="0"/>
              </a:spcAft>
              <a:buSzPts val="1400"/>
              <a:buChar char="○"/>
            </a:pPr>
            <a:r>
              <a:rPr lang="en"/>
              <a:t>Use additional protocol layers like Lightning Network to supplement the system</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1997efced8_0_4387:notes"/>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9" name="Google Shape;809;g1997efced8_0_4387: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483306" indent="-335629">
              <a:spcBef>
                <a:spcPts val="0"/>
              </a:spcBef>
              <a:spcAft>
                <a:spcPts val="0"/>
              </a:spcAft>
              <a:buSzPts val="1400"/>
              <a:buChar char="●"/>
            </a:pPr>
            <a:r>
              <a:rPr lang="en" dirty="0"/>
              <a:t>Takes the signature out of the transaction, thus providing more room in the block</a:t>
            </a:r>
            <a:endParaRPr dirty="0"/>
          </a:p>
          <a:p>
            <a:pPr marL="483306" indent="-335629">
              <a:spcBef>
                <a:spcPts val="0"/>
              </a:spcBef>
              <a:spcAft>
                <a:spcPts val="0"/>
              </a:spcAft>
              <a:buSzPts val="1400"/>
              <a:buChar char="●"/>
            </a:pPr>
            <a:r>
              <a:rPr lang="en" dirty="0"/>
              <a:t>Politics</a:t>
            </a:r>
            <a:endParaRPr dirty="0"/>
          </a:p>
          <a:p>
            <a:pPr marL="966612" lvl="1" indent="-335629">
              <a:spcBef>
                <a:spcPts val="0"/>
              </a:spcBef>
              <a:spcAft>
                <a:spcPts val="0"/>
              </a:spcAft>
              <a:buSzPts val="1400"/>
              <a:buChar char="○"/>
            </a:pPr>
            <a:r>
              <a:rPr lang="en" dirty="0"/>
              <a:t>Attracted mainstream enthusiasm</a:t>
            </a:r>
            <a:endParaRPr dirty="0"/>
          </a:p>
          <a:p>
            <a:pPr marL="966612" lvl="1" indent="-335629">
              <a:spcBef>
                <a:spcPts val="0"/>
              </a:spcBef>
              <a:spcAft>
                <a:spcPts val="0"/>
              </a:spcAft>
              <a:buSzPts val="1400"/>
              <a:buChar char="○"/>
            </a:pPr>
            <a:r>
              <a:rPr lang="en" dirty="0"/>
              <a:t>Could negatively impact miners, though it is still generally accepted </a:t>
            </a:r>
            <a:endParaRPr dirty="0"/>
          </a:p>
          <a:p>
            <a:pPr marL="483306" indent="-335629">
              <a:spcBef>
                <a:spcPts val="0"/>
              </a:spcBef>
              <a:spcAft>
                <a:spcPts val="0"/>
              </a:spcAft>
              <a:buSzPts val="1400"/>
              <a:buChar char="●"/>
            </a:pPr>
            <a:r>
              <a:rPr lang="en" dirty="0"/>
              <a:t>Bitcoin Unlimited</a:t>
            </a:r>
            <a:endParaRPr dirty="0"/>
          </a:p>
          <a:p>
            <a:pPr marL="966612" lvl="1" indent="-335629">
              <a:spcBef>
                <a:spcPts val="0"/>
              </a:spcBef>
              <a:spcAft>
                <a:spcPts val="0"/>
              </a:spcAft>
              <a:buSzPts val="1400"/>
              <a:buChar char="○"/>
            </a:pPr>
            <a:r>
              <a:rPr lang="en" dirty="0"/>
              <a:t>A new proposal to increase the blocksize</a:t>
            </a:r>
            <a:endParaRPr dirty="0"/>
          </a:p>
          <a:p>
            <a:pPr marL="966612" lvl="1" indent="-335629">
              <a:spcBef>
                <a:spcPts val="0"/>
              </a:spcBef>
              <a:spcAft>
                <a:spcPts val="0"/>
              </a:spcAft>
              <a:buSzPts val="1400"/>
              <a:buChar char="○"/>
            </a:pPr>
            <a:r>
              <a:rPr lang="en" dirty="0"/>
              <a:t>Segregated Witness needs 95% hashing power to approve the transaction</a:t>
            </a:r>
            <a:endParaRPr dirty="0"/>
          </a:p>
          <a:p>
            <a:pPr marL="966612" lvl="1" indent="-335629">
              <a:spcBef>
                <a:spcPts val="0"/>
              </a:spcBef>
              <a:spcAft>
                <a:spcPts val="0"/>
              </a:spcAft>
              <a:buSzPts val="1400"/>
              <a:buChar char="○"/>
            </a:pPr>
            <a:r>
              <a:rPr lang="en" dirty="0"/>
              <a:t>Will not implement segregated witness</a:t>
            </a:r>
            <a:endParaRPr dirty="0"/>
          </a:p>
          <a:p>
            <a:pPr marL="966612" lvl="1" indent="-335629">
              <a:spcBef>
                <a:spcPts val="0"/>
              </a:spcBef>
              <a:spcAft>
                <a:spcPts val="0"/>
              </a:spcAft>
              <a:buSzPts val="1400"/>
              <a:buChar char="○"/>
            </a:pPr>
            <a:r>
              <a:rPr lang="en" dirty="0"/>
              <a:t>ViaBTC, a Chinese mining pool with around 10% of hasing power, now supports bitcoin unlimited</a:t>
            </a:r>
            <a:endParaRPr dirty="0"/>
          </a:p>
          <a:p>
            <a:pPr>
              <a:spcBef>
                <a:spcPts val="0"/>
              </a:spcBef>
              <a:spcAft>
                <a:spcPts val="0"/>
              </a:spcAft>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8"/>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Lst>
        </p:spPr>
        <p:txBody>
          <a:bodyPr/>
          <a:lstStyle>
            <a:lvl1pPr marL="228228" indent="-216481">
              <a:tabLst>
                <a:tab pos="765235" algn="l"/>
                <a:tab pos="1530469" algn="l"/>
                <a:tab pos="2295704" algn="l"/>
                <a:tab pos="3060939" algn="l"/>
              </a:tabLst>
              <a:defRPr>
                <a:solidFill>
                  <a:schemeClr val="tx1"/>
                </a:solidFill>
                <a:latin typeface="Arial" pitchFamily="34" charset="0"/>
                <a:ea typeface="Arial Unicode MS" pitchFamily="34" charset="-128"/>
                <a:cs typeface="Arial Unicode MS" pitchFamily="34" charset="-128"/>
              </a:defRPr>
            </a:lvl1pPr>
            <a:lvl2pPr marL="785372" indent="-302066">
              <a:tabLst>
                <a:tab pos="765235" algn="l"/>
                <a:tab pos="1530469" algn="l"/>
                <a:tab pos="2295704" algn="l"/>
                <a:tab pos="3060939" algn="l"/>
              </a:tabLst>
              <a:defRPr>
                <a:solidFill>
                  <a:schemeClr val="tx1"/>
                </a:solidFill>
                <a:latin typeface="Arial" pitchFamily="34" charset="0"/>
                <a:ea typeface="Arial Unicode MS" pitchFamily="34" charset="-128"/>
                <a:cs typeface="Arial Unicode MS" pitchFamily="34" charset="-128"/>
              </a:defRPr>
            </a:lvl2pPr>
            <a:lvl3pPr marL="1208265" indent="-241653">
              <a:tabLst>
                <a:tab pos="765235" algn="l"/>
                <a:tab pos="1530469" algn="l"/>
                <a:tab pos="2295704" algn="l"/>
                <a:tab pos="3060939" algn="l"/>
              </a:tabLst>
              <a:defRPr>
                <a:solidFill>
                  <a:schemeClr val="tx1"/>
                </a:solidFill>
                <a:latin typeface="Arial" pitchFamily="34" charset="0"/>
                <a:ea typeface="Arial Unicode MS" pitchFamily="34" charset="-128"/>
                <a:cs typeface="Arial Unicode MS" pitchFamily="34" charset="-128"/>
              </a:defRPr>
            </a:lvl3pPr>
            <a:lvl4pPr marL="1691571" indent="-241653">
              <a:tabLst>
                <a:tab pos="765235" algn="l"/>
                <a:tab pos="1530469" algn="l"/>
                <a:tab pos="2295704" algn="l"/>
                <a:tab pos="3060939" algn="l"/>
              </a:tabLst>
              <a:defRPr>
                <a:solidFill>
                  <a:schemeClr val="tx1"/>
                </a:solidFill>
                <a:latin typeface="Arial" pitchFamily="34" charset="0"/>
                <a:ea typeface="Arial Unicode MS" pitchFamily="34" charset="-128"/>
                <a:cs typeface="Arial Unicode MS" pitchFamily="34" charset="-128"/>
              </a:defRPr>
            </a:lvl4pPr>
            <a:lvl5pPr marL="2174878" indent="-241653">
              <a:tabLst>
                <a:tab pos="765235" algn="l"/>
                <a:tab pos="1530469" algn="l"/>
                <a:tab pos="2295704" algn="l"/>
                <a:tab pos="3060939" algn="l"/>
              </a:tabLst>
              <a:defRPr>
                <a:solidFill>
                  <a:schemeClr val="tx1"/>
                </a:solidFill>
                <a:latin typeface="Arial" pitchFamily="34" charset="0"/>
                <a:ea typeface="Arial Unicode MS" pitchFamily="34" charset="-128"/>
                <a:cs typeface="Arial Unicode MS" pitchFamily="34" charset="-128"/>
              </a:defRPr>
            </a:lvl5pPr>
            <a:lvl6pPr marL="2658184" indent="-241653" eaLnBrk="0" fontAlgn="base" hangingPunct="0">
              <a:spcBef>
                <a:spcPct val="0"/>
              </a:spcBef>
              <a:spcAft>
                <a:spcPct val="0"/>
              </a:spcAft>
              <a:tabLst>
                <a:tab pos="765235" algn="l"/>
                <a:tab pos="1530469" algn="l"/>
                <a:tab pos="2295704" algn="l"/>
                <a:tab pos="3060939" algn="l"/>
              </a:tabLst>
              <a:defRPr>
                <a:solidFill>
                  <a:schemeClr val="tx1"/>
                </a:solidFill>
                <a:latin typeface="Arial" pitchFamily="34" charset="0"/>
                <a:ea typeface="Arial Unicode MS" pitchFamily="34" charset="-128"/>
                <a:cs typeface="Arial Unicode MS" pitchFamily="34" charset="-128"/>
              </a:defRPr>
            </a:lvl6pPr>
            <a:lvl7pPr marL="3141490" indent="-241653" eaLnBrk="0" fontAlgn="base" hangingPunct="0">
              <a:spcBef>
                <a:spcPct val="0"/>
              </a:spcBef>
              <a:spcAft>
                <a:spcPct val="0"/>
              </a:spcAft>
              <a:tabLst>
                <a:tab pos="765235" algn="l"/>
                <a:tab pos="1530469" algn="l"/>
                <a:tab pos="2295704" algn="l"/>
                <a:tab pos="3060939" algn="l"/>
              </a:tabLst>
              <a:defRPr>
                <a:solidFill>
                  <a:schemeClr val="tx1"/>
                </a:solidFill>
                <a:latin typeface="Arial" pitchFamily="34" charset="0"/>
                <a:ea typeface="Arial Unicode MS" pitchFamily="34" charset="-128"/>
                <a:cs typeface="Arial Unicode MS" pitchFamily="34" charset="-128"/>
              </a:defRPr>
            </a:lvl7pPr>
            <a:lvl8pPr marL="3624796" indent="-241653" eaLnBrk="0" fontAlgn="base" hangingPunct="0">
              <a:spcBef>
                <a:spcPct val="0"/>
              </a:spcBef>
              <a:spcAft>
                <a:spcPct val="0"/>
              </a:spcAft>
              <a:tabLst>
                <a:tab pos="765235" algn="l"/>
                <a:tab pos="1530469" algn="l"/>
                <a:tab pos="2295704" algn="l"/>
                <a:tab pos="3060939" algn="l"/>
              </a:tabLst>
              <a:defRPr>
                <a:solidFill>
                  <a:schemeClr val="tx1"/>
                </a:solidFill>
                <a:latin typeface="Arial" pitchFamily="34" charset="0"/>
                <a:ea typeface="Arial Unicode MS" pitchFamily="34" charset="-128"/>
                <a:cs typeface="Arial Unicode MS" pitchFamily="34" charset="-128"/>
              </a:defRPr>
            </a:lvl8pPr>
            <a:lvl9pPr marL="4108102" indent="-241653" eaLnBrk="0" fontAlgn="base" hangingPunct="0">
              <a:spcBef>
                <a:spcPct val="0"/>
              </a:spcBef>
              <a:spcAft>
                <a:spcPct val="0"/>
              </a:spcAft>
              <a:tabLst>
                <a:tab pos="765235" algn="l"/>
                <a:tab pos="1530469" algn="l"/>
                <a:tab pos="2295704" algn="l"/>
                <a:tab pos="3060939" algn="l"/>
              </a:tabLst>
              <a:defRPr>
                <a:solidFill>
                  <a:schemeClr val="tx1"/>
                </a:solidFill>
                <a:latin typeface="Arial" pitchFamily="34" charset="0"/>
                <a:ea typeface="Arial Unicode MS" pitchFamily="34" charset="-128"/>
                <a:cs typeface="Arial Unicode MS" pitchFamily="34" charset="-128"/>
              </a:defRPr>
            </a:lvl9pPr>
          </a:lstStyle>
          <a:p>
            <a:pPr>
              <a:buSzPct val="100000"/>
            </a:pPr>
            <a:fld id="{8FF93175-4014-4244-8366-123B2EAED4CA}" type="slidenum">
              <a:rPr lang="en-US" altLang="en-US" smtClean="0">
                <a:solidFill>
                  <a:srgbClr val="000000"/>
                </a:solidFill>
                <a:latin typeface="Times New Roman" pitchFamily="18" charset="0"/>
                <a:ea typeface="宋体" pitchFamily="2" charset="-122"/>
                <a:cs typeface="Arial" pitchFamily="34" charset="0"/>
              </a:rPr>
              <a:pPr>
                <a:buSzPct val="100000"/>
              </a:pPr>
              <a:t>4</a:t>
            </a:fld>
            <a:endParaRPr lang="en-US" altLang="en-US" smtClean="0">
              <a:solidFill>
                <a:srgbClr val="000000"/>
              </a:solidFill>
              <a:latin typeface="Times New Roman" pitchFamily="18" charset="0"/>
              <a:ea typeface="宋体" pitchFamily="2" charset="-122"/>
              <a:cs typeface="Arial" pitchFamily="34" charset="0"/>
            </a:endParaRPr>
          </a:p>
        </p:txBody>
      </p:sp>
      <p:sp>
        <p:nvSpPr>
          <p:cNvPr id="41987" name="Text Box 1"/>
          <p:cNvSpPr txBox="1">
            <a:spLocks noChangeArrowheads="1"/>
          </p:cNvSpPr>
          <p:nvPr/>
        </p:nvSpPr>
        <p:spPr bwMode="auto">
          <a:xfrm>
            <a:off x="4143587" y="9119474"/>
            <a:ext cx="3169920" cy="480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Arial Unicode MS" pitchFamily="34" charset="-128"/>
                <a:cs typeface="Arial Unicode MS" pitchFamily="34" charset="-128"/>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Arial Unicode MS" pitchFamily="34" charset="-128"/>
                <a:cs typeface="Arial Unicode MS" pitchFamily="34" charset="-128"/>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Arial Unicode MS" pitchFamily="34" charset="-128"/>
                <a:cs typeface="Arial Unicode MS" pitchFamily="34" charset="-128"/>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Arial Unicode MS" pitchFamily="34" charset="-128"/>
                <a:cs typeface="Arial Unicode MS" pitchFamily="34" charset="-128"/>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Arial Unicode MS" pitchFamily="34" charset="-128"/>
                <a:cs typeface="Arial Unicode MS" pitchFamily="34" charset="-128"/>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Arial Unicode MS" pitchFamily="34" charset="-128"/>
                <a:cs typeface="Arial Unicode MS" pitchFamily="34" charset="-128"/>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Arial Unicode MS" pitchFamily="34" charset="-128"/>
                <a:cs typeface="Arial Unicode MS" pitchFamily="34" charset="-128"/>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Arial Unicode MS" pitchFamily="34" charset="-128"/>
                <a:cs typeface="Arial Unicode MS" pitchFamily="34" charset="-128"/>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Arial Unicode MS" pitchFamily="34" charset="-128"/>
                <a:cs typeface="Arial Unicode MS" pitchFamily="34" charset="-128"/>
              </a:defRPr>
            </a:lvl9pPr>
          </a:lstStyle>
          <a:p>
            <a:pPr algn="r" eaLnBrk="1" hangingPunct="1">
              <a:buSzPct val="100000"/>
            </a:pPr>
            <a:fld id="{5D559C12-4C84-472F-8B66-711E9B9D7EDE}" type="slidenum">
              <a:rPr lang="en-US" altLang="en-US" sz="1300">
                <a:solidFill>
                  <a:srgbClr val="000000"/>
                </a:solidFill>
                <a:ea typeface="宋体" pitchFamily="2" charset="-122"/>
              </a:rPr>
              <a:pPr algn="r" eaLnBrk="1" hangingPunct="1">
                <a:buSzPct val="100000"/>
              </a:pPr>
              <a:t>4</a:t>
            </a:fld>
            <a:endParaRPr lang="en-US" altLang="en-US" sz="1300">
              <a:solidFill>
                <a:srgbClr val="000000"/>
              </a:solidFill>
              <a:ea typeface="宋体" pitchFamily="2" charset="-122"/>
            </a:endParaRPr>
          </a:p>
        </p:txBody>
      </p:sp>
      <p:sp>
        <p:nvSpPr>
          <p:cNvPr id="41988" name="Rectangle 2"/>
          <p:cNvSpPr>
            <a:spLocks noGrp="1" noRot="1" noChangeAspect="1" noChangeArrowheads="1" noTextEdit="1"/>
          </p:cNvSpPr>
          <p:nvPr>
            <p:ph type="sldImg"/>
          </p:nvPr>
        </p:nvSpPr>
        <p:spPr>
          <a:xfrm>
            <a:off x="457200" y="720725"/>
            <a:ext cx="64008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98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1997efced8_0_4520:notes"/>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0" name="Google Shape;830;g1997efced8_0_4520: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a:spcBef>
                <a:spcPts val="0"/>
              </a:spcBef>
              <a:spcAft>
                <a:spcPts val="0"/>
              </a:spcAft>
            </a:pPr>
            <a:r>
              <a:rPr lang="en"/>
              <a:t>These are all exchanges, so the government regulates the endpoints, because they can’t have control on the bitcoin. </a:t>
            </a:r>
            <a:endParaRPr/>
          </a:p>
          <a:p>
            <a:pPr>
              <a:spcBef>
                <a:spcPts val="0"/>
              </a:spcBef>
              <a:spcAft>
                <a:spcPts val="0"/>
              </a:spcAft>
              <a:buClr>
                <a:schemeClr val="dk1"/>
              </a:buClr>
              <a:buSzPts val="1100"/>
            </a:pPr>
            <a:r>
              <a:rPr lang="en">
                <a:solidFill>
                  <a:schemeClr val="dk1"/>
                </a:solidFill>
              </a:rPr>
              <a:t>FinCEN - </a:t>
            </a:r>
            <a:r>
              <a:rPr lang="en" sz="1500">
                <a:solidFill>
                  <a:schemeClr val="dk1"/>
                </a:solidFill>
                <a:highlight>
                  <a:srgbClr val="FFFFFF"/>
                </a:highlight>
              </a:rPr>
              <a:t>Financial Crimes Enforcement Network</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1997efced8_0_7242:notes"/>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6" name="Google Shape;836;g1997efced8_0_7242: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a:spcBef>
                <a:spcPts val="0"/>
              </a:spcBef>
              <a:spcAft>
                <a:spcPts val="0"/>
              </a:spcAft>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1997efced8_0_4636:notes"/>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5" name="Google Shape;845;g1997efced8_0_4636: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a:spcBef>
                <a:spcPts val="0"/>
              </a:spcBef>
              <a:spcAft>
                <a:spcPts val="0"/>
              </a:spcAft>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1997efced8_0_4694:notes"/>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1" name="Google Shape;851;g1997efced8_0_4694: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a:spcBef>
                <a:spcPts val="0"/>
              </a:spcBef>
              <a:spcAft>
                <a:spcPts val="0"/>
              </a:spcAft>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1997efced8_0_4754:notes"/>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9" name="Google Shape;859;g1997efced8_0_4754: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a:spcBef>
                <a:spcPts val="0"/>
              </a:spcBef>
              <a:spcAft>
                <a:spcPts val="0"/>
              </a:spcAft>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1997efced8_0_4814:notes"/>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7" name="Google Shape;867;g1997efced8_0_4814: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a:spcBef>
                <a:spcPts val="0"/>
              </a:spcBef>
              <a:spcAft>
                <a:spcPts val="0"/>
              </a:spcAft>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1997efced8_0_4995:notes"/>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9" name="Google Shape;929;g1997efced8_0_4995: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a:spcBef>
                <a:spcPts val="0"/>
              </a:spcBef>
              <a:spcAft>
                <a:spcPts val="0"/>
              </a:spcAft>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1997efced8_0_5058:notes"/>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0" name="Google Shape;940;g1997efced8_0_5058: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a:spcBef>
                <a:spcPts val="0"/>
              </a:spcBef>
              <a:spcAft>
                <a:spcPts val="0"/>
              </a:spcAft>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1997efced8_0_5117:notes"/>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7" name="Google Shape;947;g1997efced8_0_5117: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a:spcBef>
                <a:spcPts val="0"/>
              </a:spcBef>
              <a:spcAft>
                <a:spcPts val="0"/>
              </a:spcAft>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1997efced8_0_5200:notes"/>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8" name="Google Shape;978;g1997efced8_0_5200: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a:spcBef>
                <a:spcPts val="0"/>
              </a:spcBef>
              <a:spcAft>
                <a:spcPts val="0"/>
              </a:spcAft>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10" name="Rectangle 8"/>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Lst>
        </p:spPr>
        <p:txBody>
          <a:bodyPr/>
          <a:lstStyle>
            <a:lvl1pPr marL="228228" indent="-216481">
              <a:tabLst>
                <a:tab pos="765235" algn="l"/>
                <a:tab pos="1530469" algn="l"/>
                <a:tab pos="2295704" algn="l"/>
                <a:tab pos="3060939" algn="l"/>
              </a:tabLst>
              <a:defRPr>
                <a:solidFill>
                  <a:schemeClr val="tx1"/>
                </a:solidFill>
                <a:latin typeface="Arial" pitchFamily="34" charset="0"/>
                <a:ea typeface="Arial Unicode MS" pitchFamily="34" charset="-128"/>
                <a:cs typeface="Arial Unicode MS" pitchFamily="34" charset="-128"/>
              </a:defRPr>
            </a:lvl1pPr>
            <a:lvl2pPr marL="785372" indent="-302066">
              <a:tabLst>
                <a:tab pos="765235" algn="l"/>
                <a:tab pos="1530469" algn="l"/>
                <a:tab pos="2295704" algn="l"/>
                <a:tab pos="3060939" algn="l"/>
              </a:tabLst>
              <a:defRPr>
                <a:solidFill>
                  <a:schemeClr val="tx1"/>
                </a:solidFill>
                <a:latin typeface="Arial" pitchFamily="34" charset="0"/>
                <a:ea typeface="Arial Unicode MS" pitchFamily="34" charset="-128"/>
                <a:cs typeface="Arial Unicode MS" pitchFamily="34" charset="-128"/>
              </a:defRPr>
            </a:lvl2pPr>
            <a:lvl3pPr marL="1208265" indent="-241653">
              <a:tabLst>
                <a:tab pos="765235" algn="l"/>
                <a:tab pos="1530469" algn="l"/>
                <a:tab pos="2295704" algn="l"/>
                <a:tab pos="3060939" algn="l"/>
              </a:tabLst>
              <a:defRPr>
                <a:solidFill>
                  <a:schemeClr val="tx1"/>
                </a:solidFill>
                <a:latin typeface="Arial" pitchFamily="34" charset="0"/>
                <a:ea typeface="Arial Unicode MS" pitchFamily="34" charset="-128"/>
                <a:cs typeface="Arial Unicode MS" pitchFamily="34" charset="-128"/>
              </a:defRPr>
            </a:lvl3pPr>
            <a:lvl4pPr marL="1691571" indent="-241653">
              <a:tabLst>
                <a:tab pos="765235" algn="l"/>
                <a:tab pos="1530469" algn="l"/>
                <a:tab pos="2295704" algn="l"/>
                <a:tab pos="3060939" algn="l"/>
              </a:tabLst>
              <a:defRPr>
                <a:solidFill>
                  <a:schemeClr val="tx1"/>
                </a:solidFill>
                <a:latin typeface="Arial" pitchFamily="34" charset="0"/>
                <a:ea typeface="Arial Unicode MS" pitchFamily="34" charset="-128"/>
                <a:cs typeface="Arial Unicode MS" pitchFamily="34" charset="-128"/>
              </a:defRPr>
            </a:lvl4pPr>
            <a:lvl5pPr marL="2174878" indent="-241653">
              <a:tabLst>
                <a:tab pos="765235" algn="l"/>
                <a:tab pos="1530469" algn="l"/>
                <a:tab pos="2295704" algn="l"/>
                <a:tab pos="3060939" algn="l"/>
              </a:tabLst>
              <a:defRPr>
                <a:solidFill>
                  <a:schemeClr val="tx1"/>
                </a:solidFill>
                <a:latin typeface="Arial" pitchFamily="34" charset="0"/>
                <a:ea typeface="Arial Unicode MS" pitchFamily="34" charset="-128"/>
                <a:cs typeface="Arial Unicode MS" pitchFamily="34" charset="-128"/>
              </a:defRPr>
            </a:lvl5pPr>
            <a:lvl6pPr marL="2658184" indent="-241653" eaLnBrk="0" fontAlgn="base" hangingPunct="0">
              <a:spcBef>
                <a:spcPct val="0"/>
              </a:spcBef>
              <a:spcAft>
                <a:spcPct val="0"/>
              </a:spcAft>
              <a:tabLst>
                <a:tab pos="765235" algn="l"/>
                <a:tab pos="1530469" algn="l"/>
                <a:tab pos="2295704" algn="l"/>
                <a:tab pos="3060939" algn="l"/>
              </a:tabLst>
              <a:defRPr>
                <a:solidFill>
                  <a:schemeClr val="tx1"/>
                </a:solidFill>
                <a:latin typeface="Arial" pitchFamily="34" charset="0"/>
                <a:ea typeface="Arial Unicode MS" pitchFamily="34" charset="-128"/>
                <a:cs typeface="Arial Unicode MS" pitchFamily="34" charset="-128"/>
              </a:defRPr>
            </a:lvl6pPr>
            <a:lvl7pPr marL="3141490" indent="-241653" eaLnBrk="0" fontAlgn="base" hangingPunct="0">
              <a:spcBef>
                <a:spcPct val="0"/>
              </a:spcBef>
              <a:spcAft>
                <a:spcPct val="0"/>
              </a:spcAft>
              <a:tabLst>
                <a:tab pos="765235" algn="l"/>
                <a:tab pos="1530469" algn="l"/>
                <a:tab pos="2295704" algn="l"/>
                <a:tab pos="3060939" algn="l"/>
              </a:tabLst>
              <a:defRPr>
                <a:solidFill>
                  <a:schemeClr val="tx1"/>
                </a:solidFill>
                <a:latin typeface="Arial" pitchFamily="34" charset="0"/>
                <a:ea typeface="Arial Unicode MS" pitchFamily="34" charset="-128"/>
                <a:cs typeface="Arial Unicode MS" pitchFamily="34" charset="-128"/>
              </a:defRPr>
            </a:lvl7pPr>
            <a:lvl8pPr marL="3624796" indent="-241653" eaLnBrk="0" fontAlgn="base" hangingPunct="0">
              <a:spcBef>
                <a:spcPct val="0"/>
              </a:spcBef>
              <a:spcAft>
                <a:spcPct val="0"/>
              </a:spcAft>
              <a:tabLst>
                <a:tab pos="765235" algn="l"/>
                <a:tab pos="1530469" algn="l"/>
                <a:tab pos="2295704" algn="l"/>
                <a:tab pos="3060939" algn="l"/>
              </a:tabLst>
              <a:defRPr>
                <a:solidFill>
                  <a:schemeClr val="tx1"/>
                </a:solidFill>
                <a:latin typeface="Arial" pitchFamily="34" charset="0"/>
                <a:ea typeface="Arial Unicode MS" pitchFamily="34" charset="-128"/>
                <a:cs typeface="Arial Unicode MS" pitchFamily="34" charset="-128"/>
              </a:defRPr>
            </a:lvl8pPr>
            <a:lvl9pPr marL="4108102" indent="-241653" eaLnBrk="0" fontAlgn="base" hangingPunct="0">
              <a:spcBef>
                <a:spcPct val="0"/>
              </a:spcBef>
              <a:spcAft>
                <a:spcPct val="0"/>
              </a:spcAft>
              <a:tabLst>
                <a:tab pos="765235" algn="l"/>
                <a:tab pos="1530469" algn="l"/>
                <a:tab pos="2295704" algn="l"/>
                <a:tab pos="3060939" algn="l"/>
              </a:tabLst>
              <a:defRPr>
                <a:solidFill>
                  <a:schemeClr val="tx1"/>
                </a:solidFill>
                <a:latin typeface="Arial" pitchFamily="34" charset="0"/>
                <a:ea typeface="Arial Unicode MS" pitchFamily="34" charset="-128"/>
                <a:cs typeface="Arial Unicode MS" pitchFamily="34" charset="-128"/>
              </a:defRPr>
            </a:lvl9pPr>
          </a:lstStyle>
          <a:p>
            <a:pPr>
              <a:buSzPct val="100000"/>
            </a:pPr>
            <a:fld id="{8E1D3849-AAAA-4EBA-83B3-646671F164AD}" type="slidenum">
              <a:rPr lang="en-US" altLang="en-US" smtClean="0">
                <a:solidFill>
                  <a:srgbClr val="000000"/>
                </a:solidFill>
                <a:latin typeface="Times New Roman" pitchFamily="18" charset="0"/>
                <a:ea typeface="宋体" pitchFamily="2" charset="-122"/>
                <a:cs typeface="Arial" pitchFamily="34" charset="0"/>
              </a:rPr>
              <a:pPr>
                <a:buSzPct val="100000"/>
              </a:pPr>
              <a:t>5</a:t>
            </a:fld>
            <a:endParaRPr lang="en-US" altLang="en-US" smtClean="0">
              <a:solidFill>
                <a:srgbClr val="000000"/>
              </a:solidFill>
              <a:latin typeface="Times New Roman" pitchFamily="18" charset="0"/>
              <a:ea typeface="宋体" pitchFamily="2" charset="-122"/>
              <a:cs typeface="Arial" pitchFamily="34" charset="0"/>
            </a:endParaRPr>
          </a:p>
        </p:txBody>
      </p:sp>
      <p:sp>
        <p:nvSpPr>
          <p:cNvPr id="43011" name="Text Box 1"/>
          <p:cNvSpPr txBox="1">
            <a:spLocks noChangeArrowheads="1"/>
          </p:cNvSpPr>
          <p:nvPr/>
        </p:nvSpPr>
        <p:spPr bwMode="auto">
          <a:xfrm>
            <a:off x="4143587" y="9119474"/>
            <a:ext cx="3169920" cy="480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Arial Unicode MS" pitchFamily="34" charset="-128"/>
                <a:cs typeface="Arial Unicode MS" pitchFamily="34" charset="-128"/>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Arial Unicode MS" pitchFamily="34" charset="-128"/>
                <a:cs typeface="Arial Unicode MS" pitchFamily="34" charset="-128"/>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Arial Unicode MS" pitchFamily="34" charset="-128"/>
                <a:cs typeface="Arial Unicode MS" pitchFamily="34" charset="-128"/>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Arial Unicode MS" pitchFamily="34" charset="-128"/>
                <a:cs typeface="Arial Unicode MS" pitchFamily="34" charset="-128"/>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Arial Unicode MS" pitchFamily="34" charset="-128"/>
                <a:cs typeface="Arial Unicode MS" pitchFamily="34" charset="-128"/>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Arial Unicode MS" pitchFamily="34" charset="-128"/>
                <a:cs typeface="Arial Unicode MS" pitchFamily="34" charset="-128"/>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Arial Unicode MS" pitchFamily="34" charset="-128"/>
                <a:cs typeface="Arial Unicode MS" pitchFamily="34" charset="-128"/>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Arial Unicode MS" pitchFamily="34" charset="-128"/>
                <a:cs typeface="Arial Unicode MS" pitchFamily="34" charset="-128"/>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Arial Unicode MS" pitchFamily="34" charset="-128"/>
                <a:cs typeface="Arial Unicode MS" pitchFamily="34" charset="-128"/>
              </a:defRPr>
            </a:lvl9pPr>
          </a:lstStyle>
          <a:p>
            <a:pPr algn="r" eaLnBrk="1" hangingPunct="1">
              <a:buSzPct val="100000"/>
            </a:pPr>
            <a:fld id="{23E76B38-FEF0-44CB-AED9-4863618E2B35}" type="slidenum">
              <a:rPr lang="en-US" altLang="en-US" sz="1300">
                <a:solidFill>
                  <a:srgbClr val="000000"/>
                </a:solidFill>
                <a:ea typeface="宋体" pitchFamily="2" charset="-122"/>
              </a:rPr>
              <a:pPr algn="r" eaLnBrk="1" hangingPunct="1">
                <a:buSzPct val="100000"/>
              </a:pPr>
              <a:t>5</a:t>
            </a:fld>
            <a:endParaRPr lang="en-US" altLang="en-US" sz="1300">
              <a:solidFill>
                <a:srgbClr val="000000"/>
              </a:solidFill>
              <a:ea typeface="宋体" pitchFamily="2" charset="-122"/>
            </a:endParaRPr>
          </a:p>
        </p:txBody>
      </p:sp>
      <p:sp>
        <p:nvSpPr>
          <p:cNvPr id="43012" name="Rectangle 2"/>
          <p:cNvSpPr>
            <a:spLocks noGrp="1" noRot="1" noChangeAspect="1" noChangeArrowheads="1" noTextEdit="1"/>
          </p:cNvSpPr>
          <p:nvPr>
            <p:ph type="sldImg"/>
          </p:nvPr>
        </p:nvSpPr>
        <p:spPr>
          <a:xfrm>
            <a:off x="457200" y="720725"/>
            <a:ext cx="64008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301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1997efced8_0_5599:notes"/>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7" name="Google Shape;1017;g1997efced8_0_559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a:spcBef>
                <a:spcPts val="0"/>
              </a:spcBef>
              <a:spcAft>
                <a:spcPts val="0"/>
              </a:spcAft>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g1997efced8_0_5291:notes"/>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0" name="Google Shape;1030;g1997efced8_0_5291: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a:spcBef>
                <a:spcPts val="0"/>
              </a:spcBef>
              <a:spcAft>
                <a:spcPts val="0"/>
              </a:spcAft>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1997efced8_0_5350:notes"/>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7" name="Google Shape;1037;g1997efced8_0_5350: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a:spcBef>
                <a:spcPts val="0"/>
              </a:spcBef>
              <a:spcAft>
                <a:spcPts val="0"/>
              </a:spcAft>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1997efced8_0_5428:notes"/>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3" name="Google Shape;1063;g1997efced8_0_5428: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a:spcBef>
                <a:spcPts val="0"/>
              </a:spcBef>
              <a:spcAft>
                <a:spcPts val="0"/>
              </a:spcAft>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1997efced8_0_5540:notes"/>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3" name="Google Shape;1123;g1997efced8_0_5540: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a:spcBef>
                <a:spcPts val="0"/>
              </a:spcBef>
              <a:spcAft>
                <a:spcPts val="0"/>
              </a:spcAft>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1997efced8_0_5722:notes"/>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0" name="Google Shape;1130;g1997efced8_0_5722: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a:spcBef>
                <a:spcPts val="0"/>
              </a:spcBef>
              <a:spcAft>
                <a:spcPts val="0"/>
              </a:spcAft>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1997efced8_0_5780:notes"/>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6" name="Google Shape;1136;g1997efced8_0_5780: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a:lnSpc>
                <a:spcPct val="115000"/>
              </a:lnSpc>
              <a:spcBef>
                <a:spcPts val="0"/>
              </a:spcBef>
              <a:spcAft>
                <a:spcPts val="0"/>
              </a:spcAft>
              <a:buClr>
                <a:schemeClr val="dk1"/>
              </a:buClr>
              <a:buSzPts val="1100"/>
            </a:pPr>
            <a:r>
              <a:rPr lang="en" sz="1100" dirty="0">
                <a:solidFill>
                  <a:srgbClr val="373A3C"/>
                </a:solidFill>
                <a:highlight>
                  <a:srgbClr val="FFFFFF"/>
                </a:highlight>
                <a:latin typeface="Verdana"/>
                <a:ea typeface="Verdana"/>
                <a:cs typeface="Verdana"/>
                <a:sym typeface="Verdana"/>
              </a:rPr>
              <a:t>Currently, the signatures are kept in scriptPubKeys.</a:t>
            </a:r>
            <a:endParaRPr sz="1100" dirty="0">
              <a:solidFill>
                <a:srgbClr val="373A3C"/>
              </a:solidFill>
              <a:highlight>
                <a:srgbClr val="FFFFFF"/>
              </a:highlight>
              <a:latin typeface="Verdana"/>
              <a:ea typeface="Verdana"/>
              <a:cs typeface="Verdana"/>
              <a:sym typeface="Verdana"/>
            </a:endParaRPr>
          </a:p>
          <a:p>
            <a:pPr>
              <a:lnSpc>
                <a:spcPct val="115000"/>
              </a:lnSpc>
              <a:spcBef>
                <a:spcPts val="1691"/>
              </a:spcBef>
              <a:spcAft>
                <a:spcPts val="1691"/>
              </a:spcAft>
            </a:pPr>
            <a:r>
              <a:rPr lang="en" sz="1100" dirty="0">
                <a:solidFill>
                  <a:srgbClr val="373A3C"/>
                </a:solidFill>
                <a:highlight>
                  <a:srgbClr val="FFFFFF"/>
                </a:highlight>
                <a:latin typeface="Verdana"/>
                <a:ea typeface="Verdana"/>
                <a:cs typeface="Verdana"/>
                <a:sym typeface="Verdana"/>
              </a:rPr>
              <a:t>Move this to a seperate add-on outside of the scriptPubKey, a segregated witness.  New nodes will see the new scriptPubKeys and know to look in the segregated witness.  Old nodes will find these new scriptPubKeys crazy.  They will think that anyone can create a new scriptSig, unlocking these outputs, meaning they're highly insecure. But at the same time, old nodes won't mind either. After all, it's not their bitcoin that's being messed around with, and other people are free to do with their bitcoin as they please. The meaningless text will be considered weird, but fine too. So they'll confirm the transactions as valid, and forward it to other nodes.</a:t>
            </a:r>
            <a:endParaRPr sz="1100" dirty="0">
              <a:latin typeface="Verdana"/>
              <a:ea typeface="Verdana"/>
              <a:cs typeface="Verdana"/>
              <a:sym typeface="Verdana"/>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1997efced8_0_5840:notes"/>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4" name="Google Shape;1144;g1997efced8_0_5840: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a:lnSpc>
                <a:spcPct val="115000"/>
              </a:lnSpc>
              <a:spcBef>
                <a:spcPts val="0"/>
              </a:spcBef>
              <a:spcAft>
                <a:spcPts val="0"/>
              </a:spcAft>
            </a:pPr>
            <a:r>
              <a:rPr lang="en">
                <a:solidFill>
                  <a:srgbClr val="403637"/>
                </a:solidFill>
                <a:highlight>
                  <a:srgbClr val="FBFAFA"/>
                </a:highlight>
              </a:rPr>
              <a:t>Introduces a new type of DOS attack (go-fish-wit-ddos)</a:t>
            </a:r>
            <a:endParaRPr>
              <a:solidFill>
                <a:srgbClr val="403637"/>
              </a:solidFill>
              <a:highlight>
                <a:srgbClr val="FBFAFA"/>
              </a:highlight>
            </a:endParaRPr>
          </a:p>
          <a:p>
            <a:pPr>
              <a:lnSpc>
                <a:spcPct val="115000"/>
              </a:lnSpc>
              <a:spcBef>
                <a:spcPts val="1691"/>
              </a:spcBef>
              <a:spcAft>
                <a:spcPts val="0"/>
              </a:spcAft>
            </a:pPr>
            <a:r>
              <a:rPr lang="en">
                <a:solidFill>
                  <a:srgbClr val="00B300"/>
                </a:solidFill>
                <a:highlight>
                  <a:srgbClr val="FBFAFA"/>
                </a:highlight>
              </a:rPr>
              <a:t>An attacker mines a segwit-block with 1000 transactions the network has not yet seen (The attacker creates these TX </a:t>
            </a:r>
            <a:r>
              <a:rPr lang="en" b="1">
                <a:solidFill>
                  <a:srgbClr val="00B300"/>
                </a:solidFill>
                <a:highlight>
                  <a:srgbClr val="FBFAFA"/>
                </a:highlight>
              </a:rPr>
              <a:t>her</a:t>
            </a:r>
            <a:r>
              <a:rPr lang="en">
                <a:solidFill>
                  <a:srgbClr val="00B300"/>
                </a:solidFill>
                <a:highlight>
                  <a:srgbClr val="FBFAFA"/>
                </a:highlight>
              </a:rPr>
              <a:t>self )The attacker has the witness data readily available. When other miners try to validate this block they will go through every single one of these TX and say "I don't have the witness data for this TX_ID, I have to call TCP::GetWitnessData( TX_ID ) aw yes this is valid" </a:t>
            </a:r>
            <a:endParaRPr>
              <a:solidFill>
                <a:srgbClr val="00B300"/>
              </a:solidFill>
              <a:highlight>
                <a:srgbClr val="FBFAFA"/>
              </a:highlight>
            </a:endParaRPr>
          </a:p>
          <a:p>
            <a:pPr>
              <a:lnSpc>
                <a:spcPct val="115000"/>
              </a:lnSpc>
              <a:spcBef>
                <a:spcPts val="1691"/>
              </a:spcBef>
              <a:spcAft>
                <a:spcPts val="1691"/>
              </a:spcAft>
            </a:pPr>
            <a:endParaRPr sz="1100">
              <a:solidFill>
                <a:srgbClr val="373A3C"/>
              </a:solidFill>
              <a:highlight>
                <a:srgbClr val="FFFFFF"/>
              </a:highlight>
              <a:latin typeface="Verdana"/>
              <a:ea typeface="Verdana"/>
              <a:cs typeface="Verdana"/>
              <a:sym typeface="Verdana"/>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1997efced8_0_6014:notes"/>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0" name="Google Shape;1150;g1997efced8_0_6014: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a:spcBef>
                <a:spcPts val="0"/>
              </a:spcBef>
              <a:spcAft>
                <a:spcPts val="0"/>
              </a:spcAft>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1997efced8_0_5898:notes"/>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7" name="Google Shape;1187;g1997efced8_0_5898: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a:spcBef>
                <a:spcPts val="0"/>
              </a:spcBef>
              <a:spcAft>
                <a:spcPts val="0"/>
              </a:spcAft>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8"/>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Lst>
        </p:spPr>
        <p:txBody>
          <a:bodyPr/>
          <a:lstStyle>
            <a:lvl1pPr marL="228228" indent="-216481">
              <a:tabLst>
                <a:tab pos="765235" algn="l"/>
                <a:tab pos="1530469" algn="l"/>
                <a:tab pos="2295704" algn="l"/>
                <a:tab pos="3060939" algn="l"/>
              </a:tabLst>
              <a:defRPr>
                <a:solidFill>
                  <a:schemeClr val="tx1"/>
                </a:solidFill>
                <a:latin typeface="Arial" charset="0"/>
                <a:ea typeface="Arial Unicode MS" pitchFamily="34" charset="-128"/>
                <a:cs typeface="Arial Unicode MS" pitchFamily="34" charset="-128"/>
              </a:defRPr>
            </a:lvl1pPr>
            <a:lvl2pPr marL="785372" indent="-302066">
              <a:tabLst>
                <a:tab pos="765235" algn="l"/>
                <a:tab pos="1530469" algn="l"/>
                <a:tab pos="2295704" algn="l"/>
                <a:tab pos="3060939" algn="l"/>
              </a:tabLst>
              <a:defRPr>
                <a:solidFill>
                  <a:schemeClr val="tx1"/>
                </a:solidFill>
                <a:latin typeface="Arial" charset="0"/>
                <a:ea typeface="Arial Unicode MS" pitchFamily="34" charset="-128"/>
                <a:cs typeface="Arial Unicode MS" pitchFamily="34" charset="-128"/>
              </a:defRPr>
            </a:lvl2pPr>
            <a:lvl3pPr marL="1208265" indent="-241653">
              <a:tabLst>
                <a:tab pos="765235" algn="l"/>
                <a:tab pos="1530469" algn="l"/>
                <a:tab pos="2295704" algn="l"/>
                <a:tab pos="3060939" algn="l"/>
              </a:tabLst>
              <a:defRPr>
                <a:solidFill>
                  <a:schemeClr val="tx1"/>
                </a:solidFill>
                <a:latin typeface="Arial" charset="0"/>
                <a:ea typeface="Arial Unicode MS" pitchFamily="34" charset="-128"/>
                <a:cs typeface="Arial Unicode MS" pitchFamily="34" charset="-128"/>
              </a:defRPr>
            </a:lvl3pPr>
            <a:lvl4pPr marL="1691571" indent="-241653">
              <a:tabLst>
                <a:tab pos="765235" algn="l"/>
                <a:tab pos="1530469" algn="l"/>
                <a:tab pos="2295704" algn="l"/>
                <a:tab pos="3060939" algn="l"/>
              </a:tabLst>
              <a:defRPr>
                <a:solidFill>
                  <a:schemeClr val="tx1"/>
                </a:solidFill>
                <a:latin typeface="Arial" charset="0"/>
                <a:ea typeface="Arial Unicode MS" pitchFamily="34" charset="-128"/>
                <a:cs typeface="Arial Unicode MS" pitchFamily="34" charset="-128"/>
              </a:defRPr>
            </a:lvl4pPr>
            <a:lvl5pPr marL="2174878" indent="-241653">
              <a:tabLst>
                <a:tab pos="765235" algn="l"/>
                <a:tab pos="1530469" algn="l"/>
                <a:tab pos="2295704" algn="l"/>
                <a:tab pos="3060939" algn="l"/>
              </a:tabLst>
              <a:defRPr>
                <a:solidFill>
                  <a:schemeClr val="tx1"/>
                </a:solidFill>
                <a:latin typeface="Arial" charset="0"/>
                <a:ea typeface="Arial Unicode MS" pitchFamily="34" charset="-128"/>
                <a:cs typeface="Arial Unicode MS" pitchFamily="34" charset="-128"/>
              </a:defRPr>
            </a:lvl5pPr>
            <a:lvl6pPr marL="2658184" indent="-241653" eaLnBrk="0" fontAlgn="base" hangingPunct="0">
              <a:spcBef>
                <a:spcPct val="0"/>
              </a:spcBef>
              <a:spcAft>
                <a:spcPct val="0"/>
              </a:spcAft>
              <a:tabLst>
                <a:tab pos="765235" algn="l"/>
                <a:tab pos="1530469" algn="l"/>
                <a:tab pos="2295704" algn="l"/>
                <a:tab pos="3060939" algn="l"/>
              </a:tabLst>
              <a:defRPr>
                <a:solidFill>
                  <a:schemeClr val="tx1"/>
                </a:solidFill>
                <a:latin typeface="Arial" charset="0"/>
                <a:ea typeface="Arial Unicode MS" pitchFamily="34" charset="-128"/>
                <a:cs typeface="Arial Unicode MS" pitchFamily="34" charset="-128"/>
              </a:defRPr>
            </a:lvl6pPr>
            <a:lvl7pPr marL="3141490" indent="-241653" eaLnBrk="0" fontAlgn="base" hangingPunct="0">
              <a:spcBef>
                <a:spcPct val="0"/>
              </a:spcBef>
              <a:spcAft>
                <a:spcPct val="0"/>
              </a:spcAft>
              <a:tabLst>
                <a:tab pos="765235" algn="l"/>
                <a:tab pos="1530469" algn="l"/>
                <a:tab pos="2295704" algn="l"/>
                <a:tab pos="3060939" algn="l"/>
              </a:tabLst>
              <a:defRPr>
                <a:solidFill>
                  <a:schemeClr val="tx1"/>
                </a:solidFill>
                <a:latin typeface="Arial" charset="0"/>
                <a:ea typeface="Arial Unicode MS" pitchFamily="34" charset="-128"/>
                <a:cs typeface="Arial Unicode MS" pitchFamily="34" charset="-128"/>
              </a:defRPr>
            </a:lvl7pPr>
            <a:lvl8pPr marL="3624796" indent="-241653" eaLnBrk="0" fontAlgn="base" hangingPunct="0">
              <a:spcBef>
                <a:spcPct val="0"/>
              </a:spcBef>
              <a:spcAft>
                <a:spcPct val="0"/>
              </a:spcAft>
              <a:tabLst>
                <a:tab pos="765235" algn="l"/>
                <a:tab pos="1530469" algn="l"/>
                <a:tab pos="2295704" algn="l"/>
                <a:tab pos="3060939" algn="l"/>
              </a:tabLst>
              <a:defRPr>
                <a:solidFill>
                  <a:schemeClr val="tx1"/>
                </a:solidFill>
                <a:latin typeface="Arial" charset="0"/>
                <a:ea typeface="Arial Unicode MS" pitchFamily="34" charset="-128"/>
                <a:cs typeface="Arial Unicode MS" pitchFamily="34" charset="-128"/>
              </a:defRPr>
            </a:lvl8pPr>
            <a:lvl9pPr marL="4108102" indent="-241653" eaLnBrk="0" fontAlgn="base" hangingPunct="0">
              <a:spcBef>
                <a:spcPct val="0"/>
              </a:spcBef>
              <a:spcAft>
                <a:spcPct val="0"/>
              </a:spcAft>
              <a:tabLst>
                <a:tab pos="765235" algn="l"/>
                <a:tab pos="1530469" algn="l"/>
                <a:tab pos="2295704" algn="l"/>
                <a:tab pos="3060939" algn="l"/>
              </a:tabLst>
              <a:defRPr>
                <a:solidFill>
                  <a:schemeClr val="tx1"/>
                </a:solidFill>
                <a:latin typeface="Arial" charset="0"/>
                <a:ea typeface="Arial Unicode MS" pitchFamily="34" charset="-128"/>
                <a:cs typeface="Arial Unicode MS" pitchFamily="34" charset="-128"/>
              </a:defRPr>
            </a:lvl9pPr>
          </a:lstStyle>
          <a:p>
            <a:pPr>
              <a:buSzPct val="100000"/>
            </a:pPr>
            <a:fld id="{EE3036A6-F41A-4CFA-A724-69B6C9F15504}" type="slidenum">
              <a:rPr lang="en-US" altLang="en-US" smtClean="0">
                <a:solidFill>
                  <a:srgbClr val="000000"/>
                </a:solidFill>
                <a:latin typeface="Times New Roman" pitchFamily="18" charset="0"/>
                <a:ea typeface="宋体" charset="-122"/>
                <a:cs typeface="Arial" charset="0"/>
              </a:rPr>
              <a:pPr>
                <a:buSzPct val="100000"/>
              </a:pPr>
              <a:t>6</a:t>
            </a:fld>
            <a:endParaRPr lang="en-US" altLang="en-US" smtClean="0">
              <a:solidFill>
                <a:srgbClr val="000000"/>
              </a:solidFill>
              <a:latin typeface="Times New Roman" pitchFamily="18" charset="0"/>
              <a:ea typeface="宋体" charset="-122"/>
              <a:cs typeface="Arial" charset="0"/>
            </a:endParaRPr>
          </a:p>
        </p:txBody>
      </p:sp>
      <p:sp>
        <p:nvSpPr>
          <p:cNvPr id="41987" name="Text Box 1"/>
          <p:cNvSpPr txBox="1">
            <a:spLocks noChangeArrowheads="1"/>
          </p:cNvSpPr>
          <p:nvPr/>
        </p:nvSpPr>
        <p:spPr bwMode="auto">
          <a:xfrm>
            <a:off x="4143587" y="9119474"/>
            <a:ext cx="3169920" cy="480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Arial Unicode MS" pitchFamily="34" charset="-128"/>
                <a:cs typeface="Arial Unicode MS" pitchFamily="34" charset="-128"/>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Arial Unicode MS" pitchFamily="34" charset="-128"/>
                <a:cs typeface="Arial Unicode MS" pitchFamily="34" charset="-128"/>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Arial Unicode MS" pitchFamily="34" charset="-128"/>
                <a:cs typeface="Arial Unicode MS" pitchFamily="34" charset="-128"/>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Arial Unicode MS" pitchFamily="34" charset="-128"/>
                <a:cs typeface="Arial Unicode MS" pitchFamily="34" charset="-128"/>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Arial Unicode MS" pitchFamily="34" charset="-128"/>
                <a:cs typeface="Arial Unicode MS" pitchFamily="34" charset="-128"/>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Arial Unicode MS" pitchFamily="34" charset="-128"/>
                <a:cs typeface="Arial Unicode MS" pitchFamily="34" charset="-128"/>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Arial Unicode MS" pitchFamily="34" charset="-128"/>
                <a:cs typeface="Arial Unicode MS" pitchFamily="34" charset="-128"/>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Arial Unicode MS" pitchFamily="34" charset="-128"/>
                <a:cs typeface="Arial Unicode MS" pitchFamily="34" charset="-128"/>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Arial Unicode MS" pitchFamily="34" charset="-128"/>
                <a:cs typeface="Arial Unicode MS" pitchFamily="34" charset="-128"/>
              </a:defRPr>
            </a:lvl9pPr>
          </a:lstStyle>
          <a:p>
            <a:pPr algn="r" eaLnBrk="1" hangingPunct="1">
              <a:buSzPct val="100000"/>
            </a:pPr>
            <a:fld id="{3700B58E-5738-4877-8A2F-B148A0DA16C3}" type="slidenum">
              <a:rPr lang="en-US" altLang="en-US" sz="1300">
                <a:solidFill>
                  <a:srgbClr val="000000"/>
                </a:solidFill>
                <a:ea typeface="宋体" charset="-122"/>
              </a:rPr>
              <a:pPr algn="r" eaLnBrk="1" hangingPunct="1">
                <a:buSzPct val="100000"/>
              </a:pPr>
              <a:t>6</a:t>
            </a:fld>
            <a:endParaRPr lang="en-US" altLang="en-US" sz="1300">
              <a:solidFill>
                <a:srgbClr val="000000"/>
              </a:solidFill>
              <a:ea typeface="宋体" charset="-122"/>
            </a:endParaRPr>
          </a:p>
        </p:txBody>
      </p:sp>
      <p:sp>
        <p:nvSpPr>
          <p:cNvPr id="41988" name="Rectangle 2"/>
          <p:cNvSpPr>
            <a:spLocks noGrp="1" noRot="1" noChangeAspect="1" noChangeArrowheads="1" noTextEdit="1"/>
          </p:cNvSpPr>
          <p:nvPr>
            <p:ph type="sldImg"/>
          </p:nvPr>
        </p:nvSpPr>
        <p:spPr>
          <a:xfrm>
            <a:off x="457200" y="720725"/>
            <a:ext cx="64008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98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smtClean="0">
              <a:latin typeface="Arial" charset="0"/>
              <a:cs typeface="Arial"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1997efced8_0_6861:notes"/>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7" name="Google Shape;1437;g1997efced8_0_6861: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a:spcBef>
                <a:spcPts val="0"/>
              </a:spcBef>
              <a:spcAft>
                <a:spcPts val="0"/>
              </a:spcAft>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1"/>
        <p:cNvGrpSpPr/>
        <p:nvPr/>
      </p:nvGrpSpPr>
      <p:grpSpPr>
        <a:xfrm>
          <a:off x="0" y="0"/>
          <a:ext cx="0" cy="0"/>
          <a:chOff x="0" y="0"/>
          <a:chExt cx="0" cy="0"/>
        </a:xfrm>
      </p:grpSpPr>
      <p:sp>
        <p:nvSpPr>
          <p:cNvPr id="1752" name="Google Shape;1752;g199b9a964f_3_24:notes"/>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3" name="Google Shape;1753;g199b9a964f_3_24: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a:spcBef>
                <a:spcPts val="0"/>
              </a:spcBef>
              <a:spcAft>
                <a:spcPts val="0"/>
              </a:spcAft>
            </a:pPr>
            <a:endParaRPr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7"/>
        <p:cNvGrpSpPr/>
        <p:nvPr/>
      </p:nvGrpSpPr>
      <p:grpSpPr>
        <a:xfrm>
          <a:off x="0" y="0"/>
          <a:ext cx="0" cy="0"/>
          <a:chOff x="0" y="0"/>
          <a:chExt cx="0" cy="0"/>
        </a:xfrm>
      </p:grpSpPr>
      <p:sp>
        <p:nvSpPr>
          <p:cNvPr id="1758" name="Google Shape;1758;g199b9a964f_3_32:notes"/>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9" name="Google Shape;1759;g199b9a964f_3_32: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a:spcBef>
                <a:spcPts val="0"/>
              </a:spcBef>
              <a:spcAft>
                <a:spcPts val="0"/>
              </a:spcAft>
            </a:pPr>
            <a:r>
              <a:rPr lang="en" dirty="0"/>
              <a:t>This is the most important slide in this </a:t>
            </a:r>
            <a:r>
              <a:rPr lang="en" dirty="0" smtClean="0"/>
              <a:t>lecture</a:t>
            </a:r>
          </a:p>
          <a:p>
            <a:pPr>
              <a:spcBef>
                <a:spcPts val="0"/>
              </a:spcBef>
              <a:spcAft>
                <a:spcPts val="0"/>
              </a:spcAft>
            </a:pPr>
            <a:endParaRPr lang="en" dirty="0" smtClean="0"/>
          </a:p>
          <a:p>
            <a:pPr>
              <a:spcBef>
                <a:spcPts val="0"/>
              </a:spcBef>
              <a:spcAft>
                <a:spcPts val="0"/>
              </a:spcAft>
            </a:pPr>
            <a:r>
              <a:rPr lang="en-US" dirty="0" smtClean="0"/>
              <a:t>https://www.coindesk.com/ibm-reveals-proof-concept-blockchain-powered-internet-things</a:t>
            </a:r>
          </a:p>
          <a:p>
            <a:pPr>
              <a:spcBef>
                <a:spcPts val="0"/>
              </a:spcBef>
              <a:spcAft>
                <a:spcPts val="0"/>
              </a:spcAft>
            </a:pPr>
            <a:r>
              <a:rPr lang="en-US" altLang="zh-CN" sz="1200" b="0" i="0" kern="1200" dirty="0" smtClean="0">
                <a:solidFill>
                  <a:schemeClr val="tx1"/>
                </a:solidFill>
                <a:effectLst/>
                <a:latin typeface="+mn-lt"/>
                <a:ea typeface="+mn-ea"/>
                <a:cs typeface="+mn-cs"/>
              </a:rPr>
              <a:t>The ADEPT concept, or Autonomous Decentralized Peer-to-Peer Telemetry, taps blockchains to provide the backbone of the system, utilizing a mix of proof-of-work and proof-of-stake to secure transactions.</a:t>
            </a:r>
            <a:endParaRPr lang="en-US" dirty="0"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1"/>
        <p:cNvGrpSpPr/>
        <p:nvPr/>
      </p:nvGrpSpPr>
      <p:grpSpPr>
        <a:xfrm>
          <a:off x="0" y="0"/>
          <a:ext cx="0" cy="0"/>
          <a:chOff x="0" y="0"/>
          <a:chExt cx="0" cy="0"/>
        </a:xfrm>
      </p:grpSpPr>
      <p:sp>
        <p:nvSpPr>
          <p:cNvPr id="1752" name="Google Shape;1752;g199b9a964f_3_24:notes"/>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3" name="Google Shape;1753;g199b9a964f_3_24: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a:spcBef>
                <a:spcPts val="0"/>
              </a:spcBef>
              <a:spcAft>
                <a:spcPts val="0"/>
              </a:spcAft>
            </a:pPr>
            <a:endParaRP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1997efced8_0_6861:notes"/>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7" name="Google Shape;1437;g1997efced8_0_6861: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a:spcBef>
                <a:spcPts val="0"/>
              </a:spcBef>
              <a:spcAft>
                <a:spcPts val="0"/>
              </a:spcAft>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Arial" charset="0"/>
              </a:defRPr>
            </a:lvl1pPr>
            <a:lvl2pPr marL="785372" indent="-302066">
              <a:spcBef>
                <a:spcPct val="30000"/>
              </a:spcBef>
              <a:defRPr sz="1300">
                <a:solidFill>
                  <a:schemeClr val="tx1"/>
                </a:solidFill>
                <a:latin typeface="Arial" charset="0"/>
              </a:defRPr>
            </a:lvl2pPr>
            <a:lvl3pPr marL="1208265" indent="-241653">
              <a:spcBef>
                <a:spcPct val="30000"/>
              </a:spcBef>
              <a:defRPr sz="1300">
                <a:solidFill>
                  <a:schemeClr val="tx1"/>
                </a:solidFill>
                <a:latin typeface="Arial" charset="0"/>
              </a:defRPr>
            </a:lvl3pPr>
            <a:lvl4pPr marL="1691571" indent="-241653">
              <a:spcBef>
                <a:spcPct val="30000"/>
              </a:spcBef>
              <a:defRPr sz="1300">
                <a:solidFill>
                  <a:schemeClr val="tx1"/>
                </a:solidFill>
                <a:latin typeface="Arial" charset="0"/>
              </a:defRPr>
            </a:lvl4pPr>
            <a:lvl5pPr marL="2174878" indent="-241653">
              <a:spcBef>
                <a:spcPct val="30000"/>
              </a:spcBef>
              <a:defRPr sz="1300">
                <a:solidFill>
                  <a:schemeClr val="tx1"/>
                </a:solidFill>
                <a:latin typeface="Arial" charset="0"/>
              </a:defRPr>
            </a:lvl5pPr>
            <a:lvl6pPr marL="2658184" indent="-241653" eaLnBrk="0" fontAlgn="base" hangingPunct="0">
              <a:spcBef>
                <a:spcPct val="30000"/>
              </a:spcBef>
              <a:spcAft>
                <a:spcPct val="0"/>
              </a:spcAft>
              <a:defRPr sz="1300">
                <a:solidFill>
                  <a:schemeClr val="tx1"/>
                </a:solidFill>
                <a:latin typeface="Arial" charset="0"/>
              </a:defRPr>
            </a:lvl6pPr>
            <a:lvl7pPr marL="3141490" indent="-241653" eaLnBrk="0" fontAlgn="base" hangingPunct="0">
              <a:spcBef>
                <a:spcPct val="30000"/>
              </a:spcBef>
              <a:spcAft>
                <a:spcPct val="0"/>
              </a:spcAft>
              <a:defRPr sz="1300">
                <a:solidFill>
                  <a:schemeClr val="tx1"/>
                </a:solidFill>
                <a:latin typeface="Arial" charset="0"/>
              </a:defRPr>
            </a:lvl7pPr>
            <a:lvl8pPr marL="3624796" indent="-241653" eaLnBrk="0" fontAlgn="base" hangingPunct="0">
              <a:spcBef>
                <a:spcPct val="30000"/>
              </a:spcBef>
              <a:spcAft>
                <a:spcPct val="0"/>
              </a:spcAft>
              <a:defRPr sz="1300">
                <a:solidFill>
                  <a:schemeClr val="tx1"/>
                </a:solidFill>
                <a:latin typeface="Arial" charset="0"/>
              </a:defRPr>
            </a:lvl8pPr>
            <a:lvl9pPr marL="4108102" indent="-241653" eaLnBrk="0" fontAlgn="base" hangingPunct="0">
              <a:spcBef>
                <a:spcPct val="30000"/>
              </a:spcBef>
              <a:spcAft>
                <a:spcPct val="0"/>
              </a:spcAft>
              <a:defRPr sz="1300">
                <a:solidFill>
                  <a:schemeClr val="tx1"/>
                </a:solidFill>
                <a:latin typeface="Arial" charset="0"/>
              </a:defRPr>
            </a:lvl9pPr>
          </a:lstStyle>
          <a:p>
            <a:pPr>
              <a:spcBef>
                <a:spcPct val="0"/>
              </a:spcBef>
            </a:pPr>
            <a:fld id="{C3092C3C-6C1F-470C-A52B-65D7E6D6B822}" type="slidenum">
              <a:rPr lang="en-US" altLang="en-US"/>
              <a:pPr>
                <a:spcBef>
                  <a:spcPct val="0"/>
                </a:spcBef>
              </a:pPr>
              <a:t>65</a:t>
            </a:fld>
            <a:endParaRPr lang="en-US" altLang="en-US"/>
          </a:p>
        </p:txBody>
      </p:sp>
      <p:sp>
        <p:nvSpPr>
          <p:cNvPr id="30723" name="Rectangle 2"/>
          <p:cNvSpPr>
            <a:spLocks noGrp="1" noRot="1" noChangeAspect="1" noChangeArrowheads="1" noTextEdit="1"/>
          </p:cNvSpPr>
          <p:nvPr>
            <p:ph type="sldImg"/>
          </p:nvPr>
        </p:nvSpPr>
        <p:spPr>
          <a:xfrm>
            <a:off x="457200" y="719138"/>
            <a:ext cx="6400800" cy="3600450"/>
          </a:xfrm>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Arial" charset="0"/>
              </a:defRPr>
            </a:lvl1pPr>
            <a:lvl2pPr marL="785372" indent="-302066">
              <a:spcBef>
                <a:spcPct val="30000"/>
              </a:spcBef>
              <a:defRPr sz="1300">
                <a:solidFill>
                  <a:schemeClr val="tx1"/>
                </a:solidFill>
                <a:latin typeface="Arial" charset="0"/>
              </a:defRPr>
            </a:lvl2pPr>
            <a:lvl3pPr marL="1208265" indent="-241653">
              <a:spcBef>
                <a:spcPct val="30000"/>
              </a:spcBef>
              <a:defRPr sz="1300">
                <a:solidFill>
                  <a:schemeClr val="tx1"/>
                </a:solidFill>
                <a:latin typeface="Arial" charset="0"/>
              </a:defRPr>
            </a:lvl3pPr>
            <a:lvl4pPr marL="1691571" indent="-241653">
              <a:spcBef>
                <a:spcPct val="30000"/>
              </a:spcBef>
              <a:defRPr sz="1300">
                <a:solidFill>
                  <a:schemeClr val="tx1"/>
                </a:solidFill>
                <a:latin typeface="Arial" charset="0"/>
              </a:defRPr>
            </a:lvl4pPr>
            <a:lvl5pPr marL="2174878" indent="-241653">
              <a:spcBef>
                <a:spcPct val="30000"/>
              </a:spcBef>
              <a:defRPr sz="1300">
                <a:solidFill>
                  <a:schemeClr val="tx1"/>
                </a:solidFill>
                <a:latin typeface="Arial" charset="0"/>
              </a:defRPr>
            </a:lvl5pPr>
            <a:lvl6pPr marL="2658184" indent="-241653" eaLnBrk="0" fontAlgn="base" hangingPunct="0">
              <a:spcBef>
                <a:spcPct val="30000"/>
              </a:spcBef>
              <a:spcAft>
                <a:spcPct val="0"/>
              </a:spcAft>
              <a:defRPr sz="1300">
                <a:solidFill>
                  <a:schemeClr val="tx1"/>
                </a:solidFill>
                <a:latin typeface="Arial" charset="0"/>
              </a:defRPr>
            </a:lvl6pPr>
            <a:lvl7pPr marL="3141490" indent="-241653" eaLnBrk="0" fontAlgn="base" hangingPunct="0">
              <a:spcBef>
                <a:spcPct val="30000"/>
              </a:spcBef>
              <a:spcAft>
                <a:spcPct val="0"/>
              </a:spcAft>
              <a:defRPr sz="1300">
                <a:solidFill>
                  <a:schemeClr val="tx1"/>
                </a:solidFill>
                <a:latin typeface="Arial" charset="0"/>
              </a:defRPr>
            </a:lvl7pPr>
            <a:lvl8pPr marL="3624796" indent="-241653" eaLnBrk="0" fontAlgn="base" hangingPunct="0">
              <a:spcBef>
                <a:spcPct val="30000"/>
              </a:spcBef>
              <a:spcAft>
                <a:spcPct val="0"/>
              </a:spcAft>
              <a:defRPr sz="1300">
                <a:solidFill>
                  <a:schemeClr val="tx1"/>
                </a:solidFill>
                <a:latin typeface="Arial" charset="0"/>
              </a:defRPr>
            </a:lvl8pPr>
            <a:lvl9pPr marL="4108102" indent="-241653" eaLnBrk="0" fontAlgn="base" hangingPunct="0">
              <a:spcBef>
                <a:spcPct val="30000"/>
              </a:spcBef>
              <a:spcAft>
                <a:spcPct val="0"/>
              </a:spcAft>
              <a:defRPr sz="1300">
                <a:solidFill>
                  <a:schemeClr val="tx1"/>
                </a:solidFill>
                <a:latin typeface="Arial" charset="0"/>
              </a:defRPr>
            </a:lvl9pPr>
          </a:lstStyle>
          <a:p>
            <a:pPr>
              <a:spcBef>
                <a:spcPct val="0"/>
              </a:spcBef>
            </a:pPr>
            <a:fld id="{409C8227-3545-4A59-93D9-692B112AC871}" type="slidenum">
              <a:rPr lang="en-US" altLang="en-US"/>
              <a:pPr>
                <a:spcBef>
                  <a:spcPct val="0"/>
                </a:spcBef>
              </a:pPr>
              <a:t>66</a:t>
            </a:fld>
            <a:endParaRPr lang="en-US" altLang="en-US"/>
          </a:p>
        </p:txBody>
      </p:sp>
      <p:sp>
        <p:nvSpPr>
          <p:cNvPr id="31747" name="Rectangle 2"/>
          <p:cNvSpPr>
            <a:spLocks noGrp="1" noRot="1" noChangeAspect="1" noChangeArrowheads="1" noTextEdit="1"/>
          </p:cNvSpPr>
          <p:nvPr>
            <p:ph type="sldImg"/>
          </p:nvPr>
        </p:nvSpPr>
        <p:spPr>
          <a:xfrm>
            <a:off x="457200" y="719138"/>
            <a:ext cx="6400800" cy="3600450"/>
          </a:xfrm>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Arial" charset="0"/>
              </a:defRPr>
            </a:lvl1pPr>
            <a:lvl2pPr marL="785372" indent="-302066">
              <a:spcBef>
                <a:spcPct val="30000"/>
              </a:spcBef>
              <a:defRPr sz="1300">
                <a:solidFill>
                  <a:schemeClr val="tx1"/>
                </a:solidFill>
                <a:latin typeface="Arial" charset="0"/>
              </a:defRPr>
            </a:lvl2pPr>
            <a:lvl3pPr marL="1208265" indent="-241653">
              <a:spcBef>
                <a:spcPct val="30000"/>
              </a:spcBef>
              <a:defRPr sz="1300">
                <a:solidFill>
                  <a:schemeClr val="tx1"/>
                </a:solidFill>
                <a:latin typeface="Arial" charset="0"/>
              </a:defRPr>
            </a:lvl3pPr>
            <a:lvl4pPr marL="1691571" indent="-241653">
              <a:spcBef>
                <a:spcPct val="30000"/>
              </a:spcBef>
              <a:defRPr sz="1300">
                <a:solidFill>
                  <a:schemeClr val="tx1"/>
                </a:solidFill>
                <a:latin typeface="Arial" charset="0"/>
              </a:defRPr>
            </a:lvl4pPr>
            <a:lvl5pPr marL="2174878" indent="-241653">
              <a:spcBef>
                <a:spcPct val="30000"/>
              </a:spcBef>
              <a:defRPr sz="1300">
                <a:solidFill>
                  <a:schemeClr val="tx1"/>
                </a:solidFill>
                <a:latin typeface="Arial" charset="0"/>
              </a:defRPr>
            </a:lvl5pPr>
            <a:lvl6pPr marL="2658184" indent="-241653" eaLnBrk="0" fontAlgn="base" hangingPunct="0">
              <a:spcBef>
                <a:spcPct val="30000"/>
              </a:spcBef>
              <a:spcAft>
                <a:spcPct val="0"/>
              </a:spcAft>
              <a:defRPr sz="1300">
                <a:solidFill>
                  <a:schemeClr val="tx1"/>
                </a:solidFill>
                <a:latin typeface="Arial" charset="0"/>
              </a:defRPr>
            </a:lvl6pPr>
            <a:lvl7pPr marL="3141490" indent="-241653" eaLnBrk="0" fontAlgn="base" hangingPunct="0">
              <a:spcBef>
                <a:spcPct val="30000"/>
              </a:spcBef>
              <a:spcAft>
                <a:spcPct val="0"/>
              </a:spcAft>
              <a:defRPr sz="1300">
                <a:solidFill>
                  <a:schemeClr val="tx1"/>
                </a:solidFill>
                <a:latin typeface="Arial" charset="0"/>
              </a:defRPr>
            </a:lvl7pPr>
            <a:lvl8pPr marL="3624796" indent="-241653" eaLnBrk="0" fontAlgn="base" hangingPunct="0">
              <a:spcBef>
                <a:spcPct val="30000"/>
              </a:spcBef>
              <a:spcAft>
                <a:spcPct val="0"/>
              </a:spcAft>
              <a:defRPr sz="1300">
                <a:solidFill>
                  <a:schemeClr val="tx1"/>
                </a:solidFill>
                <a:latin typeface="Arial" charset="0"/>
              </a:defRPr>
            </a:lvl8pPr>
            <a:lvl9pPr marL="4108102" indent="-241653" eaLnBrk="0" fontAlgn="base" hangingPunct="0">
              <a:spcBef>
                <a:spcPct val="30000"/>
              </a:spcBef>
              <a:spcAft>
                <a:spcPct val="0"/>
              </a:spcAft>
              <a:defRPr sz="1300">
                <a:solidFill>
                  <a:schemeClr val="tx1"/>
                </a:solidFill>
                <a:latin typeface="Arial" charset="0"/>
              </a:defRPr>
            </a:lvl9pPr>
          </a:lstStyle>
          <a:p>
            <a:pPr>
              <a:spcBef>
                <a:spcPct val="0"/>
              </a:spcBef>
            </a:pPr>
            <a:fld id="{C78211D9-DA8A-4A9B-8781-EE0E2D323FFE}" type="slidenum">
              <a:rPr lang="en-US" altLang="en-US"/>
              <a:pPr>
                <a:spcBef>
                  <a:spcPct val="0"/>
                </a:spcBef>
              </a:pPr>
              <a:t>67</a:t>
            </a:fld>
            <a:endParaRPr lang="en-US" altLang="en-US"/>
          </a:p>
        </p:txBody>
      </p:sp>
      <p:sp>
        <p:nvSpPr>
          <p:cNvPr id="32771" name="Rectangle 2"/>
          <p:cNvSpPr>
            <a:spLocks noGrp="1" noRot="1" noChangeAspect="1" noChangeArrowheads="1" noTextEdit="1"/>
          </p:cNvSpPr>
          <p:nvPr>
            <p:ph type="sldImg"/>
          </p:nvPr>
        </p:nvSpPr>
        <p:spPr>
          <a:xfrm>
            <a:off x="457200" y="719138"/>
            <a:ext cx="6400800" cy="3600450"/>
          </a:xfrm>
          <a:ln/>
        </p:spPr>
      </p:sp>
      <p:sp>
        <p:nvSpPr>
          <p:cNvPr id="32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Arial" charset="0"/>
              </a:defRPr>
            </a:lvl1pPr>
            <a:lvl2pPr marL="785372" indent="-302066">
              <a:spcBef>
                <a:spcPct val="30000"/>
              </a:spcBef>
              <a:defRPr sz="1300">
                <a:solidFill>
                  <a:schemeClr val="tx1"/>
                </a:solidFill>
                <a:latin typeface="Arial" charset="0"/>
              </a:defRPr>
            </a:lvl2pPr>
            <a:lvl3pPr marL="1208265" indent="-241653">
              <a:spcBef>
                <a:spcPct val="30000"/>
              </a:spcBef>
              <a:defRPr sz="1300">
                <a:solidFill>
                  <a:schemeClr val="tx1"/>
                </a:solidFill>
                <a:latin typeface="Arial" charset="0"/>
              </a:defRPr>
            </a:lvl3pPr>
            <a:lvl4pPr marL="1691571" indent="-241653">
              <a:spcBef>
                <a:spcPct val="30000"/>
              </a:spcBef>
              <a:defRPr sz="1300">
                <a:solidFill>
                  <a:schemeClr val="tx1"/>
                </a:solidFill>
                <a:latin typeface="Arial" charset="0"/>
              </a:defRPr>
            </a:lvl4pPr>
            <a:lvl5pPr marL="2174878" indent="-241653">
              <a:spcBef>
                <a:spcPct val="30000"/>
              </a:spcBef>
              <a:defRPr sz="1300">
                <a:solidFill>
                  <a:schemeClr val="tx1"/>
                </a:solidFill>
                <a:latin typeface="Arial" charset="0"/>
              </a:defRPr>
            </a:lvl5pPr>
            <a:lvl6pPr marL="2658184" indent="-241653" eaLnBrk="0" fontAlgn="base" hangingPunct="0">
              <a:spcBef>
                <a:spcPct val="30000"/>
              </a:spcBef>
              <a:spcAft>
                <a:spcPct val="0"/>
              </a:spcAft>
              <a:defRPr sz="1300">
                <a:solidFill>
                  <a:schemeClr val="tx1"/>
                </a:solidFill>
                <a:latin typeface="Arial" charset="0"/>
              </a:defRPr>
            </a:lvl6pPr>
            <a:lvl7pPr marL="3141490" indent="-241653" eaLnBrk="0" fontAlgn="base" hangingPunct="0">
              <a:spcBef>
                <a:spcPct val="30000"/>
              </a:spcBef>
              <a:spcAft>
                <a:spcPct val="0"/>
              </a:spcAft>
              <a:defRPr sz="1300">
                <a:solidFill>
                  <a:schemeClr val="tx1"/>
                </a:solidFill>
                <a:latin typeface="Arial" charset="0"/>
              </a:defRPr>
            </a:lvl7pPr>
            <a:lvl8pPr marL="3624796" indent="-241653" eaLnBrk="0" fontAlgn="base" hangingPunct="0">
              <a:spcBef>
                <a:spcPct val="30000"/>
              </a:spcBef>
              <a:spcAft>
                <a:spcPct val="0"/>
              </a:spcAft>
              <a:defRPr sz="1300">
                <a:solidFill>
                  <a:schemeClr val="tx1"/>
                </a:solidFill>
                <a:latin typeface="Arial" charset="0"/>
              </a:defRPr>
            </a:lvl8pPr>
            <a:lvl9pPr marL="4108102" indent="-241653" eaLnBrk="0" fontAlgn="base" hangingPunct="0">
              <a:spcBef>
                <a:spcPct val="30000"/>
              </a:spcBef>
              <a:spcAft>
                <a:spcPct val="0"/>
              </a:spcAft>
              <a:defRPr sz="1300">
                <a:solidFill>
                  <a:schemeClr val="tx1"/>
                </a:solidFill>
                <a:latin typeface="Arial" charset="0"/>
              </a:defRPr>
            </a:lvl9pPr>
          </a:lstStyle>
          <a:p>
            <a:pPr>
              <a:spcBef>
                <a:spcPct val="0"/>
              </a:spcBef>
            </a:pPr>
            <a:fld id="{B65FD346-A8AA-4948-AAEE-2BD17F1DAE71}" type="slidenum">
              <a:rPr lang="en-US" altLang="en-US"/>
              <a:pPr>
                <a:spcBef>
                  <a:spcPct val="0"/>
                </a:spcBef>
              </a:pPr>
              <a:t>68</a:t>
            </a:fld>
            <a:endParaRPr lang="en-US" altLang="en-US"/>
          </a:p>
        </p:txBody>
      </p:sp>
      <p:sp>
        <p:nvSpPr>
          <p:cNvPr id="33795" name="Rectangle 2"/>
          <p:cNvSpPr>
            <a:spLocks noGrp="1" noRot="1" noChangeAspect="1" noChangeArrowheads="1" noTextEdit="1"/>
          </p:cNvSpPr>
          <p:nvPr>
            <p:ph type="sldImg"/>
          </p:nvPr>
        </p:nvSpPr>
        <p:spPr>
          <a:xfrm>
            <a:off x="457200" y="719138"/>
            <a:ext cx="6400800" cy="3600450"/>
          </a:xfrm>
          <a:ln/>
        </p:spPr>
      </p:sp>
      <p:sp>
        <p:nvSpPr>
          <p:cNvPr id="33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Arial" charset="0"/>
              </a:defRPr>
            </a:lvl1pPr>
            <a:lvl2pPr marL="785372" indent="-302066">
              <a:spcBef>
                <a:spcPct val="30000"/>
              </a:spcBef>
              <a:defRPr sz="1300">
                <a:solidFill>
                  <a:schemeClr val="tx1"/>
                </a:solidFill>
                <a:latin typeface="Arial" charset="0"/>
              </a:defRPr>
            </a:lvl2pPr>
            <a:lvl3pPr marL="1208265" indent="-241653">
              <a:spcBef>
                <a:spcPct val="30000"/>
              </a:spcBef>
              <a:defRPr sz="1300">
                <a:solidFill>
                  <a:schemeClr val="tx1"/>
                </a:solidFill>
                <a:latin typeface="Arial" charset="0"/>
              </a:defRPr>
            </a:lvl3pPr>
            <a:lvl4pPr marL="1691571" indent="-241653">
              <a:spcBef>
                <a:spcPct val="30000"/>
              </a:spcBef>
              <a:defRPr sz="1300">
                <a:solidFill>
                  <a:schemeClr val="tx1"/>
                </a:solidFill>
                <a:latin typeface="Arial" charset="0"/>
              </a:defRPr>
            </a:lvl4pPr>
            <a:lvl5pPr marL="2174878" indent="-241653">
              <a:spcBef>
                <a:spcPct val="30000"/>
              </a:spcBef>
              <a:defRPr sz="1300">
                <a:solidFill>
                  <a:schemeClr val="tx1"/>
                </a:solidFill>
                <a:latin typeface="Arial" charset="0"/>
              </a:defRPr>
            </a:lvl5pPr>
            <a:lvl6pPr marL="2658184" indent="-241653" eaLnBrk="0" fontAlgn="base" hangingPunct="0">
              <a:spcBef>
                <a:spcPct val="30000"/>
              </a:spcBef>
              <a:spcAft>
                <a:spcPct val="0"/>
              </a:spcAft>
              <a:defRPr sz="1300">
                <a:solidFill>
                  <a:schemeClr val="tx1"/>
                </a:solidFill>
                <a:latin typeface="Arial" charset="0"/>
              </a:defRPr>
            </a:lvl6pPr>
            <a:lvl7pPr marL="3141490" indent="-241653" eaLnBrk="0" fontAlgn="base" hangingPunct="0">
              <a:spcBef>
                <a:spcPct val="30000"/>
              </a:spcBef>
              <a:spcAft>
                <a:spcPct val="0"/>
              </a:spcAft>
              <a:defRPr sz="1300">
                <a:solidFill>
                  <a:schemeClr val="tx1"/>
                </a:solidFill>
                <a:latin typeface="Arial" charset="0"/>
              </a:defRPr>
            </a:lvl7pPr>
            <a:lvl8pPr marL="3624796" indent="-241653" eaLnBrk="0" fontAlgn="base" hangingPunct="0">
              <a:spcBef>
                <a:spcPct val="30000"/>
              </a:spcBef>
              <a:spcAft>
                <a:spcPct val="0"/>
              </a:spcAft>
              <a:defRPr sz="1300">
                <a:solidFill>
                  <a:schemeClr val="tx1"/>
                </a:solidFill>
                <a:latin typeface="Arial" charset="0"/>
              </a:defRPr>
            </a:lvl8pPr>
            <a:lvl9pPr marL="4108102" indent="-241653" eaLnBrk="0" fontAlgn="base" hangingPunct="0">
              <a:spcBef>
                <a:spcPct val="30000"/>
              </a:spcBef>
              <a:spcAft>
                <a:spcPct val="0"/>
              </a:spcAft>
              <a:defRPr sz="1300">
                <a:solidFill>
                  <a:schemeClr val="tx1"/>
                </a:solidFill>
                <a:latin typeface="Arial" charset="0"/>
              </a:defRPr>
            </a:lvl9pPr>
          </a:lstStyle>
          <a:p>
            <a:pPr>
              <a:spcBef>
                <a:spcPct val="0"/>
              </a:spcBef>
            </a:pPr>
            <a:fld id="{BF0F2E22-FEB7-4AB0-AFA9-CE7570A5D414}" type="slidenum">
              <a:rPr lang="en-US" altLang="en-US"/>
              <a:pPr>
                <a:spcBef>
                  <a:spcPct val="0"/>
                </a:spcBef>
              </a:pPr>
              <a:t>69</a:t>
            </a:fld>
            <a:endParaRPr lang="en-US" altLang="en-US"/>
          </a:p>
        </p:txBody>
      </p:sp>
      <p:sp>
        <p:nvSpPr>
          <p:cNvPr id="34819" name="Rectangle 2"/>
          <p:cNvSpPr>
            <a:spLocks noGrp="1" noRot="1" noChangeAspect="1" noChangeArrowheads="1" noTextEdit="1"/>
          </p:cNvSpPr>
          <p:nvPr>
            <p:ph type="sldImg"/>
          </p:nvPr>
        </p:nvSpPr>
        <p:spPr>
          <a:xfrm>
            <a:off x="457200" y="719138"/>
            <a:ext cx="6400800" cy="3600450"/>
          </a:xfrm>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8"/>
        <p:cNvGrpSpPr/>
        <p:nvPr/>
      </p:nvGrpSpPr>
      <p:grpSpPr>
        <a:xfrm>
          <a:off x="0" y="0"/>
          <a:ext cx="0" cy="0"/>
          <a:chOff x="0" y="0"/>
          <a:chExt cx="0" cy="0"/>
        </a:xfrm>
      </p:grpSpPr>
      <p:sp>
        <p:nvSpPr>
          <p:cNvPr id="1669" name="Google Shape;1669;g199b9a964f_3_0:notes"/>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0" name="Google Shape;1670;g199b9a964f_3_0: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a:spcBef>
                <a:spcPts val="0"/>
              </a:spcBef>
              <a:spcAft>
                <a:spcPts val="0"/>
              </a:spcAft>
              <a:buClr>
                <a:schemeClr val="dk1"/>
              </a:buClr>
              <a:buSzPts val="1100"/>
            </a:pPr>
            <a:r>
              <a:rPr lang="en">
                <a:solidFill>
                  <a:schemeClr val="dk1"/>
                </a:solidFill>
              </a:rPr>
              <a:t>payments and sharing economy</a:t>
            </a:r>
            <a:endParaRPr>
              <a:solidFill>
                <a:schemeClr val="dk1"/>
              </a:solidFill>
            </a:endParaRPr>
          </a:p>
          <a:p>
            <a:pPr marL="966612" lvl="1" indent="-315491">
              <a:lnSpc>
                <a:spcPct val="115000"/>
              </a:lnSpc>
              <a:spcBef>
                <a:spcPts val="0"/>
              </a:spcBef>
              <a:spcAft>
                <a:spcPts val="0"/>
              </a:spcAft>
              <a:buClr>
                <a:schemeClr val="dk1"/>
              </a:buClr>
              <a:buSzPts val="1100"/>
              <a:buChar char="○"/>
            </a:pPr>
            <a:r>
              <a:rPr lang="en">
                <a:solidFill>
                  <a:schemeClr val="dk1"/>
                </a:solidFill>
              </a:rPr>
              <a:t>You leave the apartment where you spent the night, and as you leave, sensors detect your departure and</a:t>
            </a:r>
            <a:r>
              <a:rPr lang="en">
                <a:solidFill>
                  <a:schemeClr val="dk1"/>
                </a:solidFill>
                <a:uFill>
                  <a:noFill/>
                </a:uFill>
                <a:hlinkClick r:id="rId3"/>
              </a:rPr>
              <a:t> </a:t>
            </a:r>
            <a:r>
              <a:rPr lang="en" u="sng">
                <a:solidFill>
                  <a:schemeClr val="hlink"/>
                </a:solidFill>
                <a:hlinkClick r:id="rId3"/>
              </a:rPr>
              <a:t>Slock.it</a:t>
            </a:r>
            <a:r>
              <a:rPr lang="en">
                <a:solidFill>
                  <a:schemeClr val="dk1"/>
                </a:solidFill>
              </a:rPr>
              <a:t>’s smart contract pays back your security deposit. You order a coffee from Peet’s on your smartphone and as you pull up your payment, a notification pops up. It’s a reminder to extend your payment channel with the global lightning network. You’re a little fuzzy on the details because the last time you had to touch your payment channels was 10 years ago, but since it’s all secure and doesn’t cost you any money anyway you decide to extend your payment channel for another 20 years.</a:t>
            </a:r>
            <a:endParaRPr>
              <a:solidFill>
                <a:schemeClr val="dk1"/>
              </a:solidFill>
            </a:endParaRPr>
          </a:p>
          <a:p>
            <a:pPr marL="483306" indent="-315491">
              <a:lnSpc>
                <a:spcPct val="115000"/>
              </a:lnSpc>
              <a:spcBef>
                <a:spcPts val="0"/>
              </a:spcBef>
              <a:spcAft>
                <a:spcPts val="0"/>
              </a:spcAft>
              <a:buClr>
                <a:schemeClr val="dk1"/>
              </a:buClr>
              <a:buSzPts val="1100"/>
              <a:buChar char="●"/>
            </a:pPr>
            <a:r>
              <a:rPr lang="en">
                <a:solidFill>
                  <a:schemeClr val="dk1"/>
                </a:solidFill>
              </a:rPr>
              <a:t>Autonomous cars</a:t>
            </a:r>
            <a:endParaRPr>
              <a:solidFill>
                <a:schemeClr val="dk1"/>
              </a:solidFill>
            </a:endParaRPr>
          </a:p>
          <a:p>
            <a:pPr marL="966612" lvl="1" indent="-315491">
              <a:lnSpc>
                <a:spcPct val="115000"/>
              </a:lnSpc>
              <a:spcBef>
                <a:spcPts val="0"/>
              </a:spcBef>
              <a:spcAft>
                <a:spcPts val="0"/>
              </a:spcAft>
              <a:buClr>
                <a:schemeClr val="dk1"/>
              </a:buClr>
              <a:buSzPts val="1100"/>
              <a:buChar char="○"/>
            </a:pPr>
            <a:r>
              <a:rPr lang="en">
                <a:solidFill>
                  <a:schemeClr val="dk1"/>
                </a:solidFill>
              </a:rPr>
              <a:t>You call ‘your’ car, but it’s not really yours; it’s plugged into an autonomous ad hoc swarm of vehicles readily available for use. Accidents are rare, but when they do happen, the insurance agency analyzes video footage via a machine-learning trained bot and automatically gives the victim in the accident the appropriate payment. Except it’s not actually an insurance agency - it’s a smart contract that pools together the funds of a multitude of owners and charges people the exact expected value of car insurance, taking no profit. The near exact probability of accidents is known because every accident that has ever happened is recorded on the blockchain.</a:t>
            </a:r>
            <a:endParaRPr>
              <a:solidFill>
                <a:schemeClr val="dk1"/>
              </a:solidFill>
            </a:endParaRPr>
          </a:p>
          <a:p>
            <a:pPr marL="483306" indent="-315491">
              <a:lnSpc>
                <a:spcPct val="115000"/>
              </a:lnSpc>
              <a:spcBef>
                <a:spcPts val="0"/>
              </a:spcBef>
              <a:spcAft>
                <a:spcPts val="0"/>
              </a:spcAft>
              <a:buClr>
                <a:schemeClr val="dk1"/>
              </a:buClr>
              <a:buSzPts val="1100"/>
              <a:buChar char="●"/>
            </a:pPr>
            <a:r>
              <a:rPr lang="en">
                <a:solidFill>
                  <a:schemeClr val="dk1"/>
                </a:solidFill>
              </a:rPr>
              <a:t>Work</a:t>
            </a:r>
            <a:endParaRPr>
              <a:solidFill>
                <a:schemeClr val="dk1"/>
              </a:solidFill>
            </a:endParaRPr>
          </a:p>
          <a:p>
            <a:pPr marL="966612" lvl="1" indent="-315491">
              <a:lnSpc>
                <a:spcPct val="115000"/>
              </a:lnSpc>
              <a:spcBef>
                <a:spcPts val="0"/>
              </a:spcBef>
              <a:spcAft>
                <a:spcPts val="0"/>
              </a:spcAft>
              <a:buClr>
                <a:schemeClr val="dk1"/>
              </a:buClr>
              <a:buSzPts val="1100"/>
              <a:buChar char="○"/>
            </a:pPr>
            <a:r>
              <a:rPr lang="en">
                <a:solidFill>
                  <a:schemeClr val="dk1"/>
                </a:solidFill>
              </a:rPr>
              <a:t>You head off to your company headquarters to work for the day. Except your work isn’t really work - it’s all voluntary because the blockchain ensures a universal basic income for everyone, and you’re an engineer and researcher by trade primarily because you want to help push the boundaries of human knowledge. Your company isn’t really a company either - it’s a decentralized autonomous organization consisting of individuals from around the world who voluntarily signed up, receive compensation and pay raises based off the quantity ad quality of their research findings as determined by a worldwide oracle network, and who can exit their contract at any time. Your company itself receives revenue over time as measured by the net benefit to society your research brings.</a:t>
            </a:r>
            <a:endParaRPr>
              <a:solidFill>
                <a:schemeClr val="dk1"/>
              </a:solidFill>
            </a:endParaRPr>
          </a:p>
          <a:p>
            <a:pPr marL="483306" indent="-315491">
              <a:lnSpc>
                <a:spcPct val="115000"/>
              </a:lnSpc>
              <a:spcBef>
                <a:spcPts val="0"/>
              </a:spcBef>
              <a:spcAft>
                <a:spcPts val="0"/>
              </a:spcAft>
              <a:buClr>
                <a:schemeClr val="dk1"/>
              </a:buClr>
              <a:buSzPts val="1100"/>
              <a:buChar char="●"/>
            </a:pPr>
            <a:r>
              <a:rPr lang="en">
                <a:solidFill>
                  <a:schemeClr val="dk1"/>
                </a:solidFill>
              </a:rPr>
              <a:t>Government</a:t>
            </a:r>
            <a:endParaRPr>
              <a:solidFill>
                <a:schemeClr val="dk1"/>
              </a:solidFill>
            </a:endParaRPr>
          </a:p>
          <a:p>
            <a:pPr marL="966612" lvl="1" indent="-315491">
              <a:lnSpc>
                <a:spcPct val="115000"/>
              </a:lnSpc>
              <a:spcBef>
                <a:spcPts val="0"/>
              </a:spcBef>
              <a:spcAft>
                <a:spcPts val="0"/>
              </a:spcAft>
              <a:buClr>
                <a:schemeClr val="dk1"/>
              </a:buClr>
              <a:buSzPts val="1100"/>
              <a:buChar char="○"/>
            </a:pPr>
            <a:r>
              <a:rPr lang="en">
                <a:solidFill>
                  <a:schemeClr val="dk1"/>
                </a:solidFill>
              </a:rPr>
              <a:t>For the few functions of society left that still require a government, it’s run by a democratic futarchy where the markets decide which policies should be implemented, completely removing the possibility of corrupt politicians who know little to nothing about the fields they write legislation for.</a:t>
            </a:r>
            <a:endParaRPr>
              <a:solidFill>
                <a:schemeClr val="dk1"/>
              </a:solidFill>
            </a:endParaRPr>
          </a:p>
          <a:p>
            <a:pPr>
              <a:spcBef>
                <a:spcPts val="0"/>
              </a:spcBef>
              <a:spcAft>
                <a:spcPts val="0"/>
              </a:spcAft>
            </a:pPr>
            <a:endParaRPr>
              <a:solidFill>
                <a:schemeClr val="dk1"/>
              </a:solidFil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Arial" charset="0"/>
              </a:defRPr>
            </a:lvl1pPr>
            <a:lvl2pPr marL="785372" indent="-302066">
              <a:spcBef>
                <a:spcPct val="30000"/>
              </a:spcBef>
              <a:defRPr sz="1300">
                <a:solidFill>
                  <a:schemeClr val="tx1"/>
                </a:solidFill>
                <a:latin typeface="Arial" charset="0"/>
              </a:defRPr>
            </a:lvl2pPr>
            <a:lvl3pPr marL="1208265" indent="-241653">
              <a:spcBef>
                <a:spcPct val="30000"/>
              </a:spcBef>
              <a:defRPr sz="1300">
                <a:solidFill>
                  <a:schemeClr val="tx1"/>
                </a:solidFill>
                <a:latin typeface="Arial" charset="0"/>
              </a:defRPr>
            </a:lvl3pPr>
            <a:lvl4pPr marL="1691571" indent="-241653">
              <a:spcBef>
                <a:spcPct val="30000"/>
              </a:spcBef>
              <a:defRPr sz="1300">
                <a:solidFill>
                  <a:schemeClr val="tx1"/>
                </a:solidFill>
                <a:latin typeface="Arial" charset="0"/>
              </a:defRPr>
            </a:lvl4pPr>
            <a:lvl5pPr marL="2174878" indent="-241653">
              <a:spcBef>
                <a:spcPct val="30000"/>
              </a:spcBef>
              <a:defRPr sz="1300">
                <a:solidFill>
                  <a:schemeClr val="tx1"/>
                </a:solidFill>
                <a:latin typeface="Arial" charset="0"/>
              </a:defRPr>
            </a:lvl5pPr>
            <a:lvl6pPr marL="2658184" indent="-241653" eaLnBrk="0" fontAlgn="base" hangingPunct="0">
              <a:spcBef>
                <a:spcPct val="30000"/>
              </a:spcBef>
              <a:spcAft>
                <a:spcPct val="0"/>
              </a:spcAft>
              <a:defRPr sz="1300">
                <a:solidFill>
                  <a:schemeClr val="tx1"/>
                </a:solidFill>
                <a:latin typeface="Arial" charset="0"/>
              </a:defRPr>
            </a:lvl6pPr>
            <a:lvl7pPr marL="3141490" indent="-241653" eaLnBrk="0" fontAlgn="base" hangingPunct="0">
              <a:spcBef>
                <a:spcPct val="30000"/>
              </a:spcBef>
              <a:spcAft>
                <a:spcPct val="0"/>
              </a:spcAft>
              <a:defRPr sz="1300">
                <a:solidFill>
                  <a:schemeClr val="tx1"/>
                </a:solidFill>
                <a:latin typeface="Arial" charset="0"/>
              </a:defRPr>
            </a:lvl7pPr>
            <a:lvl8pPr marL="3624796" indent="-241653" eaLnBrk="0" fontAlgn="base" hangingPunct="0">
              <a:spcBef>
                <a:spcPct val="30000"/>
              </a:spcBef>
              <a:spcAft>
                <a:spcPct val="0"/>
              </a:spcAft>
              <a:defRPr sz="1300">
                <a:solidFill>
                  <a:schemeClr val="tx1"/>
                </a:solidFill>
                <a:latin typeface="Arial" charset="0"/>
              </a:defRPr>
            </a:lvl8pPr>
            <a:lvl9pPr marL="4108102" indent="-241653" eaLnBrk="0" fontAlgn="base" hangingPunct="0">
              <a:spcBef>
                <a:spcPct val="30000"/>
              </a:spcBef>
              <a:spcAft>
                <a:spcPct val="0"/>
              </a:spcAft>
              <a:defRPr sz="1300">
                <a:solidFill>
                  <a:schemeClr val="tx1"/>
                </a:solidFill>
                <a:latin typeface="Arial" charset="0"/>
              </a:defRPr>
            </a:lvl9pPr>
          </a:lstStyle>
          <a:p>
            <a:pPr>
              <a:spcBef>
                <a:spcPct val="0"/>
              </a:spcBef>
            </a:pPr>
            <a:fld id="{C084BFD6-43BA-4640-AE36-0BA8FBFE7C5A}" type="slidenum">
              <a:rPr lang="en-US" altLang="en-US"/>
              <a:pPr>
                <a:spcBef>
                  <a:spcPct val="0"/>
                </a:spcBef>
              </a:pPr>
              <a:t>70</a:t>
            </a:fld>
            <a:endParaRPr lang="en-US" altLang="en-US"/>
          </a:p>
        </p:txBody>
      </p:sp>
      <p:sp>
        <p:nvSpPr>
          <p:cNvPr id="35843" name="Rectangle 2"/>
          <p:cNvSpPr>
            <a:spLocks noGrp="1" noRot="1" noChangeAspect="1" noChangeArrowheads="1" noTextEdit="1"/>
          </p:cNvSpPr>
          <p:nvPr>
            <p:ph type="sldImg"/>
          </p:nvPr>
        </p:nvSpPr>
        <p:spPr>
          <a:xfrm>
            <a:off x="457200" y="719138"/>
            <a:ext cx="6400800" cy="3600450"/>
          </a:xfrm>
          <a:ln/>
        </p:spPr>
      </p:sp>
      <p:sp>
        <p:nvSpPr>
          <p:cNvPr id="35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18a9b018b8_0_5:notes"/>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Google Shape;66;g18a9b018b8_0_5: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a:spcBef>
                <a:spcPts val="0"/>
              </a:spcBef>
              <a:spcAft>
                <a:spcPts val="0"/>
              </a:spcAft>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9026" name="Rectangle 6"/>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750888" algn="l"/>
                <a:tab pos="1501775" algn="l"/>
                <a:tab pos="2252663" algn="l"/>
                <a:tab pos="3003550" algn="l"/>
              </a:tabLst>
              <a:defRPr>
                <a:solidFill>
                  <a:schemeClr val="tx1"/>
                </a:solidFill>
                <a:latin typeface="Calibri" pitchFamily="34" charset="0"/>
              </a:defRPr>
            </a:lvl1pPr>
            <a:lvl2pPr marL="742950" indent="-285750">
              <a:tabLst>
                <a:tab pos="750888" algn="l"/>
                <a:tab pos="1501775" algn="l"/>
                <a:tab pos="2252663" algn="l"/>
                <a:tab pos="3003550" algn="l"/>
              </a:tabLst>
              <a:defRPr>
                <a:solidFill>
                  <a:schemeClr val="tx1"/>
                </a:solidFill>
                <a:latin typeface="Calibri" pitchFamily="34" charset="0"/>
              </a:defRPr>
            </a:lvl2pPr>
            <a:lvl3pPr marL="1143000" indent="-228600">
              <a:tabLst>
                <a:tab pos="750888" algn="l"/>
                <a:tab pos="1501775" algn="l"/>
                <a:tab pos="2252663" algn="l"/>
                <a:tab pos="3003550" algn="l"/>
              </a:tabLst>
              <a:defRPr>
                <a:solidFill>
                  <a:schemeClr val="tx1"/>
                </a:solidFill>
                <a:latin typeface="Calibri" pitchFamily="34" charset="0"/>
              </a:defRPr>
            </a:lvl3pPr>
            <a:lvl4pPr marL="1600200" indent="-228600">
              <a:tabLst>
                <a:tab pos="750888" algn="l"/>
                <a:tab pos="1501775" algn="l"/>
                <a:tab pos="2252663" algn="l"/>
                <a:tab pos="3003550" algn="l"/>
              </a:tabLst>
              <a:defRPr>
                <a:solidFill>
                  <a:schemeClr val="tx1"/>
                </a:solidFill>
                <a:latin typeface="Calibri" pitchFamily="34" charset="0"/>
              </a:defRPr>
            </a:lvl4pPr>
            <a:lvl5pPr marL="2057400" indent="-228600">
              <a:tabLst>
                <a:tab pos="750888" algn="l"/>
                <a:tab pos="1501775" algn="l"/>
                <a:tab pos="2252663" algn="l"/>
                <a:tab pos="3003550" algn="l"/>
              </a:tabLst>
              <a:defRPr>
                <a:solidFill>
                  <a:schemeClr val="tx1"/>
                </a:solidFill>
                <a:latin typeface="Calibri" pitchFamily="34" charset="0"/>
              </a:defRPr>
            </a:lvl5pPr>
            <a:lvl6pPr marL="2514600" indent="-228600" defTabSz="457200" eaLnBrk="0" fontAlgn="base" hangingPunct="0">
              <a:spcBef>
                <a:spcPct val="0"/>
              </a:spcBef>
              <a:spcAft>
                <a:spcPct val="0"/>
              </a:spcAft>
              <a:tabLst>
                <a:tab pos="750888" algn="l"/>
                <a:tab pos="1501775" algn="l"/>
                <a:tab pos="2252663" algn="l"/>
                <a:tab pos="3003550" algn="l"/>
              </a:tabLst>
              <a:defRPr>
                <a:solidFill>
                  <a:schemeClr val="tx1"/>
                </a:solidFill>
                <a:latin typeface="Calibri" pitchFamily="34" charset="0"/>
              </a:defRPr>
            </a:lvl6pPr>
            <a:lvl7pPr marL="2971800" indent="-228600" defTabSz="457200" eaLnBrk="0" fontAlgn="base" hangingPunct="0">
              <a:spcBef>
                <a:spcPct val="0"/>
              </a:spcBef>
              <a:spcAft>
                <a:spcPct val="0"/>
              </a:spcAft>
              <a:tabLst>
                <a:tab pos="750888" algn="l"/>
                <a:tab pos="1501775" algn="l"/>
                <a:tab pos="2252663" algn="l"/>
                <a:tab pos="3003550" algn="l"/>
              </a:tabLst>
              <a:defRPr>
                <a:solidFill>
                  <a:schemeClr val="tx1"/>
                </a:solidFill>
                <a:latin typeface="Calibri" pitchFamily="34" charset="0"/>
              </a:defRPr>
            </a:lvl7pPr>
            <a:lvl8pPr marL="3429000" indent="-228600" defTabSz="457200" eaLnBrk="0" fontAlgn="base" hangingPunct="0">
              <a:spcBef>
                <a:spcPct val="0"/>
              </a:spcBef>
              <a:spcAft>
                <a:spcPct val="0"/>
              </a:spcAft>
              <a:tabLst>
                <a:tab pos="750888" algn="l"/>
                <a:tab pos="1501775" algn="l"/>
                <a:tab pos="2252663" algn="l"/>
                <a:tab pos="3003550" algn="l"/>
              </a:tabLst>
              <a:defRPr>
                <a:solidFill>
                  <a:schemeClr val="tx1"/>
                </a:solidFill>
                <a:latin typeface="Calibri" pitchFamily="34" charset="0"/>
              </a:defRPr>
            </a:lvl8pPr>
            <a:lvl9pPr marL="3886200" indent="-228600" defTabSz="457200" eaLnBrk="0" fontAlgn="base" hangingPunct="0">
              <a:spcBef>
                <a:spcPct val="0"/>
              </a:spcBef>
              <a:spcAft>
                <a:spcPct val="0"/>
              </a:spcAft>
              <a:tabLst>
                <a:tab pos="750888" algn="l"/>
                <a:tab pos="1501775" algn="l"/>
                <a:tab pos="2252663" algn="l"/>
                <a:tab pos="3003550" algn="l"/>
              </a:tabLst>
              <a:defRPr>
                <a:solidFill>
                  <a:schemeClr val="tx1"/>
                </a:solidFill>
                <a:latin typeface="Calibri" pitchFamily="34" charset="0"/>
              </a:defRPr>
            </a:lvl9pPr>
          </a:lstStyle>
          <a:p>
            <a:pPr>
              <a:buClr>
                <a:srgbClr val="000000"/>
              </a:buClr>
              <a:buSzPct val="100000"/>
              <a:buFont typeface="Times New Roman" pitchFamily="18" charset="0"/>
              <a:buNone/>
            </a:pPr>
            <a:fld id="{F0448B00-76AE-46BD-88A5-CCF60A0CE7E4}" type="slidenum">
              <a:rPr lang="en-US" altLang="en-US" sz="1500">
                <a:solidFill>
                  <a:srgbClr val="000000"/>
                </a:solidFill>
                <a:latin typeface="Times New Roman" pitchFamily="18" charset="0"/>
              </a:rPr>
              <a:pPr>
                <a:buClr>
                  <a:srgbClr val="000000"/>
                </a:buClr>
                <a:buSzPct val="100000"/>
                <a:buFont typeface="Times New Roman" pitchFamily="18" charset="0"/>
                <a:buNone/>
              </a:pPr>
              <a:t>72</a:t>
            </a:fld>
            <a:endParaRPr lang="en-US" altLang="en-US" sz="1500">
              <a:solidFill>
                <a:srgbClr val="000000"/>
              </a:solidFill>
              <a:latin typeface="Times New Roman" pitchFamily="18" charset="0"/>
            </a:endParaRPr>
          </a:p>
        </p:txBody>
      </p:sp>
      <p:sp>
        <p:nvSpPr>
          <p:cNvPr id="129027" name="Text Box 1"/>
          <p:cNvSpPr txBox="1">
            <a:spLocks noChangeArrowheads="1"/>
          </p:cNvSpPr>
          <p:nvPr/>
        </p:nvSpPr>
        <p:spPr bwMode="auto">
          <a:xfrm>
            <a:off x="0" y="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3357" tIns="46679" rIns="93357" bIns="46679"/>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eaLnBrk="0" fontAlgn="base" hangingPunct="0">
              <a:spcBef>
                <a:spcPct val="0"/>
              </a:spcBef>
              <a:spcAft>
                <a:spcPct val="0"/>
              </a:spcAft>
              <a:defRPr>
                <a:solidFill>
                  <a:schemeClr val="tx1"/>
                </a:solidFill>
                <a:latin typeface="Calibri" pitchFamily="34" charset="0"/>
              </a:defRPr>
            </a:lvl6pPr>
            <a:lvl7pPr marL="2971800" indent="-228600" defTabSz="457200" eaLnBrk="0" fontAlgn="base" hangingPunct="0">
              <a:spcBef>
                <a:spcPct val="0"/>
              </a:spcBef>
              <a:spcAft>
                <a:spcPct val="0"/>
              </a:spcAft>
              <a:defRPr>
                <a:solidFill>
                  <a:schemeClr val="tx1"/>
                </a:solidFill>
                <a:latin typeface="Calibri" pitchFamily="34" charset="0"/>
              </a:defRPr>
            </a:lvl7pPr>
            <a:lvl8pPr marL="3429000" indent="-228600" defTabSz="457200" eaLnBrk="0" fontAlgn="base" hangingPunct="0">
              <a:spcBef>
                <a:spcPct val="0"/>
              </a:spcBef>
              <a:spcAft>
                <a:spcPct val="0"/>
              </a:spcAft>
              <a:defRPr>
                <a:solidFill>
                  <a:schemeClr val="tx1"/>
                </a:solidFill>
                <a:latin typeface="Calibri" pitchFamily="34" charset="0"/>
              </a:defRPr>
            </a:lvl8pPr>
            <a:lvl9pPr marL="3886200" indent="-228600" defTabSz="457200" eaLnBrk="0" fontAlgn="base" hangingPunct="0">
              <a:spcBef>
                <a:spcPct val="0"/>
              </a:spcBef>
              <a:spcAft>
                <a:spcPct val="0"/>
              </a:spcAft>
              <a:defRPr>
                <a:solidFill>
                  <a:schemeClr val="tx1"/>
                </a:solidFill>
                <a:latin typeface="Calibri" pitchFamily="34" charset="0"/>
              </a:defRPr>
            </a:lvl9pPr>
          </a:lstStyle>
          <a:p>
            <a:pPr eaLnBrk="1" hangingPunct="1">
              <a:spcBef>
                <a:spcPts val="313"/>
              </a:spcBef>
              <a:buClr>
                <a:srgbClr val="000000"/>
              </a:buClr>
              <a:buSzPct val="100000"/>
            </a:pPr>
            <a:fld id="{C36E3F33-6B4B-4D1D-9E75-A79C754D4D6C}" type="slidenum">
              <a:rPr lang="en-US" altLang="en-US" sz="1000">
                <a:solidFill>
                  <a:srgbClr val="FFFFFF"/>
                </a:solidFill>
              </a:rPr>
              <a:pPr eaLnBrk="1" hangingPunct="1">
                <a:spcBef>
                  <a:spcPts val="313"/>
                </a:spcBef>
                <a:buClr>
                  <a:srgbClr val="000000"/>
                </a:buClr>
                <a:buSzPct val="100000"/>
              </a:pPr>
              <a:t>72</a:t>
            </a:fld>
            <a:endParaRPr lang="en-US" altLang="en-US" sz="1000">
              <a:solidFill>
                <a:srgbClr val="FFFFFF"/>
              </a:solidFill>
            </a:endParaRPr>
          </a:p>
        </p:txBody>
      </p:sp>
      <p:sp>
        <p:nvSpPr>
          <p:cNvPr id="129028" name="Rectangle 2"/>
          <p:cNvSpPr>
            <a:spLocks noGrp="1" noRot="1" noChangeAspect="1" noChangeArrowheads="1" noTextEdit="1"/>
          </p:cNvSpPr>
          <p:nvPr>
            <p:ph type="sldImg"/>
          </p:nvPr>
        </p:nvSpPr>
        <p:spPr bwMode="auto">
          <a:xfrm>
            <a:off x="512763" y="744538"/>
            <a:ext cx="6608762" cy="3717925"/>
          </a:xfrm>
          <a:solidFill>
            <a:srgbClr val="FFFFFF"/>
          </a:solidFill>
          <a:ln>
            <a:solidFill>
              <a:srgbClr val="000000"/>
            </a:solidFill>
            <a:miter lim="800000"/>
            <a:headEnd/>
            <a:tailEnd/>
          </a:ln>
        </p:spPr>
      </p:sp>
      <p:sp>
        <p:nvSpPr>
          <p:cNvPr id="129029" name="Text Box 3"/>
          <p:cNvSpPr>
            <a:spLocks noGrp="1" noChangeArrowheads="1"/>
          </p:cNvSpPr>
          <p:nvPr>
            <p:ph type="body" idx="1"/>
          </p:nvPr>
        </p:nvSpPr>
        <p:spPr bwMode="auto">
          <a:xfrm>
            <a:off x="763588" y="4710113"/>
            <a:ext cx="6105525" cy="4460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357" tIns="46679" rIns="93357" bIns="46679" numCol="1" anchor="t" anchorCtr="0" compatLnSpc="1">
            <a:prstTxWarp prst="textNoShape">
              <a:avLst/>
            </a:prstTxWarp>
          </a:bodyPr>
          <a:lstStyle/>
          <a:p>
            <a:pPr marL="223838" indent="-222250" eaLnBrk="1" hangingPunct="1">
              <a:spcBef>
                <a:spcPct val="0"/>
              </a:spcBef>
              <a:tabLst>
                <a:tab pos="750888" algn="l"/>
                <a:tab pos="1501775" algn="l"/>
                <a:tab pos="2252663" algn="l"/>
                <a:tab pos="3003550" algn="l"/>
                <a:tab pos="3754438" algn="l"/>
                <a:tab pos="4505325" algn="l"/>
                <a:tab pos="5256213" algn="l"/>
                <a:tab pos="6007100" algn="l"/>
              </a:tabLst>
            </a:pPr>
            <a:endParaRPr lang="en-US" altLang="en-US" sz="2100" dirty="0" smtClean="0">
              <a:latin typeface="Arial" pitchFamily="34" charset="0"/>
              <a:ea typeface="Microsoft YaHei" pitchFamily="34"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3"/>
        <p:cNvGrpSpPr/>
        <p:nvPr/>
      </p:nvGrpSpPr>
      <p:grpSpPr>
        <a:xfrm>
          <a:off x="0" y="0"/>
          <a:ext cx="0" cy="0"/>
          <a:chOff x="0" y="0"/>
          <a:chExt cx="0" cy="0"/>
        </a:xfrm>
      </p:grpSpPr>
      <p:sp>
        <p:nvSpPr>
          <p:cNvPr id="1674" name="Google Shape;1674;g1997efced8_2_120:notes"/>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5" name="Google Shape;1675;g1997efced8_2_120: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a:lnSpc>
                <a:spcPct val="115000"/>
              </a:lnSpc>
              <a:spcBef>
                <a:spcPts val="0"/>
              </a:spcBef>
              <a:spcAft>
                <a:spcPts val="0"/>
              </a:spcAft>
            </a:pPr>
            <a:r>
              <a:rPr lang="en" dirty="0">
                <a:solidFill>
                  <a:schemeClr val="dk1"/>
                </a:solidFill>
              </a:rPr>
              <a:t>You leave the apartment where you spent the night, and as you leave, sensors detect your departure and</a:t>
            </a:r>
            <a:r>
              <a:rPr lang="en" dirty="0">
                <a:solidFill>
                  <a:schemeClr val="dk1"/>
                </a:solidFill>
                <a:uFill>
                  <a:noFill/>
                </a:uFill>
                <a:hlinkClick r:id="rId3"/>
              </a:rPr>
              <a:t> </a:t>
            </a:r>
            <a:r>
              <a:rPr lang="en" u="sng" dirty="0">
                <a:solidFill>
                  <a:schemeClr val="accent5"/>
                </a:solidFill>
                <a:hlinkClick r:id="rId3"/>
              </a:rPr>
              <a:t>Slock.it</a:t>
            </a:r>
            <a:r>
              <a:rPr lang="en" dirty="0">
                <a:solidFill>
                  <a:schemeClr val="dk1"/>
                </a:solidFill>
              </a:rPr>
              <a:t>’s smart contract pays back your security deposit. You order a coffee from Peet’s on your smartphone and as you pull up your payment, a notification pops up. It’s a reminder to extend your payment channel with the global lightning network. You’re a little fuzzy on the details because the last time you had to touch your payment channels was 10 years ago, but since it’s all secure and doesn’t cost you any money anyway you decide to extend your payment channel for another 20 years.</a:t>
            </a:r>
            <a:endParaRPr dirty="0">
              <a:solidFill>
                <a:schemeClr val="dk1"/>
              </a:solidFill>
            </a:endParaRPr>
          </a:p>
          <a:p>
            <a:pPr>
              <a:spcBef>
                <a:spcPts val="0"/>
              </a:spcBef>
              <a:spcAft>
                <a:spcPts val="0"/>
              </a:spcAft>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8"/>
        <p:cNvGrpSpPr/>
        <p:nvPr/>
      </p:nvGrpSpPr>
      <p:grpSpPr>
        <a:xfrm>
          <a:off x="0" y="0"/>
          <a:ext cx="0" cy="0"/>
          <a:chOff x="0" y="0"/>
          <a:chExt cx="0" cy="0"/>
        </a:xfrm>
      </p:grpSpPr>
      <p:sp>
        <p:nvSpPr>
          <p:cNvPr id="1699" name="Google Shape;1699;g1997efced8_2_132:notes"/>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0" name="Google Shape;1700;g1997efced8_2_132: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193921" lvl="0" indent="0">
              <a:lnSpc>
                <a:spcPct val="115000"/>
              </a:lnSpc>
              <a:spcBef>
                <a:spcPts val="0"/>
              </a:spcBef>
              <a:spcAft>
                <a:spcPts val="0"/>
              </a:spcAft>
              <a:buClr>
                <a:schemeClr val="dk1"/>
              </a:buClr>
              <a:buSzPts val="1100"/>
              <a:buNone/>
            </a:pPr>
            <a:r>
              <a:rPr lang="en" dirty="0">
                <a:solidFill>
                  <a:schemeClr val="dk1"/>
                </a:solidFill>
              </a:rPr>
              <a:t>You call ‘your’ car, but it’s not really yours; it’s plugged into an autonomous ad hoc swarm of vehicles readily available for use. Accidents are rare, but when they do happen, the insurance agency analyzes video footage via a machine-learning trained bot and automatically gives the victim in the accident the appropriate payment. Except it’s not actually an insurance agency - it’s a smart contract that pools together the funds of a multitude of owners and charges people the exact expected value of car insurance, taking no profit. The near exact probability of accidents is known because every accident that has ever happened is recorded on the blockchain.</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p:nvSpPr>
        <p:spPr>
          <a:xfrm>
            <a:off x="3175" y="4782012"/>
            <a:ext cx="9140825" cy="34448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 name="Straight Connector 4"/>
          <p:cNvCxnSpPr/>
          <p:nvPr/>
        </p:nvCxnSpPr>
        <p:spPr>
          <a:xfrm>
            <a:off x="368300" y="3243263"/>
            <a:ext cx="8294688"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Rectangle 12"/>
          <p:cNvSpPr txBox="1">
            <a:spLocks noChangeArrowheads="1"/>
          </p:cNvSpPr>
          <p:nvPr userDrawn="1"/>
        </p:nvSpPr>
        <p:spPr>
          <a:xfrm>
            <a:off x="-1588" y="4787900"/>
            <a:ext cx="630238" cy="344488"/>
          </a:xfrm>
          <a:prstGeom prst="rect">
            <a:avLst/>
          </a:prstGeom>
          <a:ln/>
        </p:spPr>
        <p:txBody>
          <a:bodyPr/>
          <a:lstStyle>
            <a:lvl1pPr defTabSz="584200">
              <a:defRPr>
                <a:solidFill>
                  <a:schemeClr val="tx1"/>
                </a:solidFill>
                <a:latin typeface="Calibri" pitchFamily="34" charset="0"/>
              </a:defRPr>
            </a:lvl1pPr>
            <a:lvl2pPr indent="-228600" defTabSz="584200">
              <a:defRPr>
                <a:solidFill>
                  <a:schemeClr val="tx1"/>
                </a:solidFill>
                <a:latin typeface="Calibri" pitchFamily="34" charset="0"/>
              </a:defRPr>
            </a:lvl2pPr>
            <a:lvl3pPr indent="-457200" defTabSz="584200">
              <a:defRPr>
                <a:solidFill>
                  <a:schemeClr val="tx1"/>
                </a:solidFill>
                <a:latin typeface="Calibri" pitchFamily="34" charset="0"/>
              </a:defRPr>
            </a:lvl3pPr>
            <a:lvl4pPr indent="-685800" defTabSz="584200">
              <a:defRPr>
                <a:solidFill>
                  <a:schemeClr val="tx1"/>
                </a:solidFill>
                <a:latin typeface="Calibri" pitchFamily="34" charset="0"/>
              </a:defRPr>
            </a:lvl4pPr>
            <a:lvl5pPr indent="-914400" defTabSz="584200">
              <a:defRPr>
                <a:solidFill>
                  <a:schemeClr val="tx1"/>
                </a:solidFill>
                <a:latin typeface="Calibri" pitchFamily="34" charset="0"/>
              </a:defRPr>
            </a:lvl5pPr>
            <a:lvl6pPr indent="-914400" defTabSz="584200" eaLnBrk="0" fontAlgn="base" hangingPunct="0">
              <a:spcBef>
                <a:spcPct val="0"/>
              </a:spcBef>
              <a:spcAft>
                <a:spcPct val="0"/>
              </a:spcAft>
              <a:defRPr>
                <a:solidFill>
                  <a:schemeClr val="tx1"/>
                </a:solidFill>
                <a:latin typeface="Calibri" pitchFamily="34" charset="0"/>
              </a:defRPr>
            </a:lvl6pPr>
            <a:lvl7pPr indent="-914400" defTabSz="584200" eaLnBrk="0" fontAlgn="base" hangingPunct="0">
              <a:spcBef>
                <a:spcPct val="0"/>
              </a:spcBef>
              <a:spcAft>
                <a:spcPct val="0"/>
              </a:spcAft>
              <a:defRPr>
                <a:solidFill>
                  <a:schemeClr val="tx1"/>
                </a:solidFill>
                <a:latin typeface="Calibri" pitchFamily="34" charset="0"/>
              </a:defRPr>
            </a:lvl7pPr>
            <a:lvl8pPr indent="-914400" defTabSz="584200" eaLnBrk="0" fontAlgn="base" hangingPunct="0">
              <a:spcBef>
                <a:spcPct val="0"/>
              </a:spcBef>
              <a:spcAft>
                <a:spcPct val="0"/>
              </a:spcAft>
              <a:defRPr>
                <a:solidFill>
                  <a:schemeClr val="tx1"/>
                </a:solidFill>
                <a:latin typeface="Calibri" pitchFamily="34" charset="0"/>
              </a:defRPr>
            </a:lvl8pPr>
            <a:lvl9pPr indent="-914400" defTabSz="584200" eaLnBrk="0" fontAlgn="base" hangingPunct="0">
              <a:spcBef>
                <a:spcPct val="0"/>
              </a:spcBef>
              <a:spcAft>
                <a:spcPct val="0"/>
              </a:spcAft>
              <a:defRPr>
                <a:solidFill>
                  <a:schemeClr val="tx1"/>
                </a:solidFill>
                <a:latin typeface="Calibri" pitchFamily="34" charset="0"/>
              </a:defRPr>
            </a:lvl9pPr>
          </a:lstStyle>
          <a:p>
            <a:pPr>
              <a:defRPr/>
            </a:pPr>
            <a:fld id="{88DA8DCA-D10D-4051-8C67-CE384302843E}" type="slidenum">
              <a:rPr lang="en-US" altLang="en-US" sz="1400" b="1" smtClean="0">
                <a:solidFill>
                  <a:srgbClr val="0000FF"/>
                </a:solidFill>
                <a:latin typeface="+mn-lt"/>
                <a:ea typeface="Helvetica Light"/>
                <a:cs typeface="Helvetica Light"/>
                <a:sym typeface="Helvetica Light"/>
              </a:rPr>
              <a:pPr>
                <a:defRPr/>
              </a:pPr>
              <a:t>‹#›</a:t>
            </a:fld>
            <a:endParaRPr lang="en-US" altLang="en-US" sz="1400" b="1" dirty="0" smtClean="0">
              <a:solidFill>
                <a:srgbClr val="0000FF"/>
              </a:solidFill>
              <a:latin typeface="+mn-lt"/>
              <a:ea typeface="Helvetica Light"/>
              <a:cs typeface="Helvetica Light"/>
              <a:sym typeface="Helvetica Light"/>
            </a:endParaRPr>
          </a:p>
        </p:txBody>
      </p:sp>
      <p:sp>
        <p:nvSpPr>
          <p:cNvPr id="2" name="Title 1"/>
          <p:cNvSpPr>
            <a:spLocks noGrp="1"/>
          </p:cNvSpPr>
          <p:nvPr>
            <p:ph type="ctrTitle"/>
          </p:nvPr>
        </p:nvSpPr>
        <p:spPr>
          <a:xfrm>
            <a:off x="367904" y="569214"/>
            <a:ext cx="8295084" cy="2674620"/>
          </a:xfrm>
        </p:spPr>
        <p:txBody>
          <a:bodyPr/>
          <a:lstStyle>
            <a:lvl1pPr algn="l">
              <a:lnSpc>
                <a:spcPct val="85000"/>
              </a:lnSpc>
              <a:defRPr sz="3375" spc="-28" baseline="0">
                <a:solidFill>
                  <a:schemeClr val="tx1">
                    <a:lumMod val="85000"/>
                    <a:lumOff val="15000"/>
                  </a:schemeClr>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555683" y="3442693"/>
            <a:ext cx="8295084" cy="857250"/>
          </a:xfrm>
        </p:spPr>
        <p:txBody>
          <a:bodyPr lIns="91440" rIns="91440">
            <a:normAutofit/>
          </a:bodyPr>
          <a:lstStyle>
            <a:lvl1pPr marL="0" indent="0" algn="l">
              <a:buNone/>
              <a:defRPr sz="1350" cap="all" spc="113" baseline="0">
                <a:solidFill>
                  <a:schemeClr val="tx2"/>
                </a:solidFill>
                <a:latin typeface="+mj-lt"/>
              </a:defRPr>
            </a:lvl1pPr>
            <a:lvl2pPr marL="257175" indent="0" algn="ctr">
              <a:buNone/>
              <a:defRPr sz="1350"/>
            </a:lvl2pPr>
            <a:lvl3pPr marL="514350" indent="0" algn="ctr">
              <a:buNone/>
              <a:defRPr sz="1350"/>
            </a:lvl3pPr>
            <a:lvl4pPr marL="771525" indent="0" algn="ctr">
              <a:buNone/>
              <a:defRPr sz="1125"/>
            </a:lvl4pPr>
            <a:lvl5pPr marL="1028700" indent="0" algn="ctr">
              <a:buNone/>
              <a:defRPr sz="1125"/>
            </a:lvl5pPr>
            <a:lvl6pPr marL="1285875" indent="0" algn="ctr">
              <a:buNone/>
              <a:defRPr sz="1125"/>
            </a:lvl6pPr>
            <a:lvl7pPr marL="1543050" indent="0" algn="ctr">
              <a:buNone/>
              <a:defRPr sz="1125"/>
            </a:lvl7pPr>
            <a:lvl8pPr marL="1800225" indent="0" algn="ctr">
              <a:buNone/>
              <a:defRPr sz="1125"/>
            </a:lvl8pPr>
            <a:lvl9pPr marL="2057400" indent="0" algn="ctr">
              <a:buNone/>
              <a:defRPr sz="1125"/>
            </a:lvl9pPr>
          </a:lstStyle>
          <a:p>
            <a:r>
              <a:rPr lang="en-US" smtClean="0"/>
              <a:t>Click to edit Master subtitle style</a:t>
            </a:r>
            <a:endParaRPr lang="en-US" dirty="0"/>
          </a:p>
        </p:txBody>
      </p:sp>
      <p:sp>
        <p:nvSpPr>
          <p:cNvPr id="8" name="Date Placeholder 3"/>
          <p:cNvSpPr>
            <a:spLocks noGrp="1"/>
          </p:cNvSpPr>
          <p:nvPr>
            <p:ph type="dt" sz="half" idx="10"/>
          </p:nvPr>
        </p:nvSpPr>
        <p:spPr>
          <a:xfrm>
            <a:off x="981739" y="4787900"/>
            <a:ext cx="1855788" cy="273050"/>
          </a:xfrm>
        </p:spPr>
        <p:txBody>
          <a:bodyPr/>
          <a:lstStyle>
            <a:lvl1pPr defTabSz="514350">
              <a:defRPr smtClean="0"/>
            </a:lvl1pPr>
          </a:lstStyle>
          <a:p>
            <a:pPr>
              <a:defRPr/>
            </a:pPr>
            <a:fld id="{FB9F8A8E-320C-4F67-805E-A53135F8E459}" type="datetime1">
              <a:rPr lang="zh-CN" altLang="en-US" smtClean="0"/>
              <a:t>2020/8/27</a:t>
            </a:fld>
            <a:endParaRPr lang="en-US" altLang="zh-CN"/>
          </a:p>
        </p:txBody>
      </p:sp>
    </p:spTree>
    <p:extLst>
      <p:ext uri="{BB962C8B-B14F-4D97-AF65-F5344CB8AC3E}">
        <p14:creationId xmlns:p14="http://schemas.microsoft.com/office/powerpoint/2010/main" val="3843332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5"/>
          <p:cNvSpPr>
            <a:spLocks noGrp="1"/>
          </p:cNvSpPr>
          <p:nvPr>
            <p:ph type="dt" sz="half" idx="10"/>
          </p:nvPr>
        </p:nvSpPr>
        <p:spPr>
          <a:xfrm>
            <a:off x="972679" y="4774967"/>
            <a:ext cx="1855788" cy="273050"/>
          </a:xfrm>
        </p:spPr>
        <p:txBody>
          <a:bodyPr/>
          <a:lstStyle>
            <a:lvl1pPr defTabSz="514350">
              <a:defRPr smtClean="0"/>
            </a:lvl1pPr>
          </a:lstStyle>
          <a:p>
            <a:pPr>
              <a:defRPr/>
            </a:pPr>
            <a:fld id="{08B659A5-59C0-4BC2-8EC2-B9D53FC767A2}" type="datetime1">
              <a:rPr lang="zh-CN" altLang="en-US" smtClean="0"/>
              <a:t>2020/8/27</a:t>
            </a:fld>
            <a:endParaRPr lang="en-US" altLang="zh-CN" dirty="0"/>
          </a:p>
        </p:txBody>
      </p:sp>
    </p:spTree>
    <p:extLst>
      <p:ext uri="{BB962C8B-B14F-4D97-AF65-F5344CB8AC3E}">
        <p14:creationId xmlns:p14="http://schemas.microsoft.com/office/powerpoint/2010/main" val="1262358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1"/>
          <p:cNvSpPr/>
          <p:nvPr userDrawn="1"/>
        </p:nvSpPr>
        <p:spPr>
          <a:xfrm>
            <a:off x="3175" y="4767263"/>
            <a:ext cx="9140825" cy="376237"/>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Rectangle 12"/>
          <p:cNvSpPr txBox="1">
            <a:spLocks noChangeArrowheads="1"/>
          </p:cNvSpPr>
          <p:nvPr userDrawn="1"/>
        </p:nvSpPr>
        <p:spPr>
          <a:xfrm>
            <a:off x="0" y="4767263"/>
            <a:ext cx="630238" cy="361950"/>
          </a:xfrm>
          <a:prstGeom prst="rect">
            <a:avLst/>
          </a:prstGeom>
          <a:ln/>
        </p:spPr>
        <p:txBody>
          <a:bodyPr/>
          <a:lstStyle>
            <a:lvl1pPr defTabSz="584200">
              <a:defRPr>
                <a:solidFill>
                  <a:schemeClr val="tx1"/>
                </a:solidFill>
                <a:latin typeface="Calibri" pitchFamily="34" charset="0"/>
              </a:defRPr>
            </a:lvl1pPr>
            <a:lvl2pPr indent="-228600" defTabSz="584200">
              <a:defRPr>
                <a:solidFill>
                  <a:schemeClr val="tx1"/>
                </a:solidFill>
                <a:latin typeface="Calibri" pitchFamily="34" charset="0"/>
              </a:defRPr>
            </a:lvl2pPr>
            <a:lvl3pPr indent="-457200" defTabSz="584200">
              <a:defRPr>
                <a:solidFill>
                  <a:schemeClr val="tx1"/>
                </a:solidFill>
                <a:latin typeface="Calibri" pitchFamily="34" charset="0"/>
              </a:defRPr>
            </a:lvl3pPr>
            <a:lvl4pPr indent="-685800" defTabSz="584200">
              <a:defRPr>
                <a:solidFill>
                  <a:schemeClr val="tx1"/>
                </a:solidFill>
                <a:latin typeface="Calibri" pitchFamily="34" charset="0"/>
              </a:defRPr>
            </a:lvl4pPr>
            <a:lvl5pPr indent="-914400" defTabSz="584200">
              <a:defRPr>
                <a:solidFill>
                  <a:schemeClr val="tx1"/>
                </a:solidFill>
                <a:latin typeface="Calibri" pitchFamily="34" charset="0"/>
              </a:defRPr>
            </a:lvl5pPr>
            <a:lvl6pPr indent="-914400" defTabSz="584200" eaLnBrk="0" fontAlgn="base" hangingPunct="0">
              <a:spcBef>
                <a:spcPct val="0"/>
              </a:spcBef>
              <a:spcAft>
                <a:spcPct val="0"/>
              </a:spcAft>
              <a:defRPr>
                <a:solidFill>
                  <a:schemeClr val="tx1"/>
                </a:solidFill>
                <a:latin typeface="Calibri" pitchFamily="34" charset="0"/>
              </a:defRPr>
            </a:lvl6pPr>
            <a:lvl7pPr indent="-914400" defTabSz="584200" eaLnBrk="0" fontAlgn="base" hangingPunct="0">
              <a:spcBef>
                <a:spcPct val="0"/>
              </a:spcBef>
              <a:spcAft>
                <a:spcPct val="0"/>
              </a:spcAft>
              <a:defRPr>
                <a:solidFill>
                  <a:schemeClr val="tx1"/>
                </a:solidFill>
                <a:latin typeface="Calibri" pitchFamily="34" charset="0"/>
              </a:defRPr>
            </a:lvl7pPr>
            <a:lvl8pPr indent="-914400" defTabSz="584200" eaLnBrk="0" fontAlgn="base" hangingPunct="0">
              <a:spcBef>
                <a:spcPct val="0"/>
              </a:spcBef>
              <a:spcAft>
                <a:spcPct val="0"/>
              </a:spcAft>
              <a:defRPr>
                <a:solidFill>
                  <a:schemeClr val="tx1"/>
                </a:solidFill>
                <a:latin typeface="Calibri" pitchFamily="34" charset="0"/>
              </a:defRPr>
            </a:lvl8pPr>
            <a:lvl9pPr indent="-914400" defTabSz="584200" eaLnBrk="0" fontAlgn="base" hangingPunct="0">
              <a:spcBef>
                <a:spcPct val="0"/>
              </a:spcBef>
              <a:spcAft>
                <a:spcPct val="0"/>
              </a:spcAft>
              <a:defRPr>
                <a:solidFill>
                  <a:schemeClr val="tx1"/>
                </a:solidFill>
                <a:latin typeface="Calibri" pitchFamily="34" charset="0"/>
              </a:defRPr>
            </a:lvl9pPr>
          </a:lstStyle>
          <a:p>
            <a:pPr>
              <a:defRPr/>
            </a:pPr>
            <a:fld id="{8B3E755F-26AB-4D6F-910A-5F3FC517FA8C}" type="slidenum">
              <a:rPr lang="en-US" altLang="en-US" sz="1600" b="1" smtClean="0">
                <a:solidFill>
                  <a:srgbClr val="0000FF"/>
                </a:solidFill>
                <a:latin typeface="+mn-lt"/>
                <a:ea typeface="Helvetica Light"/>
                <a:cs typeface="Helvetica Light"/>
                <a:sym typeface="Helvetica Light"/>
              </a:rPr>
              <a:pPr>
                <a:defRPr/>
              </a:pPr>
              <a:t>‹#›</a:t>
            </a:fld>
            <a:endParaRPr lang="en-US" altLang="en-US" sz="1600" b="1" dirty="0" smtClean="0">
              <a:solidFill>
                <a:srgbClr val="0000FF"/>
              </a:solidFill>
              <a:latin typeface="+mn-lt"/>
              <a:ea typeface="Helvetica Light"/>
              <a:cs typeface="Helvetica Light"/>
              <a:sym typeface="Helvetica Light"/>
            </a:endParaRPr>
          </a:p>
        </p:txBody>
      </p:sp>
      <p:sp>
        <p:nvSpPr>
          <p:cNvPr id="4" name="Date Placeholder 6"/>
          <p:cNvSpPr>
            <a:spLocks noGrp="1"/>
          </p:cNvSpPr>
          <p:nvPr>
            <p:ph type="dt" sz="half" idx="10"/>
          </p:nvPr>
        </p:nvSpPr>
        <p:spPr>
          <a:xfrm>
            <a:off x="832363" y="4802965"/>
            <a:ext cx="1855788" cy="273050"/>
          </a:xfrm>
        </p:spPr>
        <p:txBody>
          <a:bodyPr/>
          <a:lstStyle>
            <a:lvl1pPr defTabSz="514350">
              <a:defRPr smtClean="0"/>
            </a:lvl1pPr>
          </a:lstStyle>
          <a:p>
            <a:pPr>
              <a:defRPr/>
            </a:pPr>
            <a:fld id="{56FF00E4-17ED-4757-A592-A7E8D36C2635}" type="datetime1">
              <a:rPr lang="zh-CN" altLang="en-US" smtClean="0"/>
              <a:t>2020/8/27</a:t>
            </a:fld>
            <a:endParaRPr lang="en-US" altLang="zh-CN"/>
          </a:p>
        </p:txBody>
      </p:sp>
    </p:spTree>
    <p:extLst>
      <p:ext uri="{BB962C8B-B14F-4D97-AF65-F5344CB8AC3E}">
        <p14:creationId xmlns:p14="http://schemas.microsoft.com/office/powerpoint/2010/main" val="15061194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1D3548">
            <a:alpha val="90195"/>
          </a:srgbClr>
        </a:solidFill>
        <a:effectLst/>
      </p:bgPr>
    </p:bg>
    <p:spTree>
      <p:nvGrpSpPr>
        <p:cNvPr id="1" name=""/>
        <p:cNvGrpSpPr/>
        <p:nvPr/>
      </p:nvGrpSpPr>
      <p:grpSpPr>
        <a:xfrm>
          <a:off x="0" y="0"/>
          <a:ext cx="0" cy="0"/>
          <a:chOff x="0" y="0"/>
          <a:chExt cx="0" cy="0"/>
        </a:xfrm>
      </p:grpSpPr>
      <p:sp>
        <p:nvSpPr>
          <p:cNvPr id="7" name="Shape 8"/>
          <p:cNvSpPr>
            <a:spLocks noGrp="1"/>
          </p:cNvSpPr>
          <p:nvPr>
            <p:ph type="title"/>
          </p:nvPr>
        </p:nvSpPr>
        <p:spPr>
          <a:xfrm>
            <a:off x="365559" y="556247"/>
            <a:ext cx="6038850" cy="2114851"/>
          </a:xfrm>
          <a:prstGeom prst="rect">
            <a:avLst/>
          </a:prstGeom>
        </p:spPr>
        <p:txBody>
          <a:bodyPr anchor="t"/>
          <a:lstStyle>
            <a:lvl1pPr marR="22289" algn="l" defTabSz="227838">
              <a:lnSpc>
                <a:spcPct val="80000"/>
              </a:lnSpc>
              <a:defRPr sz="4400" b="1" strike="noStrike" spc="-61">
                <a:solidFill>
                  <a:srgbClr val="FFFFFF"/>
                </a:solidFill>
                <a:uFill>
                  <a:solidFill>
                    <a:srgbClr val="5E5E5E"/>
                  </a:solidFill>
                </a:uFill>
                <a:latin typeface="Helvetica Neue"/>
                <a:ea typeface="Helvetica Neue"/>
                <a:cs typeface="Helvetica Neue"/>
                <a:sym typeface="Helvetica Neue"/>
              </a:defRPr>
            </a:lvl1pPr>
          </a:lstStyle>
          <a:p>
            <a:pPr lvl="0"/>
            <a:endParaRPr dirty="0"/>
          </a:p>
        </p:txBody>
      </p:sp>
      <p:sp>
        <p:nvSpPr>
          <p:cNvPr id="5" name="Date Placeholder 6"/>
          <p:cNvSpPr>
            <a:spLocks noGrp="1"/>
          </p:cNvSpPr>
          <p:nvPr>
            <p:ph type="dt" sz="half" idx="10"/>
          </p:nvPr>
        </p:nvSpPr>
        <p:spPr>
          <a:xfrm>
            <a:off x="803349" y="4756635"/>
            <a:ext cx="1855788" cy="273050"/>
          </a:xfrm>
        </p:spPr>
        <p:txBody>
          <a:bodyPr/>
          <a:lstStyle>
            <a:lvl1pPr defTabSz="514350">
              <a:defRPr smtClean="0">
                <a:solidFill>
                  <a:schemeClr val="tx1"/>
                </a:solidFill>
              </a:defRPr>
            </a:lvl1pPr>
          </a:lstStyle>
          <a:p>
            <a:pPr>
              <a:defRPr/>
            </a:pPr>
            <a:fld id="{E7153C32-2528-492B-896A-820FC158233D}" type="datetime1">
              <a:rPr lang="zh-CN" altLang="en-US" smtClean="0"/>
              <a:t>2020/8/27</a:t>
            </a:fld>
            <a:endParaRPr lang="en-US" altLang="zh-CN"/>
          </a:p>
        </p:txBody>
      </p:sp>
      <p:pic>
        <p:nvPicPr>
          <p:cNvPr id="14950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49648" y="146672"/>
            <a:ext cx="1590675" cy="81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9389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1"/>
        <p:cNvGrpSpPr/>
        <p:nvPr/>
      </p:nvGrpSpPr>
      <p:grpSpPr>
        <a:xfrm>
          <a:off x="0" y="0"/>
          <a:ext cx="0" cy="0"/>
          <a:chOff x="0" y="0"/>
          <a:chExt cx="0" cy="0"/>
        </a:xfrm>
      </p:grpSpPr>
      <p:sp>
        <p:nvSpPr>
          <p:cNvPr id="42" name="Google Shape;42;p9"/>
          <p:cNvSpPr/>
          <p:nvPr/>
        </p:nvSpPr>
        <p:spPr>
          <a:xfrm>
            <a:off x="457200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Google Shape;44;p9"/>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endParaRPr/>
          </a:p>
        </p:txBody>
      </p:sp>
      <p:sp>
        <p:nvSpPr>
          <p:cNvPr id="45" name="Google Shape;45;p9"/>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dirty="0"/>
          </a:p>
        </p:txBody>
      </p:sp>
      <p:sp>
        <p:nvSpPr>
          <p:cNvPr id="7" name="Date Placeholder 6"/>
          <p:cNvSpPr>
            <a:spLocks noGrp="1"/>
          </p:cNvSpPr>
          <p:nvPr>
            <p:ph type="dt" sz="half" idx="10"/>
          </p:nvPr>
        </p:nvSpPr>
        <p:spPr>
          <a:xfrm>
            <a:off x="832363" y="4802965"/>
            <a:ext cx="1855788" cy="273050"/>
          </a:xfrm>
        </p:spPr>
        <p:txBody>
          <a:bodyPr/>
          <a:lstStyle>
            <a:lvl1pPr defTabSz="514350">
              <a:defRPr smtClean="0"/>
            </a:lvl1pPr>
          </a:lstStyle>
          <a:p>
            <a:pPr>
              <a:defRPr/>
            </a:pPr>
            <a:fld id="{8FD2F60C-29DA-47E7-9157-22C687C56515}" type="datetime1">
              <a:rPr lang="zh-CN" altLang="en-US" smtClean="0"/>
              <a:t>2020/8/27</a:t>
            </a:fld>
            <a:endParaRPr lang="en-US" altLang="zh-CN"/>
          </a:p>
        </p:txBody>
      </p:sp>
    </p:spTree>
    <p:extLst>
      <p:ext uri="{BB962C8B-B14F-4D97-AF65-F5344CB8AC3E}">
        <p14:creationId xmlns:p14="http://schemas.microsoft.com/office/powerpoint/2010/main" val="2343851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5"/>
        <p:cNvGrpSpPr/>
        <p:nvPr/>
      </p:nvGrpSpPr>
      <p:grpSpPr>
        <a:xfrm>
          <a:off x="0" y="0"/>
          <a:ext cx="0" cy="0"/>
          <a:chOff x="0" y="0"/>
          <a:chExt cx="0" cy="0"/>
        </a:xfrm>
      </p:grpSpPr>
      <p:sp>
        <p:nvSpPr>
          <p:cNvPr id="16" name="Google Shape;16;p3"/>
          <p:cNvSpPr/>
          <p:nvPr/>
        </p:nvSpPr>
        <p:spPr>
          <a:xfrm flipH="1">
            <a:off x="7595938" y="4602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p:nvPr/>
        </p:nvSpPr>
        <p:spPr>
          <a:xfrm rot="10800000" flipH="1">
            <a:off x="466425" y="35583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5" name="Date Placeholder 6"/>
          <p:cNvSpPr>
            <a:spLocks noGrp="1"/>
          </p:cNvSpPr>
          <p:nvPr>
            <p:ph type="dt" sz="half" idx="10"/>
          </p:nvPr>
        </p:nvSpPr>
        <p:spPr>
          <a:xfrm>
            <a:off x="832363" y="4802965"/>
            <a:ext cx="1855788" cy="273050"/>
          </a:xfrm>
        </p:spPr>
        <p:txBody>
          <a:bodyPr/>
          <a:lstStyle>
            <a:lvl1pPr defTabSz="514350">
              <a:defRPr smtClean="0"/>
            </a:lvl1pPr>
          </a:lstStyle>
          <a:p>
            <a:pPr>
              <a:defRPr/>
            </a:pPr>
            <a:fld id="{4DBE514E-E901-41F3-BF83-87BD3F25D836}" type="datetime1">
              <a:rPr lang="zh-CN" altLang="en-US" smtClean="0"/>
              <a:t>2020/8/27</a:t>
            </a:fld>
            <a:endParaRPr lang="en-US" altLang="zh-CN"/>
          </a:p>
        </p:txBody>
      </p:sp>
    </p:spTree>
    <p:extLst>
      <p:ext uri="{BB962C8B-B14F-4D97-AF65-F5344CB8AC3E}">
        <p14:creationId xmlns:p14="http://schemas.microsoft.com/office/powerpoint/2010/main" val="3497004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2" name="Google Shape;22;p4"/>
          <p:cNvSpPr txBox="1">
            <a:spLocks noGrp="1"/>
          </p:cNvSpPr>
          <p:nvPr>
            <p:ph type="title"/>
          </p:nvPr>
        </p:nvSpPr>
        <p:spPr>
          <a:xfrm>
            <a:off x="311700" y="917174"/>
            <a:ext cx="8520600" cy="831300"/>
          </a:xfrm>
          <a:prstGeom prst="rect">
            <a:avLst/>
          </a:prstGeom>
        </p:spPr>
        <p:txBody>
          <a:bodyPr spcFirstLastPara="1" wrap="square" lIns="91425" tIns="91425" rIns="91425" bIns="91425" anchor="b" anchorCtr="0"/>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dirty="0"/>
          </a:p>
        </p:txBody>
      </p:sp>
      <p:sp>
        <p:nvSpPr>
          <p:cNvPr id="23" name="Google Shape;23;p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 name="Date Placeholder 6"/>
          <p:cNvSpPr>
            <a:spLocks noGrp="1"/>
          </p:cNvSpPr>
          <p:nvPr>
            <p:ph type="dt" sz="half" idx="10"/>
          </p:nvPr>
        </p:nvSpPr>
        <p:spPr>
          <a:xfrm>
            <a:off x="832363" y="4802965"/>
            <a:ext cx="1855788" cy="273050"/>
          </a:xfrm>
        </p:spPr>
        <p:txBody>
          <a:bodyPr/>
          <a:lstStyle>
            <a:lvl1pPr defTabSz="514350">
              <a:defRPr smtClean="0"/>
            </a:lvl1pPr>
          </a:lstStyle>
          <a:p>
            <a:pPr>
              <a:defRPr/>
            </a:pPr>
            <a:fld id="{68912F71-E8DD-48C3-BC1F-5EE0DA81AA7F}" type="datetime1">
              <a:rPr lang="zh-CN" altLang="en-US" smtClean="0"/>
              <a:t>2020/8/27</a:t>
            </a:fld>
            <a:endParaRPr lang="en-US" altLang="zh-CN"/>
          </a:p>
        </p:txBody>
      </p:sp>
    </p:spTree>
    <p:extLst>
      <p:ext uri="{BB962C8B-B14F-4D97-AF65-F5344CB8AC3E}">
        <p14:creationId xmlns:p14="http://schemas.microsoft.com/office/powerpoint/2010/main" val="2641759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 name="Google Shape;27;p5"/>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5" name="Date Placeholder 6"/>
          <p:cNvSpPr>
            <a:spLocks noGrp="1"/>
          </p:cNvSpPr>
          <p:nvPr>
            <p:ph type="dt" sz="half" idx="10"/>
          </p:nvPr>
        </p:nvSpPr>
        <p:spPr>
          <a:xfrm>
            <a:off x="832363" y="4802965"/>
            <a:ext cx="1855788" cy="273050"/>
          </a:xfrm>
        </p:spPr>
        <p:txBody>
          <a:bodyPr/>
          <a:lstStyle>
            <a:lvl1pPr defTabSz="514350">
              <a:defRPr smtClean="0"/>
            </a:lvl1pPr>
          </a:lstStyle>
          <a:p>
            <a:pPr>
              <a:defRPr/>
            </a:pPr>
            <a:fld id="{5908E494-B7F0-448D-8B73-CC43B214AF83}" type="datetime1">
              <a:rPr lang="zh-CN" altLang="en-US" smtClean="0"/>
              <a:t>2020/8/27</a:t>
            </a:fld>
            <a:endParaRPr lang="en-US" altLang="zh-CN"/>
          </a:p>
        </p:txBody>
      </p:sp>
    </p:spTree>
    <p:extLst>
      <p:ext uri="{BB962C8B-B14F-4D97-AF65-F5344CB8AC3E}">
        <p14:creationId xmlns:p14="http://schemas.microsoft.com/office/powerpoint/2010/main" val="183157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5" name="Google Shape;35;p7"/>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 name="Date Placeholder 6"/>
          <p:cNvSpPr>
            <a:spLocks noGrp="1"/>
          </p:cNvSpPr>
          <p:nvPr>
            <p:ph type="dt" sz="half" idx="10"/>
          </p:nvPr>
        </p:nvSpPr>
        <p:spPr>
          <a:xfrm>
            <a:off x="832363" y="4802965"/>
            <a:ext cx="1855788" cy="273050"/>
          </a:xfrm>
        </p:spPr>
        <p:txBody>
          <a:bodyPr/>
          <a:lstStyle>
            <a:lvl1pPr defTabSz="514350">
              <a:defRPr smtClean="0"/>
            </a:lvl1pPr>
          </a:lstStyle>
          <a:p>
            <a:pPr>
              <a:defRPr/>
            </a:pPr>
            <a:fld id="{3D53F7E5-88EC-481F-8C73-E71DC6A802B5}" type="datetime1">
              <a:rPr lang="zh-CN" altLang="en-US" smtClean="0"/>
              <a:t>2020/8/27</a:t>
            </a:fld>
            <a:endParaRPr lang="en-US" altLang="zh-CN"/>
          </a:p>
        </p:txBody>
      </p:sp>
    </p:spTree>
    <p:extLst>
      <p:ext uri="{BB962C8B-B14F-4D97-AF65-F5344CB8AC3E}">
        <p14:creationId xmlns:p14="http://schemas.microsoft.com/office/powerpoint/2010/main" val="4149760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4740275"/>
            <a:ext cx="9144000" cy="37782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368300" y="561975"/>
            <a:ext cx="8294688" cy="741363"/>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1028" name="Text Placeholder 2"/>
          <p:cNvSpPr>
            <a:spLocks noGrp="1"/>
          </p:cNvSpPr>
          <p:nvPr>
            <p:ph type="body" idx="1"/>
          </p:nvPr>
        </p:nvSpPr>
        <p:spPr bwMode="auto">
          <a:xfrm>
            <a:off x="368300" y="1384300"/>
            <a:ext cx="8294688" cy="301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1098602" y="4782034"/>
            <a:ext cx="1855788" cy="273050"/>
          </a:xfrm>
          <a:prstGeom prst="rect">
            <a:avLst/>
          </a:prstGeom>
        </p:spPr>
        <p:txBody>
          <a:bodyPr vert="horz" wrap="square" lIns="91440" tIns="45720" rIns="91440" bIns="45720" numCol="1" anchor="ctr" anchorCtr="0" compatLnSpc="1">
            <a:prstTxWarp prst="textNoShape">
              <a:avLst/>
            </a:prstTxWarp>
          </a:bodyPr>
          <a:lstStyle>
            <a:lvl1pPr defTabSz="257175" eaLnBrk="1" hangingPunct="1">
              <a:defRPr sz="1100" smtClean="0">
                <a:solidFill>
                  <a:srgbClr val="FFFFFF"/>
                </a:solidFill>
                <a:cs typeface="Arial" pitchFamily="34" charset="0"/>
              </a:defRPr>
            </a:lvl1pPr>
          </a:lstStyle>
          <a:p>
            <a:pPr>
              <a:defRPr/>
            </a:pPr>
            <a:fld id="{3068EBE9-0900-49F6-8424-A5EC777095DD}" type="datetime1">
              <a:rPr lang="zh-CN" altLang="en-US" smtClean="0"/>
              <a:t>2020/8/27</a:t>
            </a:fld>
            <a:endParaRPr lang="en-US" altLang="zh-CN" dirty="0"/>
          </a:p>
        </p:txBody>
      </p:sp>
      <p:sp>
        <p:nvSpPr>
          <p:cNvPr id="15" name="Rectangle 12"/>
          <p:cNvSpPr txBox="1">
            <a:spLocks noChangeArrowheads="1"/>
          </p:cNvSpPr>
          <p:nvPr userDrawn="1"/>
        </p:nvSpPr>
        <p:spPr>
          <a:xfrm>
            <a:off x="0" y="4767263"/>
            <a:ext cx="630238" cy="361950"/>
          </a:xfrm>
          <a:prstGeom prst="rect">
            <a:avLst/>
          </a:prstGeom>
          <a:ln/>
        </p:spPr>
        <p:txBody>
          <a:bodyPr/>
          <a:lstStyle>
            <a:lvl1pPr defTabSz="584200">
              <a:defRPr>
                <a:solidFill>
                  <a:schemeClr val="tx1"/>
                </a:solidFill>
                <a:latin typeface="Calibri" pitchFamily="34" charset="0"/>
              </a:defRPr>
            </a:lvl1pPr>
            <a:lvl2pPr indent="-228600" defTabSz="584200">
              <a:defRPr>
                <a:solidFill>
                  <a:schemeClr val="tx1"/>
                </a:solidFill>
                <a:latin typeface="Calibri" pitchFamily="34" charset="0"/>
              </a:defRPr>
            </a:lvl2pPr>
            <a:lvl3pPr indent="-457200" defTabSz="584200">
              <a:defRPr>
                <a:solidFill>
                  <a:schemeClr val="tx1"/>
                </a:solidFill>
                <a:latin typeface="Calibri" pitchFamily="34" charset="0"/>
              </a:defRPr>
            </a:lvl3pPr>
            <a:lvl4pPr indent="-685800" defTabSz="584200">
              <a:defRPr>
                <a:solidFill>
                  <a:schemeClr val="tx1"/>
                </a:solidFill>
                <a:latin typeface="Calibri" pitchFamily="34" charset="0"/>
              </a:defRPr>
            </a:lvl4pPr>
            <a:lvl5pPr indent="-914400" defTabSz="584200">
              <a:defRPr>
                <a:solidFill>
                  <a:schemeClr val="tx1"/>
                </a:solidFill>
                <a:latin typeface="Calibri" pitchFamily="34" charset="0"/>
              </a:defRPr>
            </a:lvl5pPr>
            <a:lvl6pPr indent="-914400" defTabSz="584200" eaLnBrk="0" fontAlgn="base" hangingPunct="0">
              <a:spcBef>
                <a:spcPct val="0"/>
              </a:spcBef>
              <a:spcAft>
                <a:spcPct val="0"/>
              </a:spcAft>
              <a:defRPr>
                <a:solidFill>
                  <a:schemeClr val="tx1"/>
                </a:solidFill>
                <a:latin typeface="Calibri" pitchFamily="34" charset="0"/>
              </a:defRPr>
            </a:lvl6pPr>
            <a:lvl7pPr indent="-914400" defTabSz="584200" eaLnBrk="0" fontAlgn="base" hangingPunct="0">
              <a:spcBef>
                <a:spcPct val="0"/>
              </a:spcBef>
              <a:spcAft>
                <a:spcPct val="0"/>
              </a:spcAft>
              <a:defRPr>
                <a:solidFill>
                  <a:schemeClr val="tx1"/>
                </a:solidFill>
                <a:latin typeface="Calibri" pitchFamily="34" charset="0"/>
              </a:defRPr>
            </a:lvl7pPr>
            <a:lvl8pPr indent="-914400" defTabSz="584200" eaLnBrk="0" fontAlgn="base" hangingPunct="0">
              <a:spcBef>
                <a:spcPct val="0"/>
              </a:spcBef>
              <a:spcAft>
                <a:spcPct val="0"/>
              </a:spcAft>
              <a:defRPr>
                <a:solidFill>
                  <a:schemeClr val="tx1"/>
                </a:solidFill>
                <a:latin typeface="Calibri" pitchFamily="34" charset="0"/>
              </a:defRPr>
            </a:lvl8pPr>
            <a:lvl9pPr indent="-914400" defTabSz="584200" eaLnBrk="0" fontAlgn="base" hangingPunct="0">
              <a:spcBef>
                <a:spcPct val="0"/>
              </a:spcBef>
              <a:spcAft>
                <a:spcPct val="0"/>
              </a:spcAft>
              <a:defRPr>
                <a:solidFill>
                  <a:schemeClr val="tx1"/>
                </a:solidFill>
                <a:latin typeface="Calibri" pitchFamily="34" charset="0"/>
              </a:defRPr>
            </a:lvl9pPr>
          </a:lstStyle>
          <a:p>
            <a:pPr>
              <a:defRPr/>
            </a:pPr>
            <a:fld id="{83CE206C-B735-42A9-A35B-5399400A4EBC}" type="slidenum">
              <a:rPr lang="en-US" altLang="en-US" sz="1400" b="1" smtClean="0">
                <a:solidFill>
                  <a:srgbClr val="0000FF"/>
                </a:solidFill>
                <a:latin typeface="+mn-lt"/>
                <a:ea typeface="Helvetica Light"/>
                <a:cs typeface="Helvetica Light"/>
                <a:sym typeface="Helvetica Light"/>
              </a:rPr>
              <a:pPr>
                <a:defRPr/>
              </a:pPr>
              <a:t>‹#›</a:t>
            </a:fld>
            <a:endParaRPr lang="en-US" altLang="en-US" sz="1400" b="1" dirty="0" smtClean="0">
              <a:solidFill>
                <a:srgbClr val="0000FF"/>
              </a:solidFill>
              <a:latin typeface="+mn-lt"/>
              <a:ea typeface="Helvetica Light"/>
              <a:cs typeface="Helvetica Light"/>
              <a:sym typeface="Helvetica Light"/>
            </a:endParaRPr>
          </a:p>
        </p:txBody>
      </p:sp>
    </p:spTree>
  </p:cSld>
  <p:clrMap bg1="lt1" tx1="dk1" bg2="lt2" tx2="dk2" accent1="accent1" accent2="accent2" accent3="accent3" accent4="accent4" accent5="accent5" accent6="accent6" hlink="hlink" folHlink="folHlink"/>
  <p:sldLayoutIdLst>
    <p:sldLayoutId id="2147493832" r:id="rId1"/>
    <p:sldLayoutId id="2147493835" r:id="rId2"/>
    <p:sldLayoutId id="2147493836" r:id="rId3"/>
    <p:sldLayoutId id="2147493837" r:id="rId4"/>
    <p:sldLayoutId id="2147493838" r:id="rId5"/>
    <p:sldLayoutId id="2147493839" r:id="rId6"/>
    <p:sldLayoutId id="2147493840" r:id="rId7"/>
    <p:sldLayoutId id="2147493841" r:id="rId8"/>
    <p:sldLayoutId id="2147493843" r:id="rId9"/>
  </p:sldLayoutIdLst>
  <p:timing>
    <p:tnLst>
      <p:par>
        <p:cTn id="1" dur="indefinite" restart="never" nodeType="tmRoot"/>
      </p:par>
    </p:tnLst>
  </p:timing>
  <p:hf hdr="0" ftr="0"/>
  <p:txStyles>
    <p:titleStyle>
      <a:lvl1pPr algn="l" rtl="0" eaLnBrk="0" fontAlgn="base" hangingPunct="0">
        <a:lnSpc>
          <a:spcPct val="85000"/>
        </a:lnSpc>
        <a:spcBef>
          <a:spcPct val="0"/>
        </a:spcBef>
        <a:spcAft>
          <a:spcPct val="0"/>
        </a:spcAft>
        <a:defRPr sz="2200" kern="1200" spc="-28">
          <a:solidFill>
            <a:srgbClr val="404040"/>
          </a:solidFill>
          <a:latin typeface="+mj-lt"/>
          <a:ea typeface="+mj-ea"/>
          <a:cs typeface="+mj-cs"/>
        </a:defRPr>
      </a:lvl1pPr>
      <a:lvl2pPr algn="l" rtl="0" eaLnBrk="0" fontAlgn="base" hangingPunct="0">
        <a:lnSpc>
          <a:spcPct val="85000"/>
        </a:lnSpc>
        <a:spcBef>
          <a:spcPct val="0"/>
        </a:spcBef>
        <a:spcAft>
          <a:spcPct val="0"/>
        </a:spcAft>
        <a:defRPr sz="2200">
          <a:solidFill>
            <a:srgbClr val="404040"/>
          </a:solidFill>
          <a:latin typeface="Calibri Light" panose="020F0302020204030204" pitchFamily="34" charset="0"/>
        </a:defRPr>
      </a:lvl2pPr>
      <a:lvl3pPr algn="l" rtl="0" eaLnBrk="0" fontAlgn="base" hangingPunct="0">
        <a:lnSpc>
          <a:spcPct val="85000"/>
        </a:lnSpc>
        <a:spcBef>
          <a:spcPct val="0"/>
        </a:spcBef>
        <a:spcAft>
          <a:spcPct val="0"/>
        </a:spcAft>
        <a:defRPr sz="2200">
          <a:solidFill>
            <a:srgbClr val="404040"/>
          </a:solidFill>
          <a:latin typeface="Calibri Light" panose="020F0302020204030204" pitchFamily="34" charset="0"/>
        </a:defRPr>
      </a:lvl3pPr>
      <a:lvl4pPr algn="l" rtl="0" eaLnBrk="0" fontAlgn="base" hangingPunct="0">
        <a:lnSpc>
          <a:spcPct val="85000"/>
        </a:lnSpc>
        <a:spcBef>
          <a:spcPct val="0"/>
        </a:spcBef>
        <a:spcAft>
          <a:spcPct val="0"/>
        </a:spcAft>
        <a:defRPr sz="2200">
          <a:solidFill>
            <a:srgbClr val="404040"/>
          </a:solidFill>
          <a:latin typeface="Calibri Light" panose="020F0302020204030204" pitchFamily="34" charset="0"/>
        </a:defRPr>
      </a:lvl4pPr>
      <a:lvl5pPr algn="l" rtl="0" eaLnBrk="0" fontAlgn="base" hangingPunct="0">
        <a:lnSpc>
          <a:spcPct val="85000"/>
        </a:lnSpc>
        <a:spcBef>
          <a:spcPct val="0"/>
        </a:spcBef>
        <a:spcAft>
          <a:spcPct val="0"/>
        </a:spcAft>
        <a:defRPr sz="2200">
          <a:solidFill>
            <a:srgbClr val="404040"/>
          </a:solidFill>
          <a:latin typeface="Calibri Light" panose="020F0302020204030204" pitchFamily="34" charset="0"/>
        </a:defRPr>
      </a:lvl5pPr>
      <a:lvl6pPr marL="257175" algn="l" rtl="0" fontAlgn="base">
        <a:lnSpc>
          <a:spcPct val="85000"/>
        </a:lnSpc>
        <a:spcBef>
          <a:spcPct val="0"/>
        </a:spcBef>
        <a:spcAft>
          <a:spcPct val="0"/>
        </a:spcAft>
        <a:defRPr sz="2700">
          <a:solidFill>
            <a:srgbClr val="404040"/>
          </a:solidFill>
          <a:latin typeface="Calibri Light" panose="020F0302020204030204" pitchFamily="34" charset="0"/>
        </a:defRPr>
      </a:lvl6pPr>
      <a:lvl7pPr marL="514350" algn="l" rtl="0" fontAlgn="base">
        <a:lnSpc>
          <a:spcPct val="85000"/>
        </a:lnSpc>
        <a:spcBef>
          <a:spcPct val="0"/>
        </a:spcBef>
        <a:spcAft>
          <a:spcPct val="0"/>
        </a:spcAft>
        <a:defRPr sz="2700">
          <a:solidFill>
            <a:srgbClr val="404040"/>
          </a:solidFill>
          <a:latin typeface="Calibri Light" panose="020F0302020204030204" pitchFamily="34" charset="0"/>
        </a:defRPr>
      </a:lvl7pPr>
      <a:lvl8pPr marL="771525" algn="l" rtl="0" fontAlgn="base">
        <a:lnSpc>
          <a:spcPct val="85000"/>
        </a:lnSpc>
        <a:spcBef>
          <a:spcPct val="0"/>
        </a:spcBef>
        <a:spcAft>
          <a:spcPct val="0"/>
        </a:spcAft>
        <a:defRPr sz="2700">
          <a:solidFill>
            <a:srgbClr val="404040"/>
          </a:solidFill>
          <a:latin typeface="Calibri Light" panose="020F0302020204030204" pitchFamily="34" charset="0"/>
        </a:defRPr>
      </a:lvl8pPr>
      <a:lvl9pPr marL="1028700" algn="l" rtl="0" fontAlgn="base">
        <a:lnSpc>
          <a:spcPct val="85000"/>
        </a:lnSpc>
        <a:spcBef>
          <a:spcPct val="0"/>
        </a:spcBef>
        <a:spcAft>
          <a:spcPct val="0"/>
        </a:spcAft>
        <a:defRPr sz="2700">
          <a:solidFill>
            <a:srgbClr val="404040"/>
          </a:solidFill>
          <a:latin typeface="Calibri Light" panose="020F0302020204030204" pitchFamily="34" charset="0"/>
        </a:defRPr>
      </a:lvl9pPr>
    </p:titleStyle>
    <p:bodyStyle>
      <a:lvl1pPr marL="50800" indent="-50800" algn="l" rtl="0" eaLnBrk="0" fontAlgn="base" hangingPunct="0">
        <a:lnSpc>
          <a:spcPct val="90000"/>
        </a:lnSpc>
        <a:spcBef>
          <a:spcPts val="675"/>
        </a:spcBef>
        <a:spcAft>
          <a:spcPts val="113"/>
        </a:spcAft>
        <a:buClr>
          <a:schemeClr val="accent1"/>
        </a:buClr>
        <a:buSzPct val="100000"/>
        <a:buFont typeface="Calibri" panose="020F0502020204030204" pitchFamily="34" charset="0"/>
        <a:buChar char=" "/>
        <a:defRPr sz="1100" kern="1200">
          <a:solidFill>
            <a:srgbClr val="404040"/>
          </a:solidFill>
          <a:latin typeface="+mn-lt"/>
          <a:ea typeface="+mn-ea"/>
          <a:cs typeface="+mn-cs"/>
        </a:defRPr>
      </a:lvl1pPr>
      <a:lvl2pPr marL="214313" indent="-101600" algn="l" rtl="0" eaLnBrk="0" fontAlgn="base" hangingPunct="0">
        <a:lnSpc>
          <a:spcPct val="90000"/>
        </a:lnSpc>
        <a:spcBef>
          <a:spcPts val="113"/>
        </a:spcBef>
        <a:spcAft>
          <a:spcPts val="225"/>
        </a:spcAft>
        <a:buClr>
          <a:schemeClr val="accent1"/>
        </a:buClr>
        <a:buFont typeface="Calibri" pitchFamily="34" charset="0"/>
        <a:buChar char="◦"/>
        <a:defRPr kern="1200">
          <a:solidFill>
            <a:srgbClr val="404040"/>
          </a:solidFill>
          <a:latin typeface="+mn-lt"/>
          <a:ea typeface="+mn-ea"/>
          <a:cs typeface="+mn-cs"/>
        </a:defRPr>
      </a:lvl2pPr>
      <a:lvl3pPr marL="317500" indent="-101600" algn="l" rtl="0" eaLnBrk="0" fontAlgn="base" hangingPunct="0">
        <a:lnSpc>
          <a:spcPct val="90000"/>
        </a:lnSpc>
        <a:spcBef>
          <a:spcPts val="113"/>
        </a:spcBef>
        <a:spcAft>
          <a:spcPts val="225"/>
        </a:spcAft>
        <a:buClr>
          <a:schemeClr val="accent1"/>
        </a:buClr>
        <a:buFont typeface="Calibri" pitchFamily="34" charset="0"/>
        <a:buChar char="◦"/>
        <a:defRPr sz="700" kern="1200">
          <a:solidFill>
            <a:srgbClr val="404040"/>
          </a:solidFill>
          <a:latin typeface="+mn-lt"/>
          <a:ea typeface="+mn-ea"/>
          <a:cs typeface="+mn-cs"/>
        </a:defRPr>
      </a:lvl3pPr>
      <a:lvl4pPr marL="420688" indent="-101600" algn="l" rtl="0" eaLnBrk="0" fontAlgn="base" hangingPunct="0">
        <a:lnSpc>
          <a:spcPct val="90000"/>
        </a:lnSpc>
        <a:spcBef>
          <a:spcPts val="113"/>
        </a:spcBef>
        <a:spcAft>
          <a:spcPts val="225"/>
        </a:spcAft>
        <a:buClr>
          <a:schemeClr val="accent1"/>
        </a:buClr>
        <a:buFont typeface="Calibri" pitchFamily="34" charset="0"/>
        <a:buChar char="◦"/>
        <a:defRPr sz="700" kern="1200">
          <a:solidFill>
            <a:srgbClr val="404040"/>
          </a:solidFill>
          <a:latin typeface="+mn-lt"/>
          <a:ea typeface="+mn-ea"/>
          <a:cs typeface="+mn-cs"/>
        </a:defRPr>
      </a:lvl4pPr>
      <a:lvl5pPr marL="523875" indent="-101600" algn="l" rtl="0" eaLnBrk="0" fontAlgn="base" hangingPunct="0">
        <a:lnSpc>
          <a:spcPct val="90000"/>
        </a:lnSpc>
        <a:spcBef>
          <a:spcPts val="113"/>
        </a:spcBef>
        <a:spcAft>
          <a:spcPts val="225"/>
        </a:spcAft>
        <a:buClr>
          <a:schemeClr val="accent1"/>
        </a:buClr>
        <a:buFont typeface="Calibri" pitchFamily="34" charset="0"/>
        <a:buChar char="◦"/>
        <a:defRPr sz="700" kern="1200">
          <a:solidFill>
            <a:srgbClr val="404040"/>
          </a:solidFill>
          <a:latin typeface="+mn-lt"/>
          <a:ea typeface="+mn-ea"/>
          <a:cs typeface="+mn-cs"/>
        </a:defRPr>
      </a:lvl5pPr>
      <a:lvl6pPr marL="618750" indent="-128588" algn="l" defTabSz="514350" rtl="0" eaLnBrk="1" latinLnBrk="0" hangingPunct="1">
        <a:lnSpc>
          <a:spcPct val="90000"/>
        </a:lnSpc>
        <a:spcBef>
          <a:spcPts val="113"/>
        </a:spcBef>
        <a:spcAft>
          <a:spcPts val="225"/>
        </a:spcAft>
        <a:buClr>
          <a:schemeClr val="accent1"/>
        </a:buClr>
        <a:buFont typeface="Calibri" pitchFamily="34" charset="0"/>
        <a:buChar char="◦"/>
        <a:defRPr sz="788" kern="1200">
          <a:solidFill>
            <a:schemeClr val="tx1">
              <a:lumMod val="75000"/>
              <a:lumOff val="25000"/>
            </a:schemeClr>
          </a:solidFill>
          <a:latin typeface="+mn-lt"/>
          <a:ea typeface="+mn-ea"/>
          <a:cs typeface="+mn-cs"/>
        </a:defRPr>
      </a:lvl6pPr>
      <a:lvl7pPr marL="731250" indent="-128588" algn="l" defTabSz="514350" rtl="0" eaLnBrk="1" latinLnBrk="0" hangingPunct="1">
        <a:lnSpc>
          <a:spcPct val="90000"/>
        </a:lnSpc>
        <a:spcBef>
          <a:spcPts val="113"/>
        </a:spcBef>
        <a:spcAft>
          <a:spcPts val="225"/>
        </a:spcAft>
        <a:buClr>
          <a:schemeClr val="accent1"/>
        </a:buClr>
        <a:buFont typeface="Calibri" pitchFamily="34" charset="0"/>
        <a:buChar char="◦"/>
        <a:defRPr sz="788" kern="1200">
          <a:solidFill>
            <a:schemeClr val="tx1">
              <a:lumMod val="75000"/>
              <a:lumOff val="25000"/>
            </a:schemeClr>
          </a:solidFill>
          <a:latin typeface="+mn-lt"/>
          <a:ea typeface="+mn-ea"/>
          <a:cs typeface="+mn-cs"/>
        </a:defRPr>
      </a:lvl7pPr>
      <a:lvl8pPr marL="843750" indent="-128588" algn="l" defTabSz="514350" rtl="0" eaLnBrk="1" latinLnBrk="0" hangingPunct="1">
        <a:lnSpc>
          <a:spcPct val="90000"/>
        </a:lnSpc>
        <a:spcBef>
          <a:spcPts val="113"/>
        </a:spcBef>
        <a:spcAft>
          <a:spcPts val="225"/>
        </a:spcAft>
        <a:buClr>
          <a:schemeClr val="accent1"/>
        </a:buClr>
        <a:buFont typeface="Calibri" pitchFamily="34" charset="0"/>
        <a:buChar char="◦"/>
        <a:defRPr sz="788" kern="1200">
          <a:solidFill>
            <a:schemeClr val="tx1">
              <a:lumMod val="75000"/>
              <a:lumOff val="25000"/>
            </a:schemeClr>
          </a:solidFill>
          <a:latin typeface="+mn-lt"/>
          <a:ea typeface="+mn-ea"/>
          <a:cs typeface="+mn-cs"/>
        </a:defRPr>
      </a:lvl8pPr>
      <a:lvl9pPr marL="956250" indent="-128588" algn="l" defTabSz="514350" rtl="0" eaLnBrk="1" latinLnBrk="0" hangingPunct="1">
        <a:lnSpc>
          <a:spcPct val="90000"/>
        </a:lnSpc>
        <a:spcBef>
          <a:spcPts val="113"/>
        </a:spcBef>
        <a:spcAft>
          <a:spcPts val="225"/>
        </a:spcAft>
        <a:buClr>
          <a:schemeClr val="accent1"/>
        </a:buClr>
        <a:buFont typeface="Calibri" pitchFamily="34" charset="0"/>
        <a:buChar char="◦"/>
        <a:defRPr sz="788" kern="1200">
          <a:solidFill>
            <a:schemeClr val="tx1">
              <a:lumMod val="75000"/>
              <a:lumOff val="25000"/>
            </a:schemeClr>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1.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6.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jp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hyperlink" Target="https://cryptonit.net/regulations" TargetMode="External"/><Relationship Id="rId3" Type="http://schemas.openxmlformats.org/officeDocument/2006/relationships/hyperlink" Target="https://www.bitstamp.net/aml-policy/" TargetMode="External"/><Relationship Id="rId7" Type="http://schemas.openxmlformats.org/officeDocument/2006/relationships/hyperlink" Target="https://www.kraken.com/legal/aml" TargetMode="External"/><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hyperlink" Target="https://coinbase.com/legal/privacy" TargetMode="External"/><Relationship Id="rId5" Type="http://schemas.openxmlformats.org/officeDocument/2006/relationships/hyperlink" Target="https://www.cavirtex.com/why_virtex#proactively_working" TargetMode="External"/><Relationship Id="rId4" Type="http://schemas.openxmlformats.org/officeDocument/2006/relationships/hyperlink" Target="https://www.bitfinex.com/pages/tos"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hyperlink" Target="http://www.coindesk.com/uk-treasury-digital-currencies-low-money-laundering-risk/"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4.xml"/><Relationship Id="rId1" Type="http://schemas.openxmlformats.org/officeDocument/2006/relationships/slideLayout" Target="../slideLayouts/slideLayout9.xml"/><Relationship Id="rId4" Type="http://schemas.openxmlformats.org/officeDocument/2006/relationships/hyperlink" Target="https://cseweb.ucsd.edu/~smeiklejohn/files/imc13.pdf"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hyperlink" Target="https://eprint.iacr.org/2016/575.pdf" TargetMode="External"/><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6.xml"/><Relationship Id="rId1" Type="http://schemas.openxmlformats.org/officeDocument/2006/relationships/slideLayout" Target="../slideLayouts/slideLayout8.xml"/><Relationship Id="rId4" Type="http://schemas.openxmlformats.org/officeDocument/2006/relationships/image" Target="../media/image71.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75.gif"/><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78.gif"/></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jpeg"/><Relationship Id="rId3" Type="http://schemas.openxmlformats.org/officeDocument/2006/relationships/notesSlide" Target="../notesSlides/notesSlide72.xml"/><Relationship Id="rId7" Type="http://schemas.openxmlformats.org/officeDocument/2006/relationships/image" Target="../media/image81.jpeg"/><Relationship Id="rId12" Type="http://schemas.openxmlformats.org/officeDocument/2006/relationships/image" Target="../media/image86.jpe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80.jpeg"/><Relationship Id="rId11" Type="http://schemas.openxmlformats.org/officeDocument/2006/relationships/image" Target="../media/image85.jpeg"/><Relationship Id="rId5" Type="http://schemas.openxmlformats.org/officeDocument/2006/relationships/image" Target="../media/image79.wmf"/><Relationship Id="rId10" Type="http://schemas.openxmlformats.org/officeDocument/2006/relationships/image" Target="../media/image84.png"/><Relationship Id="rId4" Type="http://schemas.openxmlformats.org/officeDocument/2006/relationships/oleObject" Target="../embeddings/oleObject1.bin"/><Relationship Id="rId9" Type="http://schemas.openxmlformats.org/officeDocument/2006/relationships/image" Target="../media/image83.png"/><Relationship Id="rId14" Type="http://schemas.openxmlformats.org/officeDocument/2006/relationships/image" Target="../media/image88.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1.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124" y="555625"/>
            <a:ext cx="8647307" cy="1640320"/>
          </a:xfrm>
        </p:spPr>
        <p:txBody>
          <a:bodyPr wrap="square" numCol="1" anchorCtr="0" compatLnSpc="1">
            <a:prstTxWarp prst="textNoShape">
              <a:avLst/>
            </a:prstTxWarp>
            <a:normAutofit/>
          </a:bodyPr>
          <a:lstStyle/>
          <a:p>
            <a:pPr marR="0" defTabSz="227013">
              <a:defRPr/>
            </a:pPr>
            <a:r>
              <a:rPr lang="en-US" altLang="en-US" sz="7200" dirty="0" smtClean="0">
                <a:solidFill>
                  <a:srgbClr val="F5D328"/>
                </a:solidFill>
              </a:rPr>
              <a:t>Course Summary</a:t>
            </a:r>
            <a:br>
              <a:rPr lang="en-US" altLang="en-US" sz="7200" dirty="0" smtClean="0">
                <a:solidFill>
                  <a:srgbClr val="F5D328"/>
                </a:solidFill>
              </a:rPr>
            </a:br>
            <a:r>
              <a:rPr lang="en" altLang="zh-CN" sz="2400" dirty="0" smtClean="0"/>
              <a:t/>
            </a:r>
            <a:br>
              <a:rPr lang="en" altLang="zh-CN" sz="2400" dirty="0" smtClean="0"/>
            </a:br>
            <a:r>
              <a:rPr lang="en" altLang="zh-CN" sz="2400" dirty="0" smtClean="0"/>
              <a:t>--</a:t>
            </a:r>
            <a:r>
              <a:rPr lang="en" altLang="zh-CN" sz="2000" dirty="0"/>
              <a:t> A Blockchain-Powered Future</a:t>
            </a:r>
            <a:endParaRPr lang="en-US" altLang="en-US" sz="2700" dirty="0" smtClean="0">
              <a:solidFill>
                <a:srgbClr val="00B0F0"/>
              </a:solidFill>
              <a:latin typeface="KaiTi" pitchFamily="49" charset="-122"/>
              <a:ea typeface="KaiTi" pitchFamily="49" charset="-122"/>
            </a:endParaRPr>
          </a:p>
        </p:txBody>
      </p:sp>
      <p:sp>
        <p:nvSpPr>
          <p:cNvPr id="14339" name="Rectangle 14"/>
          <p:cNvSpPr txBox="1">
            <a:spLocks noChangeArrowheads="1"/>
          </p:cNvSpPr>
          <p:nvPr/>
        </p:nvSpPr>
        <p:spPr bwMode="black">
          <a:xfrm>
            <a:off x="5492750" y="3971925"/>
            <a:ext cx="3651250" cy="1171575"/>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a:lnSpc>
                <a:spcPct val="90000"/>
              </a:lnSpc>
              <a:spcBef>
                <a:spcPts val="675"/>
              </a:spcBef>
              <a:spcAft>
                <a:spcPts val="113"/>
              </a:spcAft>
              <a:buClr>
                <a:schemeClr val="accent1"/>
              </a:buClr>
              <a:buSzPct val="100000"/>
              <a:buFont typeface="Calibri" pitchFamily="34" charset="0"/>
              <a:buChar char=" "/>
              <a:defRPr sz="1100">
                <a:solidFill>
                  <a:srgbClr val="404040"/>
                </a:solidFill>
                <a:latin typeface="Calibri" pitchFamily="34" charset="0"/>
              </a:defRPr>
            </a:lvl1pPr>
            <a:lvl2pPr marL="385763" indent="-128588">
              <a:lnSpc>
                <a:spcPct val="90000"/>
              </a:lnSpc>
              <a:spcBef>
                <a:spcPts val="113"/>
              </a:spcBef>
              <a:spcAft>
                <a:spcPts val="225"/>
              </a:spcAft>
              <a:buClr>
                <a:schemeClr val="accent1"/>
              </a:buClr>
              <a:buFont typeface="Calibri" pitchFamily="34" charset="0"/>
              <a:buChar char="◦"/>
              <a:defRPr>
                <a:solidFill>
                  <a:srgbClr val="404040"/>
                </a:solidFill>
                <a:latin typeface="Calibri" pitchFamily="34" charset="0"/>
              </a:defRPr>
            </a:lvl2pPr>
            <a:lvl3pPr marL="642938" indent="-128588">
              <a:lnSpc>
                <a:spcPct val="90000"/>
              </a:lnSpc>
              <a:spcBef>
                <a:spcPts val="113"/>
              </a:spcBef>
              <a:spcAft>
                <a:spcPts val="225"/>
              </a:spcAft>
              <a:buClr>
                <a:schemeClr val="accent1"/>
              </a:buClr>
              <a:buFont typeface="Calibri" pitchFamily="34" charset="0"/>
              <a:buChar char="◦"/>
              <a:defRPr sz="700">
                <a:solidFill>
                  <a:srgbClr val="404040"/>
                </a:solidFill>
                <a:latin typeface="Calibri" pitchFamily="34" charset="0"/>
              </a:defRPr>
            </a:lvl3pPr>
            <a:lvl4pPr marL="900113" indent="-128588">
              <a:lnSpc>
                <a:spcPct val="90000"/>
              </a:lnSpc>
              <a:spcBef>
                <a:spcPts val="113"/>
              </a:spcBef>
              <a:spcAft>
                <a:spcPts val="225"/>
              </a:spcAft>
              <a:buClr>
                <a:schemeClr val="accent1"/>
              </a:buClr>
              <a:buFont typeface="Calibri" pitchFamily="34" charset="0"/>
              <a:buChar char="◦"/>
              <a:defRPr sz="700">
                <a:solidFill>
                  <a:srgbClr val="404040"/>
                </a:solidFill>
                <a:latin typeface="Calibri" pitchFamily="34" charset="0"/>
              </a:defRPr>
            </a:lvl4pPr>
            <a:lvl5pPr marL="1157288" indent="-128588">
              <a:lnSpc>
                <a:spcPct val="90000"/>
              </a:lnSpc>
              <a:spcBef>
                <a:spcPts val="113"/>
              </a:spcBef>
              <a:spcAft>
                <a:spcPts val="225"/>
              </a:spcAft>
              <a:buClr>
                <a:schemeClr val="accent1"/>
              </a:buClr>
              <a:buFont typeface="Calibri" pitchFamily="34" charset="0"/>
              <a:buChar char="◦"/>
              <a:defRPr sz="700">
                <a:solidFill>
                  <a:srgbClr val="404040"/>
                </a:solidFill>
                <a:latin typeface="Calibri" pitchFamily="34" charset="0"/>
              </a:defRPr>
            </a:lvl5pPr>
            <a:lvl6pPr marL="1614488" indent="-128588" eaLnBrk="0" fontAlgn="base" hangingPunct="0">
              <a:lnSpc>
                <a:spcPct val="90000"/>
              </a:lnSpc>
              <a:spcBef>
                <a:spcPts val="113"/>
              </a:spcBef>
              <a:spcAft>
                <a:spcPts val="225"/>
              </a:spcAft>
              <a:buClr>
                <a:schemeClr val="accent1"/>
              </a:buClr>
              <a:buFont typeface="Calibri" pitchFamily="34" charset="0"/>
              <a:buChar char="◦"/>
              <a:defRPr sz="700">
                <a:solidFill>
                  <a:srgbClr val="404040"/>
                </a:solidFill>
                <a:latin typeface="Calibri" pitchFamily="34" charset="0"/>
              </a:defRPr>
            </a:lvl6pPr>
            <a:lvl7pPr marL="2071688" indent="-128588" eaLnBrk="0" fontAlgn="base" hangingPunct="0">
              <a:lnSpc>
                <a:spcPct val="90000"/>
              </a:lnSpc>
              <a:spcBef>
                <a:spcPts val="113"/>
              </a:spcBef>
              <a:spcAft>
                <a:spcPts val="225"/>
              </a:spcAft>
              <a:buClr>
                <a:schemeClr val="accent1"/>
              </a:buClr>
              <a:buFont typeface="Calibri" pitchFamily="34" charset="0"/>
              <a:buChar char="◦"/>
              <a:defRPr sz="700">
                <a:solidFill>
                  <a:srgbClr val="404040"/>
                </a:solidFill>
                <a:latin typeface="Calibri" pitchFamily="34" charset="0"/>
              </a:defRPr>
            </a:lvl7pPr>
            <a:lvl8pPr marL="2528888" indent="-128588" eaLnBrk="0" fontAlgn="base" hangingPunct="0">
              <a:lnSpc>
                <a:spcPct val="90000"/>
              </a:lnSpc>
              <a:spcBef>
                <a:spcPts val="113"/>
              </a:spcBef>
              <a:spcAft>
                <a:spcPts val="225"/>
              </a:spcAft>
              <a:buClr>
                <a:schemeClr val="accent1"/>
              </a:buClr>
              <a:buFont typeface="Calibri" pitchFamily="34" charset="0"/>
              <a:buChar char="◦"/>
              <a:defRPr sz="700">
                <a:solidFill>
                  <a:srgbClr val="404040"/>
                </a:solidFill>
                <a:latin typeface="Calibri" pitchFamily="34" charset="0"/>
              </a:defRPr>
            </a:lvl8pPr>
            <a:lvl9pPr marL="2986088" indent="-128588" eaLnBrk="0" fontAlgn="base" hangingPunct="0">
              <a:lnSpc>
                <a:spcPct val="90000"/>
              </a:lnSpc>
              <a:spcBef>
                <a:spcPts val="113"/>
              </a:spcBef>
              <a:spcAft>
                <a:spcPts val="225"/>
              </a:spcAft>
              <a:buClr>
                <a:schemeClr val="accent1"/>
              </a:buClr>
              <a:buFont typeface="Calibri" pitchFamily="34" charset="0"/>
              <a:buChar char="◦"/>
              <a:defRPr sz="700">
                <a:solidFill>
                  <a:srgbClr val="404040"/>
                </a:solidFill>
                <a:latin typeface="Calibri" pitchFamily="34" charset="0"/>
              </a:defRPr>
            </a:lvl9pPr>
          </a:lstStyle>
          <a:p>
            <a:pPr algn="ctr" defTabSz="914400" eaLnBrk="1" fontAlgn="ctr" hangingPunct="1">
              <a:lnSpc>
                <a:spcPct val="100000"/>
              </a:lnSpc>
              <a:spcBef>
                <a:spcPct val="0"/>
              </a:spcBef>
              <a:spcAft>
                <a:spcPct val="0"/>
              </a:spcAft>
              <a:buClrTx/>
              <a:buSzTx/>
              <a:buFont typeface="Arial" pitchFamily="34" charset="0"/>
              <a:buNone/>
            </a:pPr>
            <a:r>
              <a:rPr lang="en-US" altLang="en-US" sz="1800" b="1" dirty="0">
                <a:solidFill>
                  <a:srgbClr val="1544D9"/>
                </a:solidFill>
              </a:rPr>
              <a:t>LING Zong,    Ph. D.</a:t>
            </a:r>
          </a:p>
          <a:p>
            <a:pPr algn="ctr" defTabSz="914400">
              <a:lnSpc>
                <a:spcPct val="100000"/>
              </a:lnSpc>
              <a:spcBef>
                <a:spcPct val="0"/>
              </a:spcBef>
              <a:spcAft>
                <a:spcPct val="0"/>
              </a:spcAft>
              <a:buClr>
                <a:schemeClr val="accent2"/>
              </a:buClr>
              <a:buSzTx/>
              <a:buFont typeface="Arial" pitchFamily="34" charset="0"/>
              <a:buNone/>
            </a:pPr>
            <a:r>
              <a:rPr lang="en-US" altLang="zh-CN" sz="1800" b="1" dirty="0">
                <a:solidFill>
                  <a:schemeClr val="tx1"/>
                </a:solidFill>
              </a:rPr>
              <a:t>Senior Software Engineer / Scientist</a:t>
            </a:r>
          </a:p>
          <a:p>
            <a:pPr algn="ctr" defTabSz="914400">
              <a:lnSpc>
                <a:spcPct val="100000"/>
              </a:lnSpc>
              <a:spcBef>
                <a:spcPct val="0"/>
              </a:spcBef>
              <a:spcAft>
                <a:spcPct val="0"/>
              </a:spcAft>
              <a:buClr>
                <a:schemeClr val="accent2"/>
              </a:buClr>
              <a:buSzTx/>
              <a:buFont typeface="Arial" pitchFamily="34" charset="0"/>
              <a:buNone/>
            </a:pPr>
            <a:r>
              <a:rPr lang="en-US" altLang="zh-CN" sz="1800" b="1" dirty="0">
                <a:solidFill>
                  <a:schemeClr val="tx1"/>
                </a:solidFill>
              </a:rPr>
              <a:t>IBM Almaden Research Center</a:t>
            </a:r>
          </a:p>
          <a:p>
            <a:pPr algn="ctr" defTabSz="914400">
              <a:lnSpc>
                <a:spcPct val="100000"/>
              </a:lnSpc>
              <a:spcBef>
                <a:spcPct val="0"/>
              </a:spcBef>
              <a:spcAft>
                <a:spcPct val="0"/>
              </a:spcAft>
              <a:buClr>
                <a:schemeClr val="accent2"/>
              </a:buClr>
              <a:buSzTx/>
              <a:buFont typeface="Arial" pitchFamily="34" charset="0"/>
              <a:buNone/>
            </a:pPr>
            <a:r>
              <a:rPr lang="en-US" altLang="zh-CN" sz="1800" b="1" dirty="0">
                <a:solidFill>
                  <a:schemeClr val="tx1"/>
                </a:solidFill>
              </a:rPr>
              <a:t>San Jose, California, U.S.A.</a:t>
            </a:r>
          </a:p>
        </p:txBody>
      </p:sp>
      <p:pic>
        <p:nvPicPr>
          <p:cNvPr id="14340" name="Picture 4" desc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095" y="2311400"/>
            <a:ext cx="4889500"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37463" y="155575"/>
            <a:ext cx="1238250"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Date Placeholder 2"/>
          <p:cNvSpPr>
            <a:spLocks noGrp="1"/>
          </p:cNvSpPr>
          <p:nvPr>
            <p:ph type="dt" sz="quarter" idx="10"/>
          </p:nvPr>
        </p:nvSpPr>
        <p:spPr bwMode="auto">
          <a:xfrm>
            <a:off x="3471266" y="4767263"/>
            <a:ext cx="1855788" cy="273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514350">
              <a:defRPr>
                <a:solidFill>
                  <a:schemeClr val="tx1"/>
                </a:solidFill>
                <a:latin typeface="Calibri" pitchFamily="34" charset="0"/>
              </a:defRPr>
            </a:lvl1pPr>
            <a:lvl2pPr marL="742950" indent="-285750" defTabSz="514350">
              <a:defRPr>
                <a:solidFill>
                  <a:schemeClr val="tx1"/>
                </a:solidFill>
                <a:latin typeface="Calibri" pitchFamily="34" charset="0"/>
              </a:defRPr>
            </a:lvl2pPr>
            <a:lvl3pPr marL="1143000" indent="-228600" defTabSz="514350">
              <a:defRPr>
                <a:solidFill>
                  <a:schemeClr val="tx1"/>
                </a:solidFill>
                <a:latin typeface="Calibri" pitchFamily="34" charset="0"/>
              </a:defRPr>
            </a:lvl3pPr>
            <a:lvl4pPr marL="1600200" indent="-228600" defTabSz="514350">
              <a:defRPr>
                <a:solidFill>
                  <a:schemeClr val="tx1"/>
                </a:solidFill>
                <a:latin typeface="Calibri" pitchFamily="34" charset="0"/>
              </a:defRPr>
            </a:lvl4pPr>
            <a:lvl5pPr marL="2057400" indent="-228600" defTabSz="514350">
              <a:defRPr>
                <a:solidFill>
                  <a:schemeClr val="tx1"/>
                </a:solidFill>
                <a:latin typeface="Calibri" pitchFamily="34" charset="0"/>
              </a:defRPr>
            </a:lvl5pPr>
            <a:lvl6pPr marL="2514600" indent="-228600" defTabSz="514350" eaLnBrk="0" fontAlgn="base" hangingPunct="0">
              <a:spcBef>
                <a:spcPct val="0"/>
              </a:spcBef>
              <a:spcAft>
                <a:spcPct val="0"/>
              </a:spcAft>
              <a:defRPr>
                <a:solidFill>
                  <a:schemeClr val="tx1"/>
                </a:solidFill>
                <a:latin typeface="Calibri" pitchFamily="34" charset="0"/>
              </a:defRPr>
            </a:lvl6pPr>
            <a:lvl7pPr marL="2971800" indent="-228600" defTabSz="514350" eaLnBrk="0" fontAlgn="base" hangingPunct="0">
              <a:spcBef>
                <a:spcPct val="0"/>
              </a:spcBef>
              <a:spcAft>
                <a:spcPct val="0"/>
              </a:spcAft>
              <a:defRPr>
                <a:solidFill>
                  <a:schemeClr val="tx1"/>
                </a:solidFill>
                <a:latin typeface="Calibri" pitchFamily="34" charset="0"/>
              </a:defRPr>
            </a:lvl7pPr>
            <a:lvl8pPr marL="3429000" indent="-228600" defTabSz="514350" eaLnBrk="0" fontAlgn="base" hangingPunct="0">
              <a:spcBef>
                <a:spcPct val="0"/>
              </a:spcBef>
              <a:spcAft>
                <a:spcPct val="0"/>
              </a:spcAft>
              <a:defRPr>
                <a:solidFill>
                  <a:schemeClr val="tx1"/>
                </a:solidFill>
                <a:latin typeface="Calibri" pitchFamily="34" charset="0"/>
              </a:defRPr>
            </a:lvl8pPr>
            <a:lvl9pPr marL="3886200" indent="-228600" defTabSz="514350" eaLnBrk="0" fontAlgn="base" hangingPunct="0">
              <a:spcBef>
                <a:spcPct val="0"/>
              </a:spcBef>
              <a:spcAft>
                <a:spcPct val="0"/>
              </a:spcAft>
              <a:defRPr>
                <a:solidFill>
                  <a:schemeClr val="tx1"/>
                </a:solidFill>
                <a:latin typeface="Calibri" pitchFamily="34" charset="0"/>
              </a:defRPr>
            </a:lvl9pPr>
          </a:lstStyle>
          <a:p>
            <a:fld id="{259D4C6C-D69B-4DEE-8E7F-2D18C0315CEF}" type="datetime1">
              <a:rPr lang="zh-CN" altLang="en-US" smtClean="0"/>
              <a:t>2020/8/27</a:t>
            </a:fld>
            <a:endParaRPr lang="en-US" altLang="zh-CN" dirty="0"/>
          </a:p>
        </p:txBody>
      </p:sp>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23"/>
        <p:cNvGrpSpPr/>
        <p:nvPr/>
      </p:nvGrpSpPr>
      <p:grpSpPr>
        <a:xfrm>
          <a:off x="0" y="0"/>
          <a:ext cx="0" cy="0"/>
          <a:chOff x="0" y="0"/>
          <a:chExt cx="0" cy="0"/>
        </a:xfrm>
      </p:grpSpPr>
      <p:sp>
        <p:nvSpPr>
          <p:cNvPr id="1724" name="Google Shape;1724;p161"/>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b="1" dirty="0">
                <a:solidFill>
                  <a:srgbClr val="1544D9"/>
                </a:solidFill>
              </a:rPr>
              <a:t>The Utopian blockchain world</a:t>
            </a:r>
            <a:endParaRPr sz="3600" b="1" dirty="0">
              <a:solidFill>
                <a:srgbClr val="1544D9"/>
              </a:solidFill>
            </a:endParaRPr>
          </a:p>
        </p:txBody>
      </p:sp>
      <p:grpSp>
        <p:nvGrpSpPr>
          <p:cNvPr id="1725" name="Google Shape;1725;p161"/>
          <p:cNvGrpSpPr/>
          <p:nvPr/>
        </p:nvGrpSpPr>
        <p:grpSpPr>
          <a:xfrm>
            <a:off x="192974" y="3498399"/>
            <a:ext cx="2095900" cy="1271651"/>
            <a:chOff x="192974" y="3498399"/>
            <a:chExt cx="2095900" cy="1271651"/>
          </a:xfrm>
        </p:grpSpPr>
        <p:pic>
          <p:nvPicPr>
            <p:cNvPr id="1726" name="Google Shape;1726;p161"/>
            <p:cNvPicPr preferRelativeResize="0"/>
            <p:nvPr/>
          </p:nvPicPr>
          <p:blipFill>
            <a:blip r:embed="rId3">
              <a:alphaModFix/>
            </a:blip>
            <a:stretch>
              <a:fillRect/>
            </a:stretch>
          </p:blipFill>
          <p:spPr>
            <a:xfrm>
              <a:off x="979568" y="4041321"/>
              <a:ext cx="382356" cy="382374"/>
            </a:xfrm>
            <a:prstGeom prst="rect">
              <a:avLst/>
            </a:prstGeom>
            <a:noFill/>
            <a:ln>
              <a:noFill/>
            </a:ln>
          </p:spPr>
        </p:pic>
        <p:pic>
          <p:nvPicPr>
            <p:cNvPr id="1727" name="Google Shape;1727;p161"/>
            <p:cNvPicPr preferRelativeResize="0"/>
            <p:nvPr/>
          </p:nvPicPr>
          <p:blipFill rotWithShape="1">
            <a:blip r:embed="rId4">
              <a:alphaModFix/>
            </a:blip>
            <a:srcRect b="20590"/>
            <a:stretch/>
          </p:blipFill>
          <p:spPr>
            <a:xfrm>
              <a:off x="192974" y="3830803"/>
              <a:ext cx="1955549" cy="939247"/>
            </a:xfrm>
            <a:prstGeom prst="rect">
              <a:avLst/>
            </a:prstGeom>
            <a:noFill/>
            <a:ln>
              <a:noFill/>
            </a:ln>
          </p:spPr>
        </p:pic>
        <p:pic>
          <p:nvPicPr>
            <p:cNvPr id="1728" name="Google Shape;1728;p161"/>
            <p:cNvPicPr preferRelativeResize="0"/>
            <p:nvPr/>
          </p:nvPicPr>
          <p:blipFill>
            <a:blip r:embed="rId5">
              <a:alphaModFix/>
            </a:blip>
            <a:stretch>
              <a:fillRect/>
            </a:stretch>
          </p:blipFill>
          <p:spPr>
            <a:xfrm rot="2036054">
              <a:off x="1229826" y="3701285"/>
              <a:ext cx="942254" cy="705921"/>
            </a:xfrm>
            <a:prstGeom prst="rect">
              <a:avLst/>
            </a:prstGeom>
            <a:noFill/>
            <a:ln>
              <a:noFill/>
            </a:ln>
          </p:spPr>
        </p:pic>
      </p:grpSp>
      <p:cxnSp>
        <p:nvCxnSpPr>
          <p:cNvPr id="1729" name="Google Shape;1729;p161"/>
          <p:cNvCxnSpPr/>
          <p:nvPr/>
        </p:nvCxnSpPr>
        <p:spPr>
          <a:xfrm flipH="1">
            <a:off x="311725" y="4770050"/>
            <a:ext cx="8379600" cy="16500"/>
          </a:xfrm>
          <a:prstGeom prst="straightConnector1">
            <a:avLst/>
          </a:prstGeom>
          <a:noFill/>
          <a:ln w="28575" cap="flat" cmpd="sng">
            <a:solidFill>
              <a:schemeClr val="dk2"/>
            </a:solidFill>
            <a:prstDash val="dash"/>
            <a:round/>
            <a:headEnd type="none" w="med" len="med"/>
            <a:tailEnd type="none" w="med" len="med"/>
          </a:ln>
        </p:spPr>
      </p:cxnSp>
      <p:pic>
        <p:nvPicPr>
          <p:cNvPr id="1730" name="Google Shape;1730;p161"/>
          <p:cNvPicPr preferRelativeResize="0"/>
          <p:nvPr/>
        </p:nvPicPr>
        <p:blipFill>
          <a:blip r:embed="rId6">
            <a:alphaModFix/>
          </a:blip>
          <a:stretch>
            <a:fillRect/>
          </a:stretch>
        </p:blipFill>
        <p:spPr>
          <a:xfrm>
            <a:off x="6736400" y="2674150"/>
            <a:ext cx="2095900" cy="2095900"/>
          </a:xfrm>
          <a:prstGeom prst="rect">
            <a:avLst/>
          </a:prstGeom>
          <a:noFill/>
          <a:ln>
            <a:noFill/>
          </a:ln>
        </p:spPr>
      </p:pic>
      <p:pic>
        <p:nvPicPr>
          <p:cNvPr id="1731" name="Google Shape;1731;p161"/>
          <p:cNvPicPr preferRelativeResize="0"/>
          <p:nvPr/>
        </p:nvPicPr>
        <p:blipFill>
          <a:blip r:embed="rId7">
            <a:alphaModFix/>
          </a:blip>
          <a:stretch>
            <a:fillRect/>
          </a:stretch>
        </p:blipFill>
        <p:spPr>
          <a:xfrm>
            <a:off x="6848975" y="2786725"/>
            <a:ext cx="1870750" cy="1870750"/>
          </a:xfrm>
          <a:prstGeom prst="rect">
            <a:avLst/>
          </a:prstGeom>
          <a:noFill/>
          <a:ln>
            <a:noFill/>
          </a:ln>
        </p:spPr>
      </p:pic>
      <p:pic>
        <p:nvPicPr>
          <p:cNvPr id="1732" name="Google Shape;1732;p161"/>
          <p:cNvPicPr preferRelativeResize="0"/>
          <p:nvPr/>
        </p:nvPicPr>
        <p:blipFill>
          <a:blip r:embed="rId8">
            <a:alphaModFix/>
          </a:blip>
          <a:stretch>
            <a:fillRect/>
          </a:stretch>
        </p:blipFill>
        <p:spPr>
          <a:xfrm>
            <a:off x="3197675" y="77725"/>
            <a:ext cx="5171125" cy="4837925"/>
          </a:xfrm>
          <a:prstGeom prst="rect">
            <a:avLst/>
          </a:prstGeom>
          <a:noFill/>
          <a:ln>
            <a:noFill/>
          </a:ln>
        </p:spPr>
      </p:pic>
      <p:pic>
        <p:nvPicPr>
          <p:cNvPr id="1733" name="Google Shape;1733;p161"/>
          <p:cNvPicPr preferRelativeResize="0"/>
          <p:nvPr/>
        </p:nvPicPr>
        <p:blipFill>
          <a:blip r:embed="rId3">
            <a:alphaModFix/>
          </a:blip>
          <a:stretch>
            <a:fillRect/>
          </a:stretch>
        </p:blipFill>
        <p:spPr>
          <a:xfrm>
            <a:off x="4880938" y="2110238"/>
            <a:ext cx="533725" cy="533725"/>
          </a:xfrm>
          <a:prstGeom prst="rect">
            <a:avLst/>
          </a:prstGeom>
          <a:noFill/>
          <a:ln>
            <a:noFill/>
          </a:ln>
        </p:spPr>
      </p:pic>
      <p:grpSp>
        <p:nvGrpSpPr>
          <p:cNvPr id="1734" name="Google Shape;1734;p161"/>
          <p:cNvGrpSpPr/>
          <p:nvPr/>
        </p:nvGrpSpPr>
        <p:grpSpPr>
          <a:xfrm>
            <a:off x="757175" y="2229838"/>
            <a:ext cx="2440500" cy="533700"/>
            <a:chOff x="757175" y="2229838"/>
            <a:chExt cx="2440500" cy="533700"/>
          </a:xfrm>
        </p:grpSpPr>
        <p:sp>
          <p:nvSpPr>
            <p:cNvPr id="1735" name="Google Shape;1735;p161"/>
            <p:cNvSpPr txBox="1"/>
            <p:nvPr/>
          </p:nvSpPr>
          <p:spPr>
            <a:xfrm>
              <a:off x="757175" y="2229838"/>
              <a:ext cx="967500" cy="533700"/>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2500" b="1"/>
                <a:t>DAO</a:t>
              </a:r>
              <a:endParaRPr sz="2500" b="1"/>
            </a:p>
          </p:txBody>
        </p:sp>
        <p:cxnSp>
          <p:nvCxnSpPr>
            <p:cNvPr id="1736" name="Google Shape;1736;p161"/>
            <p:cNvCxnSpPr>
              <a:stCxn id="1735" idx="3"/>
              <a:endCxn id="1732" idx="1"/>
            </p:cNvCxnSpPr>
            <p:nvPr/>
          </p:nvCxnSpPr>
          <p:spPr>
            <a:xfrm>
              <a:off x="1724675" y="2496688"/>
              <a:ext cx="1473000" cy="0"/>
            </a:xfrm>
            <a:prstGeom prst="straightConnector1">
              <a:avLst/>
            </a:prstGeom>
            <a:noFill/>
            <a:ln w="38100" cap="flat" cmpd="sng">
              <a:solidFill>
                <a:schemeClr val="dk2"/>
              </a:solidFill>
              <a:prstDash val="solid"/>
              <a:round/>
              <a:headEnd type="none" w="med" len="med"/>
              <a:tailEnd type="triangle" w="med" len="med"/>
            </a:ln>
          </p:spPr>
        </p:cxnSp>
      </p:grpSp>
      <p:sp>
        <p:nvSpPr>
          <p:cNvPr id="2" name="Date Placeholder 1"/>
          <p:cNvSpPr>
            <a:spLocks noGrp="1"/>
          </p:cNvSpPr>
          <p:nvPr>
            <p:ph type="dt" sz="half" idx="10"/>
          </p:nvPr>
        </p:nvSpPr>
        <p:spPr/>
        <p:txBody>
          <a:bodyPr/>
          <a:lstStyle/>
          <a:p>
            <a:pPr>
              <a:defRPr/>
            </a:pPr>
            <a:fld id="{02E95190-4F5B-45CA-AA74-61A659513571}" type="datetime1">
              <a:rPr lang="zh-CN" altLang="en-US" smtClean="0"/>
              <a:t>2020/8/27</a:t>
            </a:fld>
            <a:endParaRPr lang="en-US" altLang="zh-CN"/>
          </a:p>
        </p:txBody>
      </p:sp>
    </p:spTree>
    <p:extLst>
      <p:ext uri="{BB962C8B-B14F-4D97-AF65-F5344CB8AC3E}">
        <p14:creationId xmlns:p14="http://schemas.microsoft.com/office/powerpoint/2010/main" val="580091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29"/>
                                        </p:tgtEl>
                                        <p:attrNameLst>
                                          <p:attrName>style.visibility</p:attrName>
                                        </p:attrNameLst>
                                      </p:cBhvr>
                                      <p:to>
                                        <p:strVal val="visible"/>
                                      </p:to>
                                    </p:set>
                                    <p:animEffect transition="in" filter="fade">
                                      <p:cBhvr>
                                        <p:cTn id="7" dur="1000"/>
                                        <p:tgtEl>
                                          <p:spTgt spid="17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25"/>
                                        </p:tgtEl>
                                        <p:attrNameLst>
                                          <p:attrName>style.visibility</p:attrName>
                                        </p:attrNameLst>
                                      </p:cBhvr>
                                      <p:to>
                                        <p:strVal val="visible"/>
                                      </p:to>
                                    </p:set>
                                    <p:animEffect transition="in" filter="fade">
                                      <p:cBhvr>
                                        <p:cTn id="12" dur="1000"/>
                                        <p:tgtEl>
                                          <p:spTgt spid="17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30"/>
                                        </p:tgtEl>
                                        <p:attrNameLst>
                                          <p:attrName>style.visibility</p:attrName>
                                        </p:attrNameLst>
                                      </p:cBhvr>
                                      <p:to>
                                        <p:strVal val="visible"/>
                                      </p:to>
                                    </p:set>
                                    <p:animEffect transition="in" filter="fade">
                                      <p:cBhvr>
                                        <p:cTn id="17" dur="1000"/>
                                        <p:tgtEl>
                                          <p:spTgt spid="17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31"/>
                                        </p:tgtEl>
                                        <p:attrNameLst>
                                          <p:attrName>style.visibility</p:attrName>
                                        </p:attrNameLst>
                                      </p:cBhvr>
                                      <p:to>
                                        <p:strVal val="visible"/>
                                      </p:to>
                                    </p:set>
                                    <p:animEffect transition="in" filter="fade">
                                      <p:cBhvr>
                                        <p:cTn id="22" dur="1000"/>
                                        <p:tgtEl>
                                          <p:spTgt spid="17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1000"/>
                                        <p:tgtEl>
                                          <p:spTgt spid="1731"/>
                                        </p:tgtEl>
                                      </p:cBhvr>
                                    </p:animEffect>
                                    <p:set>
                                      <p:cBhvr>
                                        <p:cTn id="27" dur="1" fill="hold">
                                          <p:stCondLst>
                                            <p:cond delay="1000"/>
                                          </p:stCondLst>
                                        </p:cTn>
                                        <p:tgtEl>
                                          <p:spTgt spid="173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1000"/>
                                        <p:tgtEl>
                                          <p:spTgt spid="1730"/>
                                        </p:tgtEl>
                                      </p:cBhvr>
                                    </p:animEffect>
                                    <p:set>
                                      <p:cBhvr>
                                        <p:cTn id="32" dur="1" fill="hold">
                                          <p:stCondLst>
                                            <p:cond delay="1000"/>
                                          </p:stCondLst>
                                        </p:cTn>
                                        <p:tgtEl>
                                          <p:spTgt spid="173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32"/>
                                        </p:tgtEl>
                                        <p:attrNameLst>
                                          <p:attrName>style.visibility</p:attrName>
                                        </p:attrNameLst>
                                      </p:cBhvr>
                                      <p:to>
                                        <p:strVal val="visible"/>
                                      </p:to>
                                    </p:set>
                                    <p:animEffect transition="in" filter="fade">
                                      <p:cBhvr>
                                        <p:cTn id="37" dur="1000"/>
                                        <p:tgtEl>
                                          <p:spTgt spid="173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33"/>
                                        </p:tgtEl>
                                        <p:attrNameLst>
                                          <p:attrName>style.visibility</p:attrName>
                                        </p:attrNameLst>
                                      </p:cBhvr>
                                      <p:to>
                                        <p:strVal val="visible"/>
                                      </p:to>
                                    </p:set>
                                    <p:animEffect transition="in" filter="fade">
                                      <p:cBhvr>
                                        <p:cTn id="42" dur="1000"/>
                                        <p:tgtEl>
                                          <p:spTgt spid="173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34"/>
                                        </p:tgtEl>
                                        <p:attrNameLst>
                                          <p:attrName>style.visibility</p:attrName>
                                        </p:attrNameLst>
                                      </p:cBhvr>
                                      <p:to>
                                        <p:strVal val="visible"/>
                                      </p:to>
                                    </p:set>
                                    <p:animEffect transition="in" filter="fade">
                                      <p:cBhvr>
                                        <p:cTn id="47" dur="1000"/>
                                        <p:tgtEl>
                                          <p:spTgt spid="17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0"/>
        <p:cNvGrpSpPr/>
        <p:nvPr/>
      </p:nvGrpSpPr>
      <p:grpSpPr>
        <a:xfrm>
          <a:off x="0" y="0"/>
          <a:ext cx="0" cy="0"/>
          <a:chOff x="0" y="0"/>
          <a:chExt cx="0" cy="0"/>
        </a:xfrm>
      </p:grpSpPr>
      <p:sp>
        <p:nvSpPr>
          <p:cNvPr id="1741" name="Google Shape;1741;p162"/>
          <p:cNvSpPr txBox="1">
            <a:spLocks noGrp="1"/>
          </p:cNvSpPr>
          <p:nvPr>
            <p:ph type="title"/>
          </p:nvPr>
        </p:nvSpPr>
        <p:spPr>
          <a:xfrm>
            <a:off x="68298" y="102546"/>
            <a:ext cx="5556248" cy="598394"/>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b="1" dirty="0">
                <a:solidFill>
                  <a:srgbClr val="1544D9"/>
                </a:solidFill>
              </a:rPr>
              <a:t>The Utopian blockchain world</a:t>
            </a:r>
            <a:endParaRPr sz="3600" b="1" dirty="0">
              <a:solidFill>
                <a:srgbClr val="1544D9"/>
              </a:solidFill>
            </a:endParaRPr>
          </a:p>
        </p:txBody>
      </p:sp>
      <p:sp>
        <p:nvSpPr>
          <p:cNvPr id="2" name="Date Placeholder 1"/>
          <p:cNvSpPr>
            <a:spLocks noGrp="1"/>
          </p:cNvSpPr>
          <p:nvPr>
            <p:ph type="dt" sz="half" idx="10"/>
          </p:nvPr>
        </p:nvSpPr>
        <p:spPr/>
        <p:txBody>
          <a:bodyPr/>
          <a:lstStyle/>
          <a:p>
            <a:pPr>
              <a:defRPr/>
            </a:pPr>
            <a:fld id="{2384FD7E-E158-4FC2-9F01-5067B1303B78}" type="datetime1">
              <a:rPr lang="zh-CN" altLang="en-US" smtClean="0"/>
              <a:t>2020/8/27</a:t>
            </a:fld>
            <a:endParaRPr lang="en-US" altLang="zh-CN"/>
          </a:p>
        </p:txBody>
      </p:sp>
      <p:sp>
        <p:nvSpPr>
          <p:cNvPr id="3" name="Rectangle 2"/>
          <p:cNvSpPr/>
          <p:nvPr/>
        </p:nvSpPr>
        <p:spPr>
          <a:xfrm>
            <a:off x="311699" y="1391980"/>
            <a:ext cx="8338919" cy="1569660"/>
          </a:xfrm>
          <a:prstGeom prst="rect">
            <a:avLst/>
          </a:prstGeom>
        </p:spPr>
        <p:txBody>
          <a:bodyPr wrap="square">
            <a:spAutoFit/>
          </a:bodyPr>
          <a:lstStyle/>
          <a:p>
            <a:r>
              <a:rPr lang="en-US" altLang="zh-CN" sz="2400" b="1" dirty="0" err="1"/>
              <a:t>Futarchy</a:t>
            </a:r>
            <a:r>
              <a:rPr lang="en-US" altLang="zh-CN" sz="2400" dirty="0"/>
              <a:t> is a form of government proposed by economist Robin Hanson, in which elected officials define measures of national wellbeing, and prediction markets are used to determine which policies will have the most positive effect.</a:t>
            </a:r>
            <a:endParaRPr lang="zh-CN" altLang="en-US" sz="2400" dirty="0"/>
          </a:p>
        </p:txBody>
      </p:sp>
      <p:sp>
        <p:nvSpPr>
          <p:cNvPr id="4" name="Rectangle 3"/>
          <p:cNvSpPr/>
          <p:nvPr/>
        </p:nvSpPr>
        <p:spPr>
          <a:xfrm>
            <a:off x="6538607" y="4452175"/>
            <a:ext cx="2605393" cy="276999"/>
          </a:xfrm>
          <a:prstGeom prst="rect">
            <a:avLst/>
          </a:prstGeom>
        </p:spPr>
        <p:txBody>
          <a:bodyPr wrap="none">
            <a:spAutoFit/>
          </a:bodyPr>
          <a:lstStyle/>
          <a:p>
            <a:r>
              <a:rPr lang="en-US" altLang="zh-CN" sz="1200" dirty="0"/>
              <a:t>https://en.wikipedia.org/wiki/Futarchy</a:t>
            </a:r>
            <a:endParaRPr lang="zh-CN" altLang="en-US" sz="1200" dirty="0"/>
          </a:p>
        </p:txBody>
      </p:sp>
      <p:sp>
        <p:nvSpPr>
          <p:cNvPr id="5" name="Rectangle 4"/>
          <p:cNvSpPr/>
          <p:nvPr/>
        </p:nvSpPr>
        <p:spPr>
          <a:xfrm>
            <a:off x="2411724" y="3564620"/>
            <a:ext cx="3918765" cy="461665"/>
          </a:xfrm>
          <a:prstGeom prst="rect">
            <a:avLst/>
          </a:prstGeom>
          <a:solidFill>
            <a:srgbClr val="FFFF00"/>
          </a:solidFill>
        </p:spPr>
        <p:txBody>
          <a:bodyPr wrap="none">
            <a:spAutoFit/>
          </a:bodyPr>
          <a:lstStyle/>
          <a:p>
            <a:r>
              <a:rPr lang="en-US" altLang="zh-CN" sz="2400" b="1" dirty="0"/>
              <a:t>vote on values, bet on beliefs</a:t>
            </a:r>
            <a:endParaRPr lang="zh-CN" altLang="en-US" sz="2400" b="1" dirty="0"/>
          </a:p>
        </p:txBody>
      </p:sp>
    </p:spTree>
    <p:extLst>
      <p:ext uri="{BB962C8B-B14F-4D97-AF65-F5344CB8AC3E}">
        <p14:creationId xmlns:p14="http://schemas.microsoft.com/office/powerpoint/2010/main" val="857508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40"/>
        <p:cNvGrpSpPr/>
        <p:nvPr/>
      </p:nvGrpSpPr>
      <p:grpSpPr>
        <a:xfrm>
          <a:off x="0" y="0"/>
          <a:ext cx="0" cy="0"/>
          <a:chOff x="0" y="0"/>
          <a:chExt cx="0" cy="0"/>
        </a:xfrm>
      </p:grpSpPr>
      <p:sp>
        <p:nvSpPr>
          <p:cNvPr id="1741" name="Google Shape;1741;p162"/>
          <p:cNvSpPr txBox="1">
            <a:spLocks noGrp="1"/>
          </p:cNvSpPr>
          <p:nvPr>
            <p:ph type="title"/>
          </p:nvPr>
        </p:nvSpPr>
        <p:spPr>
          <a:xfrm>
            <a:off x="68298" y="102546"/>
            <a:ext cx="5556248" cy="598394"/>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b="1" dirty="0">
                <a:solidFill>
                  <a:srgbClr val="1544D9"/>
                </a:solidFill>
              </a:rPr>
              <a:t>The Utopian blockchain world</a:t>
            </a:r>
            <a:endParaRPr sz="3600" b="1" dirty="0">
              <a:solidFill>
                <a:srgbClr val="1544D9"/>
              </a:solidFill>
            </a:endParaRPr>
          </a:p>
        </p:txBody>
      </p:sp>
      <p:sp>
        <p:nvSpPr>
          <p:cNvPr id="2" name="Date Placeholder 1"/>
          <p:cNvSpPr>
            <a:spLocks noGrp="1"/>
          </p:cNvSpPr>
          <p:nvPr>
            <p:ph type="dt" sz="half" idx="10"/>
          </p:nvPr>
        </p:nvSpPr>
        <p:spPr/>
        <p:txBody>
          <a:bodyPr/>
          <a:lstStyle/>
          <a:p>
            <a:pPr>
              <a:defRPr/>
            </a:pPr>
            <a:fld id="{2384FD7E-E158-4FC2-9F01-5067B1303B78}" type="datetime1">
              <a:rPr lang="zh-CN" altLang="en-US" smtClean="0"/>
              <a:t>2020/8/27</a:t>
            </a:fld>
            <a:endParaRPr lang="en-US" altLang="zh-CN"/>
          </a:p>
        </p:txBody>
      </p:sp>
      <p:pic>
        <p:nvPicPr>
          <p:cNvPr id="78850" name="Picture 2" descr="im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7088" y="624950"/>
            <a:ext cx="3835364" cy="4178015"/>
          </a:xfrm>
          <a:prstGeom prst="rect">
            <a:avLst/>
          </a:prstGeom>
          <a:noFill/>
          <a:extLst>
            <a:ext uri="{909E8E84-426E-40DD-AFC4-6F175D3DCCD1}">
              <a14:hiddenFill xmlns:a14="http://schemas.microsoft.com/office/drawing/2010/main">
                <a:solidFill>
                  <a:srgbClr val="FFFFFF"/>
                </a:solidFill>
              </a14:hiddenFill>
            </a:ext>
          </a:extLst>
        </p:spPr>
      </p:pic>
      <p:pic>
        <p:nvPicPr>
          <p:cNvPr id="12" name="Google Shape;1745;p162"/>
          <p:cNvPicPr preferRelativeResize="0"/>
          <p:nvPr/>
        </p:nvPicPr>
        <p:blipFill>
          <a:blip r:embed="rId4">
            <a:alphaModFix/>
          </a:blip>
          <a:stretch>
            <a:fillRect/>
          </a:stretch>
        </p:blipFill>
        <p:spPr>
          <a:xfrm>
            <a:off x="493382" y="700940"/>
            <a:ext cx="4072040" cy="3981875"/>
          </a:xfrm>
          <a:prstGeom prst="rect">
            <a:avLst/>
          </a:prstGeom>
          <a:noFill/>
          <a:ln>
            <a:noFill/>
          </a:ln>
        </p:spPr>
      </p:pic>
    </p:spTree>
    <p:extLst>
      <p:ext uri="{BB962C8B-B14F-4D97-AF65-F5344CB8AC3E}">
        <p14:creationId xmlns:p14="http://schemas.microsoft.com/office/powerpoint/2010/main" val="4048926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8850"/>
                                        </p:tgtEl>
                                        <p:attrNameLst>
                                          <p:attrName>style.visibility</p:attrName>
                                        </p:attrNameLst>
                                      </p:cBhvr>
                                      <p:to>
                                        <p:strVal val="visible"/>
                                      </p:to>
                                    </p:set>
                                    <p:anim calcmode="lin" valueType="num">
                                      <p:cBhvr additive="base">
                                        <p:cTn id="12" dur="500" fill="hold"/>
                                        <p:tgtEl>
                                          <p:spTgt spid="78850"/>
                                        </p:tgtEl>
                                        <p:attrNameLst>
                                          <p:attrName>ppt_x</p:attrName>
                                        </p:attrNameLst>
                                      </p:cBhvr>
                                      <p:tavLst>
                                        <p:tav tm="0">
                                          <p:val>
                                            <p:strVal val="#ppt_x"/>
                                          </p:val>
                                        </p:tav>
                                        <p:tav tm="100000">
                                          <p:val>
                                            <p:strVal val="#ppt_x"/>
                                          </p:val>
                                        </p:tav>
                                      </p:tavLst>
                                    </p:anim>
                                    <p:anim calcmode="lin" valueType="num">
                                      <p:cBhvr additive="base">
                                        <p:cTn id="13" dur="500" fill="hold"/>
                                        <p:tgtEl>
                                          <p:spTgt spid="788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0"/>
        <p:cNvGrpSpPr/>
        <p:nvPr/>
      </p:nvGrpSpPr>
      <p:grpSpPr>
        <a:xfrm>
          <a:off x="0" y="0"/>
          <a:ext cx="0" cy="0"/>
          <a:chOff x="0" y="0"/>
          <a:chExt cx="0" cy="0"/>
        </a:xfrm>
      </p:grpSpPr>
      <p:sp>
        <p:nvSpPr>
          <p:cNvPr id="1741" name="Google Shape;1741;p162"/>
          <p:cNvSpPr txBox="1">
            <a:spLocks noGrp="1"/>
          </p:cNvSpPr>
          <p:nvPr>
            <p:ph type="title"/>
          </p:nvPr>
        </p:nvSpPr>
        <p:spPr>
          <a:xfrm>
            <a:off x="311700" y="207559"/>
            <a:ext cx="8520600" cy="598394"/>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b="1" dirty="0">
                <a:solidFill>
                  <a:srgbClr val="1544D9"/>
                </a:solidFill>
              </a:rPr>
              <a:t>The Utopian blockchain world</a:t>
            </a:r>
            <a:endParaRPr sz="3600" b="1" dirty="0">
              <a:solidFill>
                <a:srgbClr val="1544D9"/>
              </a:solidFill>
            </a:endParaRPr>
          </a:p>
        </p:txBody>
      </p:sp>
      <p:pic>
        <p:nvPicPr>
          <p:cNvPr id="1742" name="Google Shape;1742;p162"/>
          <p:cNvPicPr preferRelativeResize="0"/>
          <p:nvPr/>
        </p:nvPicPr>
        <p:blipFill>
          <a:blip r:embed="rId3">
            <a:alphaModFix/>
          </a:blip>
          <a:stretch>
            <a:fillRect/>
          </a:stretch>
        </p:blipFill>
        <p:spPr>
          <a:xfrm>
            <a:off x="783151" y="1619250"/>
            <a:ext cx="1905000" cy="1905000"/>
          </a:xfrm>
          <a:prstGeom prst="rect">
            <a:avLst/>
          </a:prstGeom>
          <a:noFill/>
          <a:ln>
            <a:noFill/>
          </a:ln>
        </p:spPr>
      </p:pic>
      <p:pic>
        <p:nvPicPr>
          <p:cNvPr id="1743" name="Google Shape;1743;p162"/>
          <p:cNvPicPr preferRelativeResize="0"/>
          <p:nvPr/>
        </p:nvPicPr>
        <p:blipFill>
          <a:blip r:embed="rId4">
            <a:alphaModFix/>
          </a:blip>
          <a:stretch>
            <a:fillRect/>
          </a:stretch>
        </p:blipFill>
        <p:spPr>
          <a:xfrm>
            <a:off x="6512194" y="1726987"/>
            <a:ext cx="1984075" cy="1488050"/>
          </a:xfrm>
          <a:prstGeom prst="rect">
            <a:avLst/>
          </a:prstGeom>
          <a:noFill/>
          <a:ln>
            <a:noFill/>
          </a:ln>
        </p:spPr>
      </p:pic>
      <p:pic>
        <p:nvPicPr>
          <p:cNvPr id="1744" name="Google Shape;1744;p162"/>
          <p:cNvPicPr preferRelativeResize="0"/>
          <p:nvPr/>
        </p:nvPicPr>
        <p:blipFill>
          <a:blip r:embed="rId5">
            <a:alphaModFix/>
          </a:blip>
          <a:stretch>
            <a:fillRect/>
          </a:stretch>
        </p:blipFill>
        <p:spPr>
          <a:xfrm>
            <a:off x="6568857" y="1726987"/>
            <a:ext cx="1870750" cy="1870750"/>
          </a:xfrm>
          <a:prstGeom prst="rect">
            <a:avLst/>
          </a:prstGeom>
          <a:noFill/>
          <a:ln>
            <a:noFill/>
          </a:ln>
        </p:spPr>
      </p:pic>
      <p:sp>
        <p:nvSpPr>
          <p:cNvPr id="2" name="Date Placeholder 1"/>
          <p:cNvSpPr>
            <a:spLocks noGrp="1"/>
          </p:cNvSpPr>
          <p:nvPr>
            <p:ph type="dt" sz="half" idx="10"/>
          </p:nvPr>
        </p:nvSpPr>
        <p:spPr/>
        <p:txBody>
          <a:bodyPr/>
          <a:lstStyle/>
          <a:p>
            <a:pPr>
              <a:defRPr/>
            </a:pPr>
            <a:fld id="{2384FD7E-E158-4FC2-9F01-5067B1303B78}" type="datetime1">
              <a:rPr lang="zh-CN" altLang="en-US" smtClean="0"/>
              <a:t>2020/8/27</a:t>
            </a:fld>
            <a:endParaRPr lang="en-US" altLang="zh-CN"/>
          </a:p>
        </p:txBody>
      </p:sp>
      <p:sp>
        <p:nvSpPr>
          <p:cNvPr id="3" name="Rectangle 2"/>
          <p:cNvSpPr/>
          <p:nvPr/>
        </p:nvSpPr>
        <p:spPr>
          <a:xfrm>
            <a:off x="2299465" y="3820254"/>
            <a:ext cx="4910480" cy="646331"/>
          </a:xfrm>
          <a:prstGeom prst="rect">
            <a:avLst/>
          </a:prstGeom>
          <a:solidFill>
            <a:srgbClr val="FFFF00"/>
          </a:solidFill>
        </p:spPr>
        <p:txBody>
          <a:bodyPr wrap="square">
            <a:spAutoFit/>
          </a:bodyPr>
          <a:lstStyle/>
          <a:p>
            <a:r>
              <a:rPr lang="en-US" altLang="zh-CN" dirty="0"/>
              <a:t>democracy would continue to say what we want, but betting markets would now say how to get it</a:t>
            </a:r>
            <a:endParaRPr lang="zh-CN" altLang="en-US" dirty="0"/>
          </a:p>
        </p:txBody>
      </p:sp>
    </p:spTree>
    <p:extLst>
      <p:ext uri="{BB962C8B-B14F-4D97-AF65-F5344CB8AC3E}">
        <p14:creationId xmlns:p14="http://schemas.microsoft.com/office/powerpoint/2010/main" val="321348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2"/>
                                        </p:tgtEl>
                                        <p:attrNameLst>
                                          <p:attrName>style.visibility</p:attrName>
                                        </p:attrNameLst>
                                      </p:cBhvr>
                                      <p:to>
                                        <p:strVal val="visible"/>
                                      </p:to>
                                    </p:set>
                                    <p:animEffect transition="in" filter="fade">
                                      <p:cBhvr>
                                        <p:cTn id="7" dur="1000"/>
                                        <p:tgtEl>
                                          <p:spTgt spid="17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43"/>
                                        </p:tgtEl>
                                        <p:attrNameLst>
                                          <p:attrName>style.visibility</p:attrName>
                                        </p:attrNameLst>
                                      </p:cBhvr>
                                      <p:to>
                                        <p:strVal val="visible"/>
                                      </p:to>
                                    </p:set>
                                    <p:animEffect transition="in" filter="fade">
                                      <p:cBhvr>
                                        <p:cTn id="12" dur="1000"/>
                                        <p:tgtEl>
                                          <p:spTgt spid="174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44"/>
                                        </p:tgtEl>
                                        <p:attrNameLst>
                                          <p:attrName>style.visibility</p:attrName>
                                        </p:attrNameLst>
                                      </p:cBhvr>
                                      <p:to>
                                        <p:strVal val="visible"/>
                                      </p:to>
                                    </p:set>
                                    <p:animEffect transition="in" filter="fade">
                                      <p:cBhvr>
                                        <p:cTn id="17" dur="1000"/>
                                        <p:tgtEl>
                                          <p:spTgt spid="17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1"/>
        <p:cNvGrpSpPr/>
        <p:nvPr/>
      </p:nvGrpSpPr>
      <p:grpSpPr>
        <a:xfrm>
          <a:off x="0" y="0"/>
          <a:ext cx="0" cy="0"/>
          <a:chOff x="0" y="0"/>
          <a:chExt cx="0" cy="0"/>
        </a:xfrm>
      </p:grpSpPr>
      <p:sp>
        <p:nvSpPr>
          <p:cNvPr id="1672" name="Google Shape;1672;p158"/>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sz="4000" b="1" dirty="0" smtClean="0">
                <a:solidFill>
                  <a:srgbClr val="1544D9"/>
                </a:solidFill>
              </a:rPr>
              <a:t>Bitcoin Development</a:t>
            </a:r>
            <a:endParaRPr sz="4000" b="1" dirty="0">
              <a:solidFill>
                <a:srgbClr val="1544D9"/>
              </a:solidFill>
            </a:endParaRPr>
          </a:p>
        </p:txBody>
      </p:sp>
      <p:sp>
        <p:nvSpPr>
          <p:cNvPr id="2" name="Date Placeholder 1"/>
          <p:cNvSpPr>
            <a:spLocks noGrp="1"/>
          </p:cNvSpPr>
          <p:nvPr>
            <p:ph type="dt" sz="half" idx="10"/>
          </p:nvPr>
        </p:nvSpPr>
        <p:spPr/>
        <p:txBody>
          <a:bodyPr/>
          <a:lstStyle/>
          <a:p>
            <a:pPr>
              <a:defRPr/>
            </a:pPr>
            <a:fld id="{B1E11F99-DF37-4D12-B66A-0BAF77CCA750}" type="datetime1">
              <a:rPr lang="zh-CN" altLang="en-US" smtClean="0"/>
              <a:t>2020/8/27</a:t>
            </a:fld>
            <a:endParaRPr lang="en-US" altLang="zh-CN"/>
          </a:p>
        </p:txBody>
      </p:sp>
    </p:spTree>
    <p:extLst>
      <p:ext uri="{BB962C8B-B14F-4D97-AF65-F5344CB8AC3E}">
        <p14:creationId xmlns:p14="http://schemas.microsoft.com/office/powerpoint/2010/main" val="14239638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1"/>
          <p:cNvSpPr/>
          <p:nvPr/>
        </p:nvSpPr>
        <p:spPr>
          <a:xfrm>
            <a:off x="0" y="-8156"/>
            <a:ext cx="9144000" cy="5143500"/>
          </a:xfrm>
          <a:prstGeom prst="rect">
            <a:avLst/>
          </a:prstGeom>
          <a:noFill/>
          <a:ln w="228600"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30" name="Google Shape;330;p51"/>
          <p:cNvSpPr txBox="1">
            <a:spLocks noGrp="1"/>
          </p:cNvSpPr>
          <p:nvPr>
            <p:ph type="ctrTitle" idx="4294967295"/>
          </p:nvPr>
        </p:nvSpPr>
        <p:spPr>
          <a:xfrm>
            <a:off x="648300" y="678431"/>
            <a:ext cx="7847400" cy="10014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800" dirty="0">
                <a:solidFill>
                  <a:srgbClr val="073763"/>
                </a:solidFill>
                <a:latin typeface="+mn-lt"/>
                <a:ea typeface="Open Sans"/>
                <a:cs typeface="Open Sans"/>
                <a:sym typeface="Open Sans"/>
              </a:rPr>
              <a:t>v4</a:t>
            </a:r>
            <a:endParaRPr sz="2800" dirty="0">
              <a:solidFill>
                <a:srgbClr val="073763"/>
              </a:solidFill>
              <a:latin typeface="+mn-lt"/>
              <a:ea typeface="Open Sans"/>
              <a:cs typeface="Open Sans"/>
              <a:sym typeface="Open Sans"/>
            </a:endParaRPr>
          </a:p>
          <a:p>
            <a:pPr marL="0" lvl="0" indent="0" algn="ctr" rtl="0">
              <a:lnSpc>
                <a:spcPct val="115000"/>
              </a:lnSpc>
              <a:spcBef>
                <a:spcPts val="0"/>
              </a:spcBef>
              <a:spcAft>
                <a:spcPts val="0"/>
              </a:spcAft>
              <a:buNone/>
            </a:pPr>
            <a:r>
              <a:rPr lang="en" sz="2000" b="0" dirty="0">
                <a:solidFill>
                  <a:srgbClr val="073763"/>
                </a:solidFill>
                <a:latin typeface="+mn-lt"/>
                <a:ea typeface="Open Sans"/>
                <a:cs typeface="Open Sans"/>
                <a:sym typeface="Open Sans"/>
              </a:rPr>
              <a:t>Alice double spends with her multiple identities</a:t>
            </a:r>
            <a:endParaRPr sz="2000" b="0" dirty="0">
              <a:solidFill>
                <a:srgbClr val="073763"/>
              </a:solidFill>
              <a:latin typeface="+mn-lt"/>
              <a:ea typeface="Open Sans"/>
              <a:cs typeface="Open Sans"/>
              <a:sym typeface="Open Sans"/>
            </a:endParaRPr>
          </a:p>
        </p:txBody>
      </p:sp>
      <p:sp>
        <p:nvSpPr>
          <p:cNvPr id="331" name="Google Shape;331;p51"/>
          <p:cNvSpPr/>
          <p:nvPr/>
        </p:nvSpPr>
        <p:spPr>
          <a:xfrm rot="10800000">
            <a:off x="2130125" y="4414020"/>
            <a:ext cx="265200" cy="315000"/>
          </a:xfrm>
          <a:prstGeom prst="foldedCorner">
            <a:avLst>
              <a:gd name="adj" fmla="val 32910"/>
            </a:avLst>
          </a:prstGeom>
          <a:solidFill>
            <a:srgbClr val="EFEFEF"/>
          </a:solidFill>
          <a:ln w="38100"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mn-lt"/>
            </a:endParaRPr>
          </a:p>
        </p:txBody>
      </p:sp>
      <p:sp>
        <p:nvSpPr>
          <p:cNvPr id="332" name="Google Shape;332;p51"/>
          <p:cNvSpPr/>
          <p:nvPr/>
        </p:nvSpPr>
        <p:spPr>
          <a:xfrm>
            <a:off x="1439650" y="4312946"/>
            <a:ext cx="574500" cy="517200"/>
          </a:xfrm>
          <a:prstGeom prst="ellipse">
            <a:avLst/>
          </a:prstGeom>
          <a:noFill/>
          <a:ln w="38100"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073763"/>
                </a:solidFill>
                <a:latin typeface="+mn-lt"/>
                <a:ea typeface="Open Sans"/>
                <a:cs typeface="Open Sans"/>
                <a:sym typeface="Open Sans"/>
              </a:rPr>
              <a:t>A</a:t>
            </a:r>
            <a:endParaRPr sz="2400" b="1">
              <a:solidFill>
                <a:srgbClr val="073763"/>
              </a:solidFill>
              <a:latin typeface="+mn-lt"/>
              <a:ea typeface="Open Sans"/>
              <a:cs typeface="Open Sans"/>
              <a:sym typeface="Open Sans"/>
            </a:endParaRPr>
          </a:p>
        </p:txBody>
      </p:sp>
      <p:sp>
        <p:nvSpPr>
          <p:cNvPr id="333" name="Google Shape;333;p51"/>
          <p:cNvSpPr/>
          <p:nvPr/>
        </p:nvSpPr>
        <p:spPr>
          <a:xfrm>
            <a:off x="1820825" y="3148549"/>
            <a:ext cx="574500" cy="517200"/>
          </a:xfrm>
          <a:prstGeom prst="ellipse">
            <a:avLst/>
          </a:prstGeom>
          <a:noFill/>
          <a:ln w="38100"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073763"/>
                </a:solidFill>
                <a:latin typeface="+mn-lt"/>
                <a:ea typeface="Open Sans"/>
                <a:cs typeface="Open Sans"/>
                <a:sym typeface="Open Sans"/>
              </a:rPr>
              <a:t>B</a:t>
            </a:r>
            <a:endParaRPr sz="2400" b="1">
              <a:solidFill>
                <a:srgbClr val="073763"/>
              </a:solidFill>
              <a:latin typeface="+mn-lt"/>
              <a:ea typeface="Open Sans"/>
              <a:cs typeface="Open Sans"/>
              <a:sym typeface="Open Sans"/>
            </a:endParaRPr>
          </a:p>
        </p:txBody>
      </p:sp>
      <p:sp>
        <p:nvSpPr>
          <p:cNvPr id="334" name="Google Shape;334;p51"/>
          <p:cNvSpPr/>
          <p:nvPr/>
        </p:nvSpPr>
        <p:spPr>
          <a:xfrm>
            <a:off x="4284750" y="1973351"/>
            <a:ext cx="574500" cy="517200"/>
          </a:xfrm>
          <a:prstGeom prst="ellipse">
            <a:avLst/>
          </a:prstGeom>
          <a:solidFill>
            <a:srgbClr val="B6D7A8"/>
          </a:solidFill>
          <a:ln w="38100"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073763"/>
                </a:solidFill>
                <a:latin typeface="+mn-lt"/>
                <a:ea typeface="Open Sans"/>
                <a:cs typeface="Open Sans"/>
                <a:sym typeface="Open Sans"/>
              </a:rPr>
              <a:t>A</a:t>
            </a:r>
            <a:endParaRPr sz="2400" b="1">
              <a:solidFill>
                <a:srgbClr val="073763"/>
              </a:solidFill>
              <a:latin typeface="+mn-lt"/>
              <a:ea typeface="Open Sans"/>
              <a:cs typeface="Open Sans"/>
              <a:sym typeface="Open Sans"/>
            </a:endParaRPr>
          </a:p>
        </p:txBody>
      </p:sp>
      <p:sp>
        <p:nvSpPr>
          <p:cNvPr id="335" name="Google Shape;335;p51"/>
          <p:cNvSpPr/>
          <p:nvPr/>
        </p:nvSpPr>
        <p:spPr>
          <a:xfrm>
            <a:off x="7129850" y="4312946"/>
            <a:ext cx="574500" cy="517200"/>
          </a:xfrm>
          <a:prstGeom prst="ellipse">
            <a:avLst/>
          </a:prstGeom>
          <a:solidFill>
            <a:srgbClr val="B6D7A8"/>
          </a:solidFill>
          <a:ln w="38100"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073763"/>
                </a:solidFill>
                <a:latin typeface="+mn-lt"/>
                <a:ea typeface="Open Sans"/>
                <a:cs typeface="Open Sans"/>
                <a:sym typeface="Open Sans"/>
              </a:rPr>
              <a:t>A</a:t>
            </a:r>
            <a:endParaRPr sz="2400" b="1">
              <a:solidFill>
                <a:srgbClr val="073763"/>
              </a:solidFill>
              <a:latin typeface="+mn-lt"/>
              <a:ea typeface="Open Sans"/>
              <a:cs typeface="Open Sans"/>
              <a:sym typeface="Open Sans"/>
            </a:endParaRPr>
          </a:p>
        </p:txBody>
      </p:sp>
      <p:sp>
        <p:nvSpPr>
          <p:cNvPr id="336" name="Google Shape;336;p51"/>
          <p:cNvSpPr/>
          <p:nvPr/>
        </p:nvSpPr>
        <p:spPr>
          <a:xfrm>
            <a:off x="6750950" y="3148549"/>
            <a:ext cx="574500" cy="517200"/>
          </a:xfrm>
          <a:prstGeom prst="ellipse">
            <a:avLst/>
          </a:prstGeom>
          <a:noFill/>
          <a:ln w="38100"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073763"/>
                </a:solidFill>
                <a:latin typeface="+mn-lt"/>
                <a:ea typeface="Open Sans"/>
                <a:cs typeface="Open Sans"/>
                <a:sym typeface="Open Sans"/>
              </a:rPr>
              <a:t>C</a:t>
            </a:r>
            <a:endParaRPr sz="2400" b="1">
              <a:solidFill>
                <a:srgbClr val="073763"/>
              </a:solidFill>
              <a:latin typeface="+mn-lt"/>
              <a:ea typeface="Open Sans"/>
              <a:cs typeface="Open Sans"/>
              <a:sym typeface="Open Sans"/>
            </a:endParaRPr>
          </a:p>
        </p:txBody>
      </p:sp>
      <p:sp>
        <p:nvSpPr>
          <p:cNvPr id="337" name="Google Shape;337;p51"/>
          <p:cNvSpPr/>
          <p:nvPr/>
        </p:nvSpPr>
        <p:spPr>
          <a:xfrm>
            <a:off x="5761800" y="2305080"/>
            <a:ext cx="574500" cy="517200"/>
          </a:xfrm>
          <a:prstGeom prst="ellipse">
            <a:avLst/>
          </a:prstGeom>
          <a:solidFill>
            <a:srgbClr val="B6D7A8"/>
          </a:solidFill>
          <a:ln w="38100"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073763"/>
                </a:solidFill>
                <a:latin typeface="+mn-lt"/>
                <a:ea typeface="Open Sans"/>
                <a:cs typeface="Open Sans"/>
                <a:sym typeface="Open Sans"/>
              </a:rPr>
              <a:t>A</a:t>
            </a:r>
            <a:endParaRPr sz="2400" b="1">
              <a:solidFill>
                <a:srgbClr val="073763"/>
              </a:solidFill>
              <a:latin typeface="+mn-lt"/>
              <a:ea typeface="Open Sans"/>
              <a:cs typeface="Open Sans"/>
              <a:sym typeface="Open Sans"/>
            </a:endParaRPr>
          </a:p>
        </p:txBody>
      </p:sp>
      <p:sp>
        <p:nvSpPr>
          <p:cNvPr id="338" name="Google Shape;338;p51"/>
          <p:cNvSpPr/>
          <p:nvPr/>
        </p:nvSpPr>
        <p:spPr>
          <a:xfrm>
            <a:off x="2807700" y="2305069"/>
            <a:ext cx="574500" cy="517200"/>
          </a:xfrm>
          <a:prstGeom prst="ellipse">
            <a:avLst/>
          </a:prstGeom>
          <a:solidFill>
            <a:srgbClr val="B6D7A8"/>
          </a:solidFill>
          <a:ln w="38100"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073763"/>
                </a:solidFill>
                <a:latin typeface="+mn-lt"/>
                <a:ea typeface="Open Sans"/>
                <a:cs typeface="Open Sans"/>
                <a:sym typeface="Open Sans"/>
              </a:rPr>
              <a:t>A</a:t>
            </a:r>
            <a:endParaRPr sz="2400" b="1">
              <a:solidFill>
                <a:srgbClr val="073763"/>
              </a:solidFill>
              <a:latin typeface="+mn-lt"/>
              <a:ea typeface="Open Sans"/>
              <a:cs typeface="Open Sans"/>
              <a:sym typeface="Open Sans"/>
            </a:endParaRPr>
          </a:p>
        </p:txBody>
      </p:sp>
      <p:sp>
        <p:nvSpPr>
          <p:cNvPr id="339" name="Google Shape;339;p51"/>
          <p:cNvSpPr/>
          <p:nvPr/>
        </p:nvSpPr>
        <p:spPr>
          <a:xfrm rot="10800000">
            <a:off x="2565150" y="3249623"/>
            <a:ext cx="265200" cy="315000"/>
          </a:xfrm>
          <a:prstGeom prst="foldedCorner">
            <a:avLst>
              <a:gd name="adj" fmla="val 32910"/>
            </a:avLst>
          </a:prstGeom>
          <a:solidFill>
            <a:srgbClr val="EFEFEF"/>
          </a:solidFill>
          <a:ln w="38100"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mn-lt"/>
            </a:endParaRPr>
          </a:p>
        </p:txBody>
      </p:sp>
      <p:sp>
        <p:nvSpPr>
          <p:cNvPr id="340" name="Google Shape;340;p51"/>
          <p:cNvSpPr/>
          <p:nvPr/>
        </p:nvSpPr>
        <p:spPr>
          <a:xfrm rot="10800000">
            <a:off x="3518600" y="2414288"/>
            <a:ext cx="265200" cy="315000"/>
          </a:xfrm>
          <a:prstGeom prst="foldedCorner">
            <a:avLst>
              <a:gd name="adj" fmla="val 32910"/>
            </a:avLst>
          </a:prstGeom>
          <a:solidFill>
            <a:srgbClr val="EFEFEF"/>
          </a:solidFill>
          <a:ln w="38100"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mn-lt"/>
            </a:endParaRPr>
          </a:p>
        </p:txBody>
      </p:sp>
      <p:sp>
        <p:nvSpPr>
          <p:cNvPr id="341" name="Google Shape;341;p51"/>
          <p:cNvSpPr/>
          <p:nvPr/>
        </p:nvSpPr>
        <p:spPr>
          <a:xfrm rot="10800000">
            <a:off x="6485750" y="2406143"/>
            <a:ext cx="265200" cy="315000"/>
          </a:xfrm>
          <a:prstGeom prst="foldedCorner">
            <a:avLst>
              <a:gd name="adj" fmla="val 32910"/>
            </a:avLst>
          </a:prstGeom>
          <a:solidFill>
            <a:srgbClr val="EFEFEF"/>
          </a:solidFill>
          <a:ln w="38100"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mn-lt"/>
            </a:endParaRPr>
          </a:p>
        </p:txBody>
      </p:sp>
      <p:sp>
        <p:nvSpPr>
          <p:cNvPr id="342" name="Google Shape;342;p51"/>
          <p:cNvSpPr/>
          <p:nvPr/>
        </p:nvSpPr>
        <p:spPr>
          <a:xfrm rot="10800000">
            <a:off x="7497350" y="3249623"/>
            <a:ext cx="265200" cy="315000"/>
          </a:xfrm>
          <a:prstGeom prst="foldedCorner">
            <a:avLst>
              <a:gd name="adj" fmla="val 32910"/>
            </a:avLst>
          </a:prstGeom>
          <a:solidFill>
            <a:srgbClr val="EFEFEF"/>
          </a:solidFill>
          <a:ln w="38100"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mn-lt"/>
            </a:endParaRPr>
          </a:p>
        </p:txBody>
      </p:sp>
      <p:sp>
        <p:nvSpPr>
          <p:cNvPr id="343" name="Google Shape;343;p51"/>
          <p:cNvSpPr/>
          <p:nvPr/>
        </p:nvSpPr>
        <p:spPr>
          <a:xfrm rot="10800000">
            <a:off x="7847525" y="4414020"/>
            <a:ext cx="265200" cy="315000"/>
          </a:xfrm>
          <a:prstGeom prst="foldedCorner">
            <a:avLst>
              <a:gd name="adj" fmla="val 32910"/>
            </a:avLst>
          </a:prstGeom>
          <a:solidFill>
            <a:srgbClr val="EFEFEF"/>
          </a:solidFill>
          <a:ln w="38100"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mn-lt"/>
            </a:endParaRPr>
          </a:p>
        </p:txBody>
      </p:sp>
      <p:sp>
        <p:nvSpPr>
          <p:cNvPr id="344" name="Google Shape;344;p51"/>
          <p:cNvSpPr/>
          <p:nvPr/>
        </p:nvSpPr>
        <p:spPr>
          <a:xfrm rot="10800000">
            <a:off x="5019925" y="2074425"/>
            <a:ext cx="265200" cy="315000"/>
          </a:xfrm>
          <a:prstGeom prst="foldedCorner">
            <a:avLst>
              <a:gd name="adj" fmla="val 32910"/>
            </a:avLst>
          </a:prstGeom>
          <a:solidFill>
            <a:srgbClr val="EFEFEF"/>
          </a:solidFill>
          <a:ln w="38100"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mn-lt"/>
            </a:endParaRPr>
          </a:p>
        </p:txBody>
      </p:sp>
      <p:cxnSp>
        <p:nvCxnSpPr>
          <p:cNvPr id="345" name="Google Shape;345;p51"/>
          <p:cNvCxnSpPr/>
          <p:nvPr/>
        </p:nvCxnSpPr>
        <p:spPr>
          <a:xfrm rot="10800000" flipH="1">
            <a:off x="1803100" y="3746666"/>
            <a:ext cx="205500" cy="497700"/>
          </a:xfrm>
          <a:prstGeom prst="straightConnector1">
            <a:avLst/>
          </a:prstGeom>
          <a:noFill/>
          <a:ln w="28575" cap="flat" cmpd="sng">
            <a:solidFill>
              <a:srgbClr val="073763"/>
            </a:solidFill>
            <a:prstDash val="solid"/>
            <a:round/>
            <a:headEnd type="none" w="med" len="med"/>
            <a:tailEnd type="triangle" w="med" len="med"/>
          </a:ln>
        </p:spPr>
      </p:cxnSp>
      <p:cxnSp>
        <p:nvCxnSpPr>
          <p:cNvPr id="346" name="Google Shape;346;p51"/>
          <p:cNvCxnSpPr/>
          <p:nvPr/>
        </p:nvCxnSpPr>
        <p:spPr>
          <a:xfrm rot="10800000" flipH="1">
            <a:off x="2576425" y="3541440"/>
            <a:ext cx="4081200" cy="1032900"/>
          </a:xfrm>
          <a:prstGeom prst="straightConnector1">
            <a:avLst/>
          </a:prstGeom>
          <a:noFill/>
          <a:ln w="28575" cap="flat" cmpd="sng">
            <a:solidFill>
              <a:srgbClr val="073763"/>
            </a:solidFill>
            <a:prstDash val="solid"/>
            <a:round/>
            <a:headEnd type="none" w="med" len="med"/>
            <a:tailEnd type="triangle" w="med" len="med"/>
          </a:ln>
        </p:spPr>
      </p:cxnSp>
      <p:cxnSp>
        <p:nvCxnSpPr>
          <p:cNvPr id="347" name="Google Shape;347;p51"/>
          <p:cNvCxnSpPr/>
          <p:nvPr/>
        </p:nvCxnSpPr>
        <p:spPr>
          <a:xfrm rot="10800000" flipH="1">
            <a:off x="2412475" y="2740313"/>
            <a:ext cx="345600" cy="353100"/>
          </a:xfrm>
          <a:prstGeom prst="straightConnector1">
            <a:avLst/>
          </a:prstGeom>
          <a:noFill/>
          <a:ln w="28575" cap="flat" cmpd="sng">
            <a:solidFill>
              <a:srgbClr val="073763"/>
            </a:solidFill>
            <a:prstDash val="solid"/>
            <a:round/>
            <a:headEnd type="none" w="med" len="med"/>
            <a:tailEnd type="triangle" w="med" len="med"/>
          </a:ln>
        </p:spPr>
      </p:cxnSp>
      <p:cxnSp>
        <p:nvCxnSpPr>
          <p:cNvPr id="348" name="Google Shape;348;p51"/>
          <p:cNvCxnSpPr/>
          <p:nvPr/>
        </p:nvCxnSpPr>
        <p:spPr>
          <a:xfrm rot="10800000" flipH="1">
            <a:off x="2974600" y="2603257"/>
            <a:ext cx="1346700" cy="600900"/>
          </a:xfrm>
          <a:prstGeom prst="straightConnector1">
            <a:avLst/>
          </a:prstGeom>
          <a:noFill/>
          <a:ln w="28575" cap="flat" cmpd="sng">
            <a:solidFill>
              <a:srgbClr val="073763"/>
            </a:solidFill>
            <a:prstDash val="solid"/>
            <a:round/>
            <a:headEnd type="none" w="med" len="med"/>
            <a:tailEnd type="triangle" w="med" len="med"/>
          </a:ln>
        </p:spPr>
      </p:cxnSp>
      <p:cxnSp>
        <p:nvCxnSpPr>
          <p:cNvPr id="349" name="Google Shape;349;p51"/>
          <p:cNvCxnSpPr/>
          <p:nvPr/>
        </p:nvCxnSpPr>
        <p:spPr>
          <a:xfrm rot="10800000" flipH="1">
            <a:off x="3009750" y="2740477"/>
            <a:ext cx="2623200" cy="653400"/>
          </a:xfrm>
          <a:prstGeom prst="straightConnector1">
            <a:avLst/>
          </a:prstGeom>
          <a:noFill/>
          <a:ln w="28575" cap="flat" cmpd="sng">
            <a:solidFill>
              <a:srgbClr val="073763"/>
            </a:solidFill>
            <a:prstDash val="solid"/>
            <a:round/>
            <a:headEnd type="none" w="med" len="med"/>
            <a:tailEnd type="triangle" w="med" len="med"/>
          </a:ln>
        </p:spPr>
      </p:cxnSp>
      <p:cxnSp>
        <p:nvCxnSpPr>
          <p:cNvPr id="350" name="Google Shape;350;p51"/>
          <p:cNvCxnSpPr/>
          <p:nvPr/>
        </p:nvCxnSpPr>
        <p:spPr>
          <a:xfrm>
            <a:off x="2471025" y="3704873"/>
            <a:ext cx="4485300" cy="848400"/>
          </a:xfrm>
          <a:prstGeom prst="straightConnector1">
            <a:avLst/>
          </a:prstGeom>
          <a:noFill/>
          <a:ln w="28575" cap="flat" cmpd="sng">
            <a:solidFill>
              <a:srgbClr val="073763"/>
            </a:solidFill>
            <a:prstDash val="solid"/>
            <a:round/>
            <a:headEnd type="none" w="med" len="med"/>
            <a:tailEnd type="triangle" w="med" len="med"/>
          </a:ln>
        </p:spPr>
      </p:cxnSp>
      <p:cxnSp>
        <p:nvCxnSpPr>
          <p:cNvPr id="351" name="Google Shape;351;p51"/>
          <p:cNvCxnSpPr/>
          <p:nvPr/>
        </p:nvCxnSpPr>
        <p:spPr>
          <a:xfrm rot="10800000">
            <a:off x="6359100" y="2866822"/>
            <a:ext cx="316200" cy="305700"/>
          </a:xfrm>
          <a:prstGeom prst="straightConnector1">
            <a:avLst/>
          </a:prstGeom>
          <a:noFill/>
          <a:ln w="28575" cap="flat" cmpd="sng">
            <a:solidFill>
              <a:srgbClr val="073763"/>
            </a:solidFill>
            <a:prstDash val="solid"/>
            <a:round/>
            <a:headEnd type="none" w="med" len="med"/>
            <a:tailEnd type="triangle" w="med" len="med"/>
          </a:ln>
        </p:spPr>
      </p:cxnSp>
      <p:cxnSp>
        <p:nvCxnSpPr>
          <p:cNvPr id="352" name="Google Shape;352;p51"/>
          <p:cNvCxnSpPr/>
          <p:nvPr/>
        </p:nvCxnSpPr>
        <p:spPr>
          <a:xfrm>
            <a:off x="7167175" y="3757432"/>
            <a:ext cx="81900" cy="437400"/>
          </a:xfrm>
          <a:prstGeom prst="straightConnector1">
            <a:avLst/>
          </a:prstGeom>
          <a:noFill/>
          <a:ln w="28575" cap="flat" cmpd="sng">
            <a:solidFill>
              <a:srgbClr val="073763"/>
            </a:solidFill>
            <a:prstDash val="solid"/>
            <a:round/>
            <a:headEnd type="none" w="med" len="med"/>
            <a:tailEnd type="triangle" w="med" len="med"/>
          </a:ln>
        </p:spPr>
      </p:cxnSp>
      <p:cxnSp>
        <p:nvCxnSpPr>
          <p:cNvPr id="353" name="Google Shape;353;p51"/>
          <p:cNvCxnSpPr/>
          <p:nvPr/>
        </p:nvCxnSpPr>
        <p:spPr>
          <a:xfrm rot="10800000">
            <a:off x="4883600" y="2571630"/>
            <a:ext cx="1686300" cy="759000"/>
          </a:xfrm>
          <a:prstGeom prst="straightConnector1">
            <a:avLst/>
          </a:prstGeom>
          <a:noFill/>
          <a:ln w="28575" cap="flat" cmpd="sng">
            <a:solidFill>
              <a:srgbClr val="073763"/>
            </a:solidFill>
            <a:prstDash val="solid"/>
            <a:round/>
            <a:headEnd type="none" w="med" len="med"/>
            <a:tailEnd type="triangle" w="med" len="med"/>
          </a:ln>
        </p:spPr>
      </p:cxnSp>
      <p:cxnSp>
        <p:nvCxnSpPr>
          <p:cNvPr id="354" name="Google Shape;354;p51"/>
          <p:cNvCxnSpPr/>
          <p:nvPr/>
        </p:nvCxnSpPr>
        <p:spPr>
          <a:xfrm rot="10800000">
            <a:off x="3419500" y="2887838"/>
            <a:ext cx="3033300" cy="527100"/>
          </a:xfrm>
          <a:prstGeom prst="straightConnector1">
            <a:avLst/>
          </a:prstGeom>
          <a:noFill/>
          <a:ln w="28575" cap="flat" cmpd="sng">
            <a:solidFill>
              <a:srgbClr val="073763"/>
            </a:solidFill>
            <a:prstDash val="solid"/>
            <a:round/>
            <a:headEnd type="none" w="med" len="med"/>
            <a:tailEnd type="triangle" w="med" len="med"/>
          </a:ln>
        </p:spPr>
      </p:cxnSp>
      <p:sp>
        <p:nvSpPr>
          <p:cNvPr id="2" name="Date Placeholder 1"/>
          <p:cNvSpPr>
            <a:spLocks noGrp="1"/>
          </p:cNvSpPr>
          <p:nvPr>
            <p:ph type="dt" sz="half" idx="10"/>
          </p:nvPr>
        </p:nvSpPr>
        <p:spPr/>
        <p:txBody>
          <a:bodyPr/>
          <a:lstStyle/>
          <a:p>
            <a:pPr>
              <a:defRPr/>
            </a:pPr>
            <a:fld id="{34F42D88-4EA9-4AE2-A17F-222E539DA2A5}" type="datetime1">
              <a:rPr lang="zh-CN" altLang="en-US" smtClean="0"/>
              <a:t>2020/8/27</a:t>
            </a:fld>
            <a:endParaRPr lang="en-US" altLang="zh-CN"/>
          </a:p>
        </p:txBody>
      </p:sp>
    </p:spTree>
    <p:extLst>
      <p:ext uri="{BB962C8B-B14F-4D97-AF65-F5344CB8AC3E}">
        <p14:creationId xmlns:p14="http://schemas.microsoft.com/office/powerpoint/2010/main" val="25188409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56"/>
          <p:cNvSpPr txBox="1">
            <a:spLocks noGrp="1"/>
          </p:cNvSpPr>
          <p:nvPr>
            <p:ph type="title"/>
          </p:nvPr>
        </p:nvSpPr>
        <p:spPr>
          <a:xfrm>
            <a:off x="311700" y="315925"/>
            <a:ext cx="8520600" cy="618646"/>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b="1" dirty="0">
                <a:solidFill>
                  <a:srgbClr val="1544D9"/>
                </a:solidFill>
              </a:rPr>
              <a:t>Simple Hash Commitment Scheme - Cheating</a:t>
            </a:r>
            <a:endParaRPr sz="3600" b="1" dirty="0">
              <a:solidFill>
                <a:srgbClr val="1544D9"/>
              </a:solidFill>
            </a:endParaRPr>
          </a:p>
        </p:txBody>
      </p:sp>
      <p:sp>
        <p:nvSpPr>
          <p:cNvPr id="385" name="Google Shape;385;p56"/>
          <p:cNvSpPr txBox="1">
            <a:spLocks noGrp="1"/>
          </p:cNvSpPr>
          <p:nvPr>
            <p:ph type="body" idx="1"/>
          </p:nvPr>
        </p:nvSpPr>
        <p:spPr>
          <a:xfrm>
            <a:off x="311700" y="1144542"/>
            <a:ext cx="8520600" cy="3354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600" dirty="0"/>
              <a:t>How could Bob cheat Alice?</a:t>
            </a:r>
            <a:endParaRPr sz="1600" dirty="0"/>
          </a:p>
          <a:p>
            <a:pPr marL="457200" lvl="0" indent="-342900" rtl="0">
              <a:spcBef>
                <a:spcPts val="1600"/>
              </a:spcBef>
              <a:spcAft>
                <a:spcPts val="0"/>
              </a:spcAft>
              <a:buSzPts val="1800"/>
              <a:buAutoNum type="arabicParenR"/>
            </a:pPr>
            <a:r>
              <a:rPr lang="en" sz="1600" dirty="0"/>
              <a:t>When Bob receives </a:t>
            </a:r>
            <a:r>
              <a:rPr lang="en" sz="1600" dirty="0">
                <a:solidFill>
                  <a:srgbClr val="3C78D8"/>
                </a:solidFill>
              </a:rPr>
              <a:t>C</a:t>
            </a:r>
            <a:r>
              <a:rPr lang="en" sz="1600" dirty="0"/>
              <a:t> = </a:t>
            </a:r>
            <a:r>
              <a:rPr lang="en" sz="1600" dirty="0">
                <a:solidFill>
                  <a:srgbClr val="3C78D8"/>
                </a:solidFill>
              </a:rPr>
              <a:t>H</a:t>
            </a:r>
            <a:r>
              <a:rPr lang="en" sz="1600" dirty="0"/>
              <a:t>(</a:t>
            </a:r>
            <a:r>
              <a:rPr lang="en" sz="1600" dirty="0">
                <a:solidFill>
                  <a:srgbClr val="E06666"/>
                </a:solidFill>
              </a:rPr>
              <a:t>B</a:t>
            </a:r>
            <a:r>
              <a:rPr lang="en" sz="1600" dirty="0"/>
              <a:t> || </a:t>
            </a:r>
            <a:r>
              <a:rPr lang="en" sz="1600" dirty="0">
                <a:solidFill>
                  <a:srgbClr val="E06666"/>
                </a:solidFill>
              </a:rPr>
              <a:t>R</a:t>
            </a:r>
            <a:r>
              <a:rPr lang="en" sz="1600" dirty="0"/>
              <a:t>), if he can compute H</a:t>
            </a:r>
            <a:r>
              <a:rPr lang="en" sz="1600" baseline="30000" dirty="0"/>
              <a:t>-1</a:t>
            </a:r>
            <a:r>
              <a:rPr lang="en" sz="1600" dirty="0"/>
              <a:t>(</a:t>
            </a:r>
            <a:r>
              <a:rPr lang="en" sz="1600" dirty="0">
                <a:solidFill>
                  <a:srgbClr val="3C78D8"/>
                </a:solidFill>
              </a:rPr>
              <a:t>C</a:t>
            </a:r>
            <a:r>
              <a:rPr lang="en" sz="1600" dirty="0"/>
              <a:t>) = </a:t>
            </a:r>
            <a:r>
              <a:rPr lang="en" sz="1600" dirty="0">
                <a:solidFill>
                  <a:srgbClr val="E06666"/>
                </a:solidFill>
              </a:rPr>
              <a:t>B</a:t>
            </a:r>
            <a:r>
              <a:rPr lang="en" sz="1600" dirty="0"/>
              <a:t> || </a:t>
            </a:r>
            <a:r>
              <a:rPr lang="en" sz="1600" dirty="0">
                <a:solidFill>
                  <a:srgbClr val="E06666"/>
                </a:solidFill>
              </a:rPr>
              <a:t>R</a:t>
            </a:r>
            <a:r>
              <a:rPr lang="en" sz="1600" dirty="0"/>
              <a:t>, Bob can recover Alice’s guess and send her the opposite outcome!</a:t>
            </a:r>
            <a:endParaRPr sz="1600" dirty="0"/>
          </a:p>
          <a:p>
            <a:pPr marL="0" lvl="0" indent="0" rtl="0">
              <a:spcBef>
                <a:spcPts val="1600"/>
              </a:spcBef>
              <a:spcAft>
                <a:spcPts val="0"/>
              </a:spcAft>
              <a:buNone/>
            </a:pPr>
            <a:r>
              <a:rPr lang="en" sz="1600" dirty="0"/>
              <a:t>	If our hash function, </a:t>
            </a:r>
            <a:r>
              <a:rPr lang="en" sz="1600" dirty="0">
                <a:solidFill>
                  <a:srgbClr val="3C78D8"/>
                </a:solidFill>
              </a:rPr>
              <a:t>H</a:t>
            </a:r>
            <a:r>
              <a:rPr lang="en" sz="1600" dirty="0"/>
              <a:t>, is </a:t>
            </a:r>
            <a:r>
              <a:rPr lang="en" sz="1600" b="1" dirty="0"/>
              <a:t>preimage resistant</a:t>
            </a:r>
            <a:r>
              <a:rPr lang="en" sz="1600" dirty="0"/>
              <a:t>, this shouldn’t be possible.</a:t>
            </a:r>
            <a:endParaRPr sz="1600" dirty="0"/>
          </a:p>
          <a:p>
            <a:pPr marL="0" lvl="0" indent="0" rtl="0">
              <a:spcBef>
                <a:spcPts val="1600"/>
              </a:spcBef>
              <a:spcAft>
                <a:spcPts val="0"/>
              </a:spcAft>
              <a:buNone/>
            </a:pPr>
            <a:r>
              <a:rPr lang="en" sz="1600" dirty="0"/>
              <a:t> How could Alice cheat Bob?</a:t>
            </a:r>
            <a:endParaRPr sz="1600" dirty="0"/>
          </a:p>
          <a:p>
            <a:pPr marL="457200" lvl="0" indent="-342900" rtl="0">
              <a:spcBef>
                <a:spcPts val="1600"/>
              </a:spcBef>
              <a:spcAft>
                <a:spcPts val="0"/>
              </a:spcAft>
              <a:buSzPts val="1800"/>
              <a:buAutoNum type="arabicParenR"/>
            </a:pPr>
            <a:r>
              <a:rPr lang="en" sz="1600" dirty="0"/>
              <a:t>Alice sends Bob her commitment </a:t>
            </a:r>
            <a:r>
              <a:rPr lang="en" sz="1600" dirty="0">
                <a:solidFill>
                  <a:srgbClr val="3C78D8"/>
                </a:solidFill>
              </a:rPr>
              <a:t>C</a:t>
            </a:r>
            <a:r>
              <a:rPr lang="en" sz="1600" dirty="0"/>
              <a:t> = </a:t>
            </a:r>
            <a:r>
              <a:rPr lang="en" sz="1600" dirty="0">
                <a:solidFill>
                  <a:srgbClr val="3C78D8"/>
                </a:solidFill>
              </a:rPr>
              <a:t>H</a:t>
            </a:r>
            <a:r>
              <a:rPr lang="en" sz="1600" dirty="0"/>
              <a:t>(</a:t>
            </a:r>
            <a:r>
              <a:rPr lang="en" sz="1600" dirty="0">
                <a:solidFill>
                  <a:srgbClr val="E06666"/>
                </a:solidFill>
              </a:rPr>
              <a:t>B</a:t>
            </a:r>
            <a:r>
              <a:rPr lang="en" sz="1600" dirty="0"/>
              <a:t> || </a:t>
            </a:r>
            <a:r>
              <a:rPr lang="en" sz="1600" dirty="0">
                <a:solidFill>
                  <a:srgbClr val="E06666"/>
                </a:solidFill>
              </a:rPr>
              <a:t>R</a:t>
            </a:r>
            <a:r>
              <a:rPr lang="en" sz="1600" dirty="0"/>
              <a:t>), but reveals the opposite guess, (</a:t>
            </a:r>
            <a:r>
              <a:rPr lang="en" sz="1600" dirty="0">
                <a:solidFill>
                  <a:srgbClr val="3C78D8"/>
                </a:solidFill>
              </a:rPr>
              <a:t>!B</a:t>
            </a:r>
            <a:r>
              <a:rPr lang="en" sz="1600" dirty="0"/>
              <a:t>, </a:t>
            </a:r>
            <a:r>
              <a:rPr lang="en" sz="1600" dirty="0">
                <a:solidFill>
                  <a:srgbClr val="3C78D8"/>
                </a:solidFill>
              </a:rPr>
              <a:t>R’</a:t>
            </a:r>
            <a:r>
              <a:rPr lang="en" sz="1600" dirty="0"/>
              <a:t>). Alice wins if she can pick </a:t>
            </a:r>
            <a:r>
              <a:rPr lang="en" sz="1600" dirty="0">
                <a:solidFill>
                  <a:srgbClr val="3C78D8"/>
                </a:solidFill>
              </a:rPr>
              <a:t>R’</a:t>
            </a:r>
            <a:r>
              <a:rPr lang="en" sz="1600" dirty="0"/>
              <a:t> s.t. </a:t>
            </a:r>
            <a:r>
              <a:rPr lang="en" sz="1600" dirty="0">
                <a:solidFill>
                  <a:srgbClr val="3C78D8"/>
                </a:solidFill>
              </a:rPr>
              <a:t>C’</a:t>
            </a:r>
            <a:r>
              <a:rPr lang="en" sz="1600" dirty="0"/>
              <a:t> = </a:t>
            </a:r>
            <a:r>
              <a:rPr lang="en" sz="1600" dirty="0">
                <a:solidFill>
                  <a:srgbClr val="3C78D8"/>
                </a:solidFill>
              </a:rPr>
              <a:t>H</a:t>
            </a:r>
            <a:r>
              <a:rPr lang="en" sz="1600" dirty="0"/>
              <a:t>(</a:t>
            </a:r>
            <a:r>
              <a:rPr lang="en" sz="1600" dirty="0">
                <a:solidFill>
                  <a:srgbClr val="3C78D8"/>
                </a:solidFill>
              </a:rPr>
              <a:t>!B</a:t>
            </a:r>
            <a:r>
              <a:rPr lang="en" sz="1600" dirty="0"/>
              <a:t> || </a:t>
            </a:r>
            <a:r>
              <a:rPr lang="en" sz="1600" dirty="0">
                <a:solidFill>
                  <a:srgbClr val="3C78D8"/>
                </a:solidFill>
              </a:rPr>
              <a:t>R’</a:t>
            </a:r>
            <a:r>
              <a:rPr lang="en" sz="1600" dirty="0"/>
              <a:t>) = </a:t>
            </a:r>
            <a:r>
              <a:rPr lang="en" sz="1600" dirty="0">
                <a:solidFill>
                  <a:srgbClr val="3C78D8"/>
                </a:solidFill>
              </a:rPr>
              <a:t>C</a:t>
            </a:r>
            <a:r>
              <a:rPr lang="en" sz="1600" dirty="0">
                <a:solidFill>
                  <a:srgbClr val="000000"/>
                </a:solidFill>
              </a:rPr>
              <a:t>.</a:t>
            </a:r>
            <a:endParaRPr sz="1600" dirty="0">
              <a:solidFill>
                <a:srgbClr val="000000"/>
              </a:solidFill>
            </a:endParaRPr>
          </a:p>
          <a:p>
            <a:pPr marL="0" lvl="0" indent="0" rtl="0">
              <a:spcBef>
                <a:spcPts val="1600"/>
              </a:spcBef>
              <a:spcAft>
                <a:spcPts val="1600"/>
              </a:spcAft>
              <a:buNone/>
            </a:pPr>
            <a:r>
              <a:rPr lang="en" sz="1600" dirty="0"/>
              <a:t>	This fails if our hash function, </a:t>
            </a:r>
            <a:r>
              <a:rPr lang="en" sz="1600" dirty="0">
                <a:solidFill>
                  <a:srgbClr val="3C78D8"/>
                </a:solidFill>
              </a:rPr>
              <a:t>H</a:t>
            </a:r>
            <a:r>
              <a:rPr lang="en" sz="1600" dirty="0"/>
              <a:t>, is </a:t>
            </a:r>
            <a:r>
              <a:rPr lang="en" sz="1600" b="1" dirty="0"/>
              <a:t>second preimage resistant</a:t>
            </a:r>
            <a:r>
              <a:rPr lang="en" sz="1600" dirty="0"/>
              <a:t>!</a:t>
            </a:r>
            <a:endParaRPr sz="1600" dirty="0"/>
          </a:p>
        </p:txBody>
      </p:sp>
      <p:sp>
        <p:nvSpPr>
          <p:cNvPr id="2" name="Date Placeholder 1"/>
          <p:cNvSpPr>
            <a:spLocks noGrp="1"/>
          </p:cNvSpPr>
          <p:nvPr>
            <p:ph type="dt" sz="half" idx="10"/>
          </p:nvPr>
        </p:nvSpPr>
        <p:spPr/>
        <p:txBody>
          <a:bodyPr/>
          <a:lstStyle/>
          <a:p>
            <a:pPr>
              <a:defRPr/>
            </a:pPr>
            <a:fld id="{49E434FB-D77D-4FE6-825A-BB2F8D79E8A6}" type="datetime1">
              <a:rPr lang="zh-CN" altLang="en-US" smtClean="0"/>
              <a:t>2020/8/27</a:t>
            </a:fld>
            <a:endParaRPr lang="en-US" altLang="zh-CN"/>
          </a:p>
        </p:txBody>
      </p:sp>
    </p:spTree>
    <p:extLst>
      <p:ext uri="{BB962C8B-B14F-4D97-AF65-F5344CB8AC3E}">
        <p14:creationId xmlns:p14="http://schemas.microsoft.com/office/powerpoint/2010/main" val="11279809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57"/>
          <p:cNvSpPr txBox="1">
            <a:spLocks noGrp="1"/>
          </p:cNvSpPr>
          <p:nvPr>
            <p:ph type="title"/>
          </p:nvPr>
        </p:nvSpPr>
        <p:spPr>
          <a:xfrm>
            <a:off x="311700" y="315925"/>
            <a:ext cx="3402317" cy="64554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b="1" dirty="0">
                <a:solidFill>
                  <a:srgbClr val="1544D9"/>
                </a:solidFill>
              </a:rPr>
              <a:t>Elliptic Curves</a:t>
            </a:r>
            <a:endParaRPr sz="3600" b="1" dirty="0">
              <a:solidFill>
                <a:srgbClr val="1544D9"/>
              </a:solidFill>
            </a:endParaRPr>
          </a:p>
        </p:txBody>
      </p:sp>
      <p:sp>
        <p:nvSpPr>
          <p:cNvPr id="391" name="Google Shape;391;p57"/>
          <p:cNvSpPr txBox="1">
            <a:spLocks noGrp="1"/>
          </p:cNvSpPr>
          <p:nvPr>
            <p:ph type="body" idx="1"/>
          </p:nvPr>
        </p:nvSpPr>
        <p:spPr>
          <a:xfrm>
            <a:off x="311700" y="1225225"/>
            <a:ext cx="6193500" cy="245926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600" dirty="0"/>
              <a:t>An elliptic curve is defined by the following affine, long Weierstrass form:</a:t>
            </a:r>
            <a:endParaRPr sz="1600" dirty="0"/>
          </a:p>
          <a:p>
            <a:pPr marL="0" lvl="0" indent="0" rtl="0">
              <a:spcBef>
                <a:spcPts val="1600"/>
              </a:spcBef>
              <a:spcAft>
                <a:spcPts val="0"/>
              </a:spcAft>
              <a:buNone/>
            </a:pPr>
            <a:endParaRPr sz="1600" dirty="0"/>
          </a:p>
          <a:p>
            <a:pPr marL="0" lvl="0" indent="0" algn="l" rtl="0">
              <a:spcBef>
                <a:spcPts val="1600"/>
              </a:spcBef>
              <a:spcAft>
                <a:spcPts val="0"/>
              </a:spcAft>
              <a:buNone/>
            </a:pPr>
            <a:r>
              <a:rPr lang="en" sz="1600" dirty="0"/>
              <a:t>We usually consider the short Weierstrass form:</a:t>
            </a:r>
            <a:endParaRPr sz="1600" dirty="0"/>
          </a:p>
          <a:p>
            <a:pPr marL="0" lvl="0" indent="0" algn="l" rtl="0">
              <a:spcBef>
                <a:spcPts val="1600"/>
              </a:spcBef>
              <a:spcAft>
                <a:spcPts val="0"/>
              </a:spcAft>
              <a:buNone/>
            </a:pPr>
            <a:endParaRPr sz="1600" dirty="0"/>
          </a:p>
          <a:p>
            <a:pPr marL="0" lvl="0" indent="0" rtl="0">
              <a:spcBef>
                <a:spcPts val="1600"/>
              </a:spcBef>
              <a:spcAft>
                <a:spcPts val="1600"/>
              </a:spcAft>
              <a:buClr>
                <a:schemeClr val="dk1"/>
              </a:buClr>
              <a:buSzPts val="1100"/>
              <a:buFont typeface="Arial"/>
              <a:buNone/>
            </a:pPr>
            <a:r>
              <a:rPr lang="en" sz="1600" dirty="0">
                <a:solidFill>
                  <a:srgbClr val="666666"/>
                </a:solidFill>
              </a:rPr>
              <a:t>For the most part, all you need to know about elliptic curves is that they provide another finite abelian group with certain desired properties.</a:t>
            </a:r>
            <a:endParaRPr sz="1600" dirty="0">
              <a:solidFill>
                <a:srgbClr val="666666"/>
              </a:solidFill>
            </a:endParaRPr>
          </a:p>
        </p:txBody>
      </p:sp>
      <p:pic>
        <p:nvPicPr>
          <p:cNvPr id="392" name="Google Shape;392;p57" descr="WolframAlpha--y_2___x_3___7__Implicit_plot____2016_09_17_14_19.png"/>
          <p:cNvPicPr preferRelativeResize="0"/>
          <p:nvPr/>
        </p:nvPicPr>
        <p:blipFill>
          <a:blip r:embed="rId3">
            <a:alphaModFix/>
          </a:blip>
          <a:stretch>
            <a:fillRect/>
          </a:stretch>
        </p:blipFill>
        <p:spPr>
          <a:xfrm>
            <a:off x="6419125" y="112900"/>
            <a:ext cx="2724874" cy="5030600"/>
          </a:xfrm>
          <a:prstGeom prst="rect">
            <a:avLst/>
          </a:prstGeom>
          <a:noFill/>
          <a:ln>
            <a:noFill/>
          </a:ln>
        </p:spPr>
      </p:pic>
      <p:sp>
        <p:nvSpPr>
          <p:cNvPr id="393" name="Google Shape;393;p57"/>
          <p:cNvSpPr txBox="1"/>
          <p:nvPr/>
        </p:nvSpPr>
        <p:spPr>
          <a:xfrm>
            <a:off x="5211225" y="150999"/>
            <a:ext cx="4064100" cy="689441"/>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dirty="0">
                <a:solidFill>
                  <a:srgbClr val="666666"/>
                </a:solidFill>
              </a:rPr>
              <a:t>secp256k1 :  Y</a:t>
            </a:r>
            <a:r>
              <a:rPr lang="en" baseline="30000" dirty="0">
                <a:solidFill>
                  <a:srgbClr val="666666"/>
                </a:solidFill>
              </a:rPr>
              <a:t>2</a:t>
            </a:r>
            <a:r>
              <a:rPr lang="en" dirty="0">
                <a:solidFill>
                  <a:srgbClr val="666666"/>
                </a:solidFill>
              </a:rPr>
              <a:t> = X</a:t>
            </a:r>
            <a:r>
              <a:rPr lang="en" baseline="30000" dirty="0">
                <a:solidFill>
                  <a:srgbClr val="666666"/>
                </a:solidFill>
              </a:rPr>
              <a:t>3</a:t>
            </a:r>
            <a:r>
              <a:rPr lang="en" dirty="0">
                <a:solidFill>
                  <a:srgbClr val="666666"/>
                </a:solidFill>
              </a:rPr>
              <a:t> +7</a:t>
            </a:r>
            <a:endParaRPr dirty="0">
              <a:solidFill>
                <a:srgbClr val="666666"/>
              </a:solidFill>
            </a:endParaRPr>
          </a:p>
          <a:p>
            <a:pPr marL="0" lvl="0" indent="0" rtl="0">
              <a:spcBef>
                <a:spcPts val="0"/>
              </a:spcBef>
              <a:spcAft>
                <a:spcPts val="0"/>
              </a:spcAft>
              <a:buNone/>
            </a:pPr>
            <a:r>
              <a:rPr lang="en" dirty="0">
                <a:solidFill>
                  <a:srgbClr val="666666"/>
                </a:solidFill>
              </a:rPr>
              <a:t>Bitcoin’s Elliptic Curve</a:t>
            </a:r>
            <a:endParaRPr dirty="0">
              <a:solidFill>
                <a:srgbClr val="666666"/>
              </a:solidFill>
            </a:endParaRPr>
          </a:p>
        </p:txBody>
      </p:sp>
      <p:pic>
        <p:nvPicPr>
          <p:cNvPr id="394" name="Google Shape;394;p57"/>
          <p:cNvPicPr preferRelativeResize="0"/>
          <p:nvPr/>
        </p:nvPicPr>
        <p:blipFill>
          <a:blip r:embed="rId4">
            <a:alphaModFix/>
          </a:blip>
          <a:stretch>
            <a:fillRect/>
          </a:stretch>
        </p:blipFill>
        <p:spPr>
          <a:xfrm>
            <a:off x="1232755" y="1718185"/>
            <a:ext cx="4962525" cy="257175"/>
          </a:xfrm>
          <a:prstGeom prst="rect">
            <a:avLst/>
          </a:prstGeom>
          <a:noFill/>
          <a:ln>
            <a:noFill/>
          </a:ln>
        </p:spPr>
      </p:pic>
      <p:pic>
        <p:nvPicPr>
          <p:cNvPr id="395" name="Google Shape;395;p57"/>
          <p:cNvPicPr preferRelativeResize="0"/>
          <p:nvPr/>
        </p:nvPicPr>
        <p:blipFill>
          <a:blip r:embed="rId5">
            <a:alphaModFix/>
          </a:blip>
          <a:stretch>
            <a:fillRect/>
          </a:stretch>
        </p:blipFill>
        <p:spPr>
          <a:xfrm>
            <a:off x="1195753" y="2628426"/>
            <a:ext cx="2352675" cy="228600"/>
          </a:xfrm>
          <a:prstGeom prst="rect">
            <a:avLst/>
          </a:prstGeom>
          <a:noFill/>
          <a:ln>
            <a:noFill/>
          </a:ln>
        </p:spPr>
      </p:pic>
      <p:sp>
        <p:nvSpPr>
          <p:cNvPr id="2" name="Date Placeholder 1"/>
          <p:cNvSpPr>
            <a:spLocks noGrp="1"/>
          </p:cNvSpPr>
          <p:nvPr>
            <p:ph type="dt" sz="half" idx="10"/>
          </p:nvPr>
        </p:nvSpPr>
        <p:spPr/>
        <p:txBody>
          <a:bodyPr/>
          <a:lstStyle/>
          <a:p>
            <a:pPr>
              <a:defRPr/>
            </a:pPr>
            <a:fld id="{8E114E5E-41CA-4476-A260-A5D606F70628}" type="datetime1">
              <a:rPr lang="zh-CN" altLang="en-US" smtClean="0"/>
              <a:t>2020/8/27</a:t>
            </a:fld>
            <a:endParaRPr lang="en-US" altLang="zh-CN"/>
          </a:p>
        </p:txBody>
      </p:sp>
      <p:sp>
        <p:nvSpPr>
          <p:cNvPr id="9" name="Google Shape;400;p58"/>
          <p:cNvSpPr txBox="1">
            <a:spLocks/>
          </p:cNvSpPr>
          <p:nvPr/>
        </p:nvSpPr>
        <p:spPr>
          <a:xfrm>
            <a:off x="311700" y="3479451"/>
            <a:ext cx="1911805" cy="831300"/>
          </a:xfrm>
          <a:prstGeom prst="rect">
            <a:avLst/>
          </a:prstGeom>
        </p:spPr>
        <p:txBody>
          <a:bodyPr spcFirstLastPara="1" vert="horz" wrap="square" lIns="91425" tIns="91425" rIns="91425" bIns="91425" rtlCol="0" anchor="b" anchorCtr="0">
            <a:noAutofit/>
          </a:bodyPr>
          <a:lstStyle>
            <a:lvl1pPr lvl="0" algn="l" rtl="0" eaLnBrk="0" fontAlgn="base" hangingPunct="0">
              <a:lnSpc>
                <a:spcPct val="85000"/>
              </a:lnSpc>
              <a:spcBef>
                <a:spcPts val="0"/>
              </a:spcBef>
              <a:spcAft>
                <a:spcPts val="0"/>
              </a:spcAft>
              <a:buSzPts val="4200"/>
              <a:buNone/>
              <a:defRPr sz="2200" kern="1200" spc="-28">
                <a:solidFill>
                  <a:srgbClr val="404040"/>
                </a:solidFill>
                <a:latin typeface="+mj-lt"/>
                <a:ea typeface="+mj-ea"/>
                <a:cs typeface="+mj-cs"/>
              </a:defRPr>
            </a:lvl1pPr>
            <a:lvl2pPr lvl="1" algn="l" rtl="0" eaLnBrk="0" fontAlgn="base" hangingPunct="0">
              <a:lnSpc>
                <a:spcPct val="85000"/>
              </a:lnSpc>
              <a:spcBef>
                <a:spcPts val="0"/>
              </a:spcBef>
              <a:spcAft>
                <a:spcPts val="0"/>
              </a:spcAft>
              <a:buSzPts val="4200"/>
              <a:buNone/>
              <a:defRPr sz="2200">
                <a:solidFill>
                  <a:srgbClr val="404040"/>
                </a:solidFill>
                <a:latin typeface="Calibri Light" panose="020F0302020204030204" pitchFamily="34" charset="0"/>
              </a:defRPr>
            </a:lvl2pPr>
            <a:lvl3pPr lvl="2" algn="l" rtl="0" eaLnBrk="0" fontAlgn="base" hangingPunct="0">
              <a:lnSpc>
                <a:spcPct val="85000"/>
              </a:lnSpc>
              <a:spcBef>
                <a:spcPts val="0"/>
              </a:spcBef>
              <a:spcAft>
                <a:spcPts val="0"/>
              </a:spcAft>
              <a:buSzPts val="4200"/>
              <a:buNone/>
              <a:defRPr sz="2200">
                <a:solidFill>
                  <a:srgbClr val="404040"/>
                </a:solidFill>
                <a:latin typeface="Calibri Light" panose="020F0302020204030204" pitchFamily="34" charset="0"/>
              </a:defRPr>
            </a:lvl3pPr>
            <a:lvl4pPr lvl="3" algn="l" rtl="0" eaLnBrk="0" fontAlgn="base" hangingPunct="0">
              <a:lnSpc>
                <a:spcPct val="85000"/>
              </a:lnSpc>
              <a:spcBef>
                <a:spcPts val="0"/>
              </a:spcBef>
              <a:spcAft>
                <a:spcPts val="0"/>
              </a:spcAft>
              <a:buSzPts val="4200"/>
              <a:buNone/>
              <a:defRPr sz="2200">
                <a:solidFill>
                  <a:srgbClr val="404040"/>
                </a:solidFill>
                <a:latin typeface="Calibri Light" panose="020F0302020204030204" pitchFamily="34" charset="0"/>
              </a:defRPr>
            </a:lvl4pPr>
            <a:lvl5pPr lvl="4" algn="l" rtl="0" eaLnBrk="0" fontAlgn="base" hangingPunct="0">
              <a:lnSpc>
                <a:spcPct val="85000"/>
              </a:lnSpc>
              <a:spcBef>
                <a:spcPts val="0"/>
              </a:spcBef>
              <a:spcAft>
                <a:spcPts val="0"/>
              </a:spcAft>
              <a:buSzPts val="4200"/>
              <a:buNone/>
              <a:defRPr sz="2200">
                <a:solidFill>
                  <a:srgbClr val="404040"/>
                </a:solidFill>
                <a:latin typeface="Calibri Light" panose="020F0302020204030204" pitchFamily="34" charset="0"/>
              </a:defRPr>
            </a:lvl5pPr>
            <a:lvl6pPr marL="257175" lvl="5" algn="l" rtl="0" fontAlgn="base">
              <a:lnSpc>
                <a:spcPct val="85000"/>
              </a:lnSpc>
              <a:spcBef>
                <a:spcPts val="0"/>
              </a:spcBef>
              <a:spcAft>
                <a:spcPts val="0"/>
              </a:spcAft>
              <a:buSzPts val="4200"/>
              <a:buNone/>
              <a:defRPr sz="2700">
                <a:solidFill>
                  <a:srgbClr val="404040"/>
                </a:solidFill>
                <a:latin typeface="Calibri Light" panose="020F0302020204030204" pitchFamily="34" charset="0"/>
              </a:defRPr>
            </a:lvl6pPr>
            <a:lvl7pPr marL="514350" lvl="6" algn="l" rtl="0" fontAlgn="base">
              <a:lnSpc>
                <a:spcPct val="85000"/>
              </a:lnSpc>
              <a:spcBef>
                <a:spcPts val="0"/>
              </a:spcBef>
              <a:spcAft>
                <a:spcPts val="0"/>
              </a:spcAft>
              <a:buSzPts val="4200"/>
              <a:buNone/>
              <a:defRPr sz="2700">
                <a:solidFill>
                  <a:srgbClr val="404040"/>
                </a:solidFill>
                <a:latin typeface="Calibri Light" panose="020F0302020204030204" pitchFamily="34" charset="0"/>
              </a:defRPr>
            </a:lvl7pPr>
            <a:lvl8pPr marL="771525" lvl="7" algn="l" rtl="0" fontAlgn="base">
              <a:lnSpc>
                <a:spcPct val="85000"/>
              </a:lnSpc>
              <a:spcBef>
                <a:spcPts val="0"/>
              </a:spcBef>
              <a:spcAft>
                <a:spcPts val="0"/>
              </a:spcAft>
              <a:buSzPts val="4200"/>
              <a:buNone/>
              <a:defRPr sz="2700">
                <a:solidFill>
                  <a:srgbClr val="404040"/>
                </a:solidFill>
                <a:latin typeface="Calibri Light" panose="020F0302020204030204" pitchFamily="34" charset="0"/>
              </a:defRPr>
            </a:lvl8pPr>
            <a:lvl9pPr marL="1028700" lvl="8" algn="l" rtl="0" fontAlgn="base">
              <a:lnSpc>
                <a:spcPct val="85000"/>
              </a:lnSpc>
              <a:spcBef>
                <a:spcPts val="0"/>
              </a:spcBef>
              <a:spcAft>
                <a:spcPts val="0"/>
              </a:spcAft>
              <a:buSzPts val="4200"/>
              <a:buNone/>
              <a:defRPr sz="2700">
                <a:solidFill>
                  <a:srgbClr val="404040"/>
                </a:solidFill>
                <a:latin typeface="Calibri Light" panose="020F0302020204030204" pitchFamily="34" charset="0"/>
              </a:defRPr>
            </a:lvl9pPr>
          </a:lstStyle>
          <a:p>
            <a:pPr defTabSz="914400"/>
            <a:r>
              <a:rPr lang="en-US" sz="3600" b="1" dirty="0" smtClean="0">
                <a:solidFill>
                  <a:srgbClr val="1544D9"/>
                </a:solidFill>
              </a:rPr>
              <a:t>ECDSA</a:t>
            </a:r>
            <a:endParaRPr lang="en-US" sz="3600" b="1" dirty="0">
              <a:solidFill>
                <a:srgbClr val="1544D9"/>
              </a:solidFill>
            </a:endParaRPr>
          </a:p>
        </p:txBody>
      </p:sp>
      <p:sp>
        <p:nvSpPr>
          <p:cNvPr id="10" name="Google Shape;401;p58"/>
          <p:cNvSpPr txBox="1">
            <a:spLocks/>
          </p:cNvSpPr>
          <p:nvPr/>
        </p:nvSpPr>
        <p:spPr bwMode="auto">
          <a:xfrm>
            <a:off x="0" y="4320414"/>
            <a:ext cx="8520600" cy="482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91425" rIns="91425" bIns="91425" numCol="1" anchor="t" anchorCtr="0" compatLnSpc="1">
            <a:prstTxWarp prst="textNoShape">
              <a:avLst/>
            </a:prstTxWarp>
            <a:noAutofit/>
          </a:bodyPr>
          <a:lstStyle>
            <a:lvl1pPr marL="457200" lvl="0" indent="-342900" algn="l" rtl="0" eaLnBrk="0" fontAlgn="base" hangingPunct="0">
              <a:lnSpc>
                <a:spcPct val="90000"/>
              </a:lnSpc>
              <a:spcBef>
                <a:spcPts val="0"/>
              </a:spcBef>
              <a:spcAft>
                <a:spcPts val="0"/>
              </a:spcAft>
              <a:buClr>
                <a:schemeClr val="accent1"/>
              </a:buClr>
              <a:buSzPts val="1800"/>
              <a:buFont typeface="Calibri" panose="020F0502020204030204" pitchFamily="34" charset="0"/>
              <a:buChar char="●"/>
              <a:defRPr sz="1100" kern="1200">
                <a:solidFill>
                  <a:srgbClr val="404040"/>
                </a:solidFill>
                <a:latin typeface="+mn-lt"/>
                <a:ea typeface="+mn-ea"/>
                <a:cs typeface="+mn-cs"/>
              </a:defRPr>
            </a:lvl1pPr>
            <a:lvl2pPr marL="914400" lvl="1" indent="-317500" algn="l" rtl="0" eaLnBrk="0" fontAlgn="base" hangingPunct="0">
              <a:lnSpc>
                <a:spcPct val="90000"/>
              </a:lnSpc>
              <a:spcBef>
                <a:spcPts val="1600"/>
              </a:spcBef>
              <a:spcAft>
                <a:spcPts val="0"/>
              </a:spcAft>
              <a:buClr>
                <a:schemeClr val="accent1"/>
              </a:buClr>
              <a:buSzPts val="1400"/>
              <a:buFont typeface="Calibri" pitchFamily="34" charset="0"/>
              <a:buChar char="○"/>
              <a:defRPr kern="1200">
                <a:solidFill>
                  <a:srgbClr val="404040"/>
                </a:solidFill>
                <a:latin typeface="+mn-lt"/>
                <a:ea typeface="+mn-ea"/>
                <a:cs typeface="+mn-cs"/>
              </a:defRPr>
            </a:lvl2pPr>
            <a:lvl3pPr marL="1371600" lvl="2" indent="-317500" algn="l" rtl="0" eaLnBrk="0" fontAlgn="base" hangingPunct="0">
              <a:lnSpc>
                <a:spcPct val="90000"/>
              </a:lnSpc>
              <a:spcBef>
                <a:spcPts val="1600"/>
              </a:spcBef>
              <a:spcAft>
                <a:spcPts val="0"/>
              </a:spcAft>
              <a:buClr>
                <a:schemeClr val="accent1"/>
              </a:buClr>
              <a:buSzPts val="1400"/>
              <a:buFont typeface="Calibri" pitchFamily="34" charset="0"/>
              <a:buChar char="■"/>
              <a:defRPr sz="700" kern="1200">
                <a:solidFill>
                  <a:srgbClr val="404040"/>
                </a:solidFill>
                <a:latin typeface="+mn-lt"/>
                <a:ea typeface="+mn-ea"/>
                <a:cs typeface="+mn-cs"/>
              </a:defRPr>
            </a:lvl3pPr>
            <a:lvl4pPr marL="1828800" lvl="3" indent="-317500" algn="l" rtl="0" eaLnBrk="0" fontAlgn="base" hangingPunct="0">
              <a:lnSpc>
                <a:spcPct val="90000"/>
              </a:lnSpc>
              <a:spcBef>
                <a:spcPts val="1600"/>
              </a:spcBef>
              <a:spcAft>
                <a:spcPts val="0"/>
              </a:spcAft>
              <a:buClr>
                <a:schemeClr val="accent1"/>
              </a:buClr>
              <a:buSzPts val="1400"/>
              <a:buFont typeface="Calibri" pitchFamily="34" charset="0"/>
              <a:buChar char="●"/>
              <a:defRPr sz="700" kern="1200">
                <a:solidFill>
                  <a:srgbClr val="404040"/>
                </a:solidFill>
                <a:latin typeface="+mn-lt"/>
                <a:ea typeface="+mn-ea"/>
                <a:cs typeface="+mn-cs"/>
              </a:defRPr>
            </a:lvl4pPr>
            <a:lvl5pPr marL="2286000" lvl="4" indent="-317500" algn="l" rtl="0" eaLnBrk="0" fontAlgn="base" hangingPunct="0">
              <a:lnSpc>
                <a:spcPct val="90000"/>
              </a:lnSpc>
              <a:spcBef>
                <a:spcPts val="1600"/>
              </a:spcBef>
              <a:spcAft>
                <a:spcPts val="0"/>
              </a:spcAft>
              <a:buClr>
                <a:schemeClr val="accent1"/>
              </a:buClr>
              <a:buSzPts val="1400"/>
              <a:buFont typeface="Calibri" pitchFamily="34" charset="0"/>
              <a:buChar char="○"/>
              <a:defRPr sz="700" kern="1200">
                <a:solidFill>
                  <a:srgbClr val="404040"/>
                </a:solidFill>
                <a:latin typeface="+mn-lt"/>
                <a:ea typeface="+mn-ea"/>
                <a:cs typeface="+mn-cs"/>
              </a:defRPr>
            </a:lvl5pPr>
            <a:lvl6pPr marL="2743200" lvl="5" indent="-317500" algn="l" defTabSz="514350" rtl="0" eaLnBrk="1" latinLnBrk="0" hangingPunct="1">
              <a:lnSpc>
                <a:spcPct val="90000"/>
              </a:lnSpc>
              <a:spcBef>
                <a:spcPts val="1600"/>
              </a:spcBef>
              <a:spcAft>
                <a:spcPts val="0"/>
              </a:spcAft>
              <a:buClr>
                <a:schemeClr val="accent1"/>
              </a:buClr>
              <a:buSzPts val="1400"/>
              <a:buFont typeface="Calibri" pitchFamily="34" charset="0"/>
              <a:buChar char="■"/>
              <a:defRPr sz="788" kern="1200">
                <a:solidFill>
                  <a:schemeClr val="tx1">
                    <a:lumMod val="75000"/>
                    <a:lumOff val="25000"/>
                  </a:schemeClr>
                </a:solidFill>
                <a:latin typeface="+mn-lt"/>
                <a:ea typeface="+mn-ea"/>
                <a:cs typeface="+mn-cs"/>
              </a:defRPr>
            </a:lvl6pPr>
            <a:lvl7pPr marL="3200400" lvl="6" indent="-317500" algn="l" defTabSz="514350" rtl="0" eaLnBrk="1" latinLnBrk="0" hangingPunct="1">
              <a:lnSpc>
                <a:spcPct val="90000"/>
              </a:lnSpc>
              <a:spcBef>
                <a:spcPts val="1600"/>
              </a:spcBef>
              <a:spcAft>
                <a:spcPts val="0"/>
              </a:spcAft>
              <a:buClr>
                <a:schemeClr val="accent1"/>
              </a:buClr>
              <a:buSzPts val="1400"/>
              <a:buFont typeface="Calibri" pitchFamily="34" charset="0"/>
              <a:buChar char="●"/>
              <a:defRPr sz="788" kern="1200">
                <a:solidFill>
                  <a:schemeClr val="tx1">
                    <a:lumMod val="75000"/>
                    <a:lumOff val="25000"/>
                  </a:schemeClr>
                </a:solidFill>
                <a:latin typeface="+mn-lt"/>
                <a:ea typeface="+mn-ea"/>
                <a:cs typeface="+mn-cs"/>
              </a:defRPr>
            </a:lvl7pPr>
            <a:lvl8pPr marL="3657600" lvl="7" indent="-317500" algn="l" defTabSz="514350" rtl="0" eaLnBrk="1" latinLnBrk="0" hangingPunct="1">
              <a:lnSpc>
                <a:spcPct val="90000"/>
              </a:lnSpc>
              <a:spcBef>
                <a:spcPts val="1600"/>
              </a:spcBef>
              <a:spcAft>
                <a:spcPts val="0"/>
              </a:spcAft>
              <a:buClr>
                <a:schemeClr val="accent1"/>
              </a:buClr>
              <a:buSzPts val="1400"/>
              <a:buFont typeface="Calibri" pitchFamily="34" charset="0"/>
              <a:buChar char="○"/>
              <a:defRPr sz="788" kern="1200">
                <a:solidFill>
                  <a:schemeClr val="tx1">
                    <a:lumMod val="75000"/>
                    <a:lumOff val="25000"/>
                  </a:schemeClr>
                </a:solidFill>
                <a:latin typeface="+mn-lt"/>
                <a:ea typeface="+mn-ea"/>
                <a:cs typeface="+mn-cs"/>
              </a:defRPr>
            </a:lvl8pPr>
            <a:lvl9pPr marL="4114800" lvl="8" indent="-317500" algn="l" defTabSz="514350" rtl="0" eaLnBrk="1" latinLnBrk="0" hangingPunct="1">
              <a:lnSpc>
                <a:spcPct val="90000"/>
              </a:lnSpc>
              <a:spcBef>
                <a:spcPts val="1600"/>
              </a:spcBef>
              <a:spcAft>
                <a:spcPts val="1600"/>
              </a:spcAft>
              <a:buClr>
                <a:schemeClr val="accent1"/>
              </a:buClr>
              <a:buSzPts val="1400"/>
              <a:buFont typeface="Calibri" pitchFamily="34" charset="0"/>
              <a:buChar char="■"/>
              <a:defRPr sz="788" kern="1200">
                <a:solidFill>
                  <a:schemeClr val="tx1">
                    <a:lumMod val="75000"/>
                    <a:lumOff val="25000"/>
                  </a:schemeClr>
                </a:solidFill>
                <a:latin typeface="+mn-lt"/>
                <a:ea typeface="+mn-ea"/>
                <a:cs typeface="+mn-cs"/>
              </a:defRPr>
            </a:lvl9pPr>
          </a:lstStyle>
          <a:p>
            <a:pPr marL="0" indent="0" defTabSz="914400">
              <a:spcAft>
                <a:spcPts val="1600"/>
              </a:spcAft>
              <a:buFont typeface="Calibri" panose="020F0502020204030204" pitchFamily="34" charset="0"/>
              <a:buNone/>
            </a:pPr>
            <a:r>
              <a:rPr lang="en-US" sz="1600" dirty="0" smtClean="0"/>
              <a:t>ECDSA signatures are used in Bitcoin to show proof of ownership of the outputs of a transaction!</a:t>
            </a:r>
            <a:endParaRPr lang="en-US" sz="1600" dirty="0"/>
          </a:p>
        </p:txBody>
      </p:sp>
    </p:spTree>
    <p:extLst>
      <p:ext uri="{BB962C8B-B14F-4D97-AF65-F5344CB8AC3E}">
        <p14:creationId xmlns:p14="http://schemas.microsoft.com/office/powerpoint/2010/main" val="116368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Google Shape;406;p59"/>
          <p:cNvPicPr preferRelativeResize="0"/>
          <p:nvPr/>
        </p:nvPicPr>
        <p:blipFill>
          <a:blip r:embed="rId3">
            <a:alphaModFix/>
          </a:blip>
          <a:stretch>
            <a:fillRect/>
          </a:stretch>
        </p:blipFill>
        <p:spPr>
          <a:xfrm>
            <a:off x="3746213" y="2039050"/>
            <a:ext cx="1953625" cy="2555875"/>
          </a:xfrm>
          <a:prstGeom prst="rect">
            <a:avLst/>
          </a:prstGeom>
          <a:noFill/>
          <a:ln>
            <a:noFill/>
          </a:ln>
        </p:spPr>
      </p:pic>
      <p:sp>
        <p:nvSpPr>
          <p:cNvPr id="407" name="Google Shape;407;p59"/>
          <p:cNvSpPr/>
          <p:nvPr/>
        </p:nvSpPr>
        <p:spPr>
          <a:xfrm>
            <a:off x="2936750" y="2928375"/>
            <a:ext cx="2846100" cy="16905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8" name="Google Shape;408;p59"/>
          <p:cNvSpPr/>
          <p:nvPr/>
        </p:nvSpPr>
        <p:spPr>
          <a:xfrm>
            <a:off x="2248700" y="1795600"/>
            <a:ext cx="5025900" cy="30207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409" name="Google Shape;409;p59"/>
          <p:cNvPicPr preferRelativeResize="0"/>
          <p:nvPr/>
        </p:nvPicPr>
        <p:blipFill>
          <a:blip r:embed="rId4">
            <a:alphaModFix/>
          </a:blip>
          <a:stretch>
            <a:fillRect/>
          </a:stretch>
        </p:blipFill>
        <p:spPr>
          <a:xfrm>
            <a:off x="5430850" y="1225"/>
            <a:ext cx="3687499" cy="1401250"/>
          </a:xfrm>
          <a:prstGeom prst="rect">
            <a:avLst/>
          </a:prstGeom>
          <a:noFill/>
          <a:ln>
            <a:noFill/>
          </a:ln>
        </p:spPr>
      </p:pic>
      <p:sp>
        <p:nvSpPr>
          <p:cNvPr id="410" name="Google Shape;410;p59"/>
          <p:cNvSpPr txBox="1">
            <a:spLocks noGrp="1"/>
          </p:cNvSpPr>
          <p:nvPr>
            <p:ph type="body" idx="1"/>
          </p:nvPr>
        </p:nvSpPr>
        <p:spPr>
          <a:xfrm>
            <a:off x="311700" y="1225225"/>
            <a:ext cx="5029975" cy="577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600" dirty="0"/>
              <a:t>Remember: Hash(PubKey) == Address == "PubKeyHash</a:t>
            </a:r>
            <a:r>
              <a:rPr lang="en" sz="1600" dirty="0" smtClean="0"/>
              <a:t>"</a:t>
            </a:r>
            <a:endParaRPr sz="1600" dirty="0"/>
          </a:p>
        </p:txBody>
      </p:sp>
      <p:sp>
        <p:nvSpPr>
          <p:cNvPr id="411" name="Google Shape;411;p59"/>
          <p:cNvSpPr txBox="1">
            <a:spLocks noGrp="1"/>
          </p:cNvSpPr>
          <p:nvPr>
            <p:ph type="title"/>
          </p:nvPr>
        </p:nvSpPr>
        <p:spPr>
          <a:xfrm>
            <a:off x="311699" y="315925"/>
            <a:ext cx="3141425"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b="1" dirty="0">
                <a:solidFill>
                  <a:srgbClr val="1544D9"/>
                </a:solidFill>
              </a:rPr>
              <a:t>Bitcoin Scripting</a:t>
            </a:r>
            <a:endParaRPr sz="3600" b="1" dirty="0">
              <a:solidFill>
                <a:srgbClr val="1544D9"/>
              </a:solidFill>
            </a:endParaRPr>
          </a:p>
        </p:txBody>
      </p:sp>
      <p:sp>
        <p:nvSpPr>
          <p:cNvPr id="412" name="Google Shape;412;p59"/>
          <p:cNvSpPr/>
          <p:nvPr/>
        </p:nvSpPr>
        <p:spPr>
          <a:xfrm>
            <a:off x="3708700" y="1904675"/>
            <a:ext cx="2906400" cy="9480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3" name="Google Shape;413;p59"/>
          <p:cNvSpPr txBox="1"/>
          <p:nvPr/>
        </p:nvSpPr>
        <p:spPr>
          <a:xfrm>
            <a:off x="6038325" y="3356100"/>
            <a:ext cx="1365900" cy="831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300"/>
              <a:t>Previous</a:t>
            </a:r>
            <a:endParaRPr sz="1300"/>
          </a:p>
          <a:p>
            <a:pPr marL="0" lvl="0" indent="0" rtl="0">
              <a:spcBef>
                <a:spcPts val="0"/>
              </a:spcBef>
              <a:spcAft>
                <a:spcPts val="0"/>
              </a:spcAft>
              <a:buNone/>
            </a:pPr>
            <a:r>
              <a:rPr lang="en" sz="1300"/>
              <a:t>tx output (scriptPubKey)</a:t>
            </a:r>
            <a:endParaRPr sz="1300"/>
          </a:p>
        </p:txBody>
      </p:sp>
      <p:sp>
        <p:nvSpPr>
          <p:cNvPr id="414" name="Google Shape;414;p59"/>
          <p:cNvSpPr txBox="1"/>
          <p:nvPr/>
        </p:nvSpPr>
        <p:spPr>
          <a:xfrm>
            <a:off x="2446325" y="1987850"/>
            <a:ext cx="1006800" cy="755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a:t>New</a:t>
            </a:r>
            <a:endParaRPr sz="1300"/>
          </a:p>
          <a:p>
            <a:pPr marL="0" lvl="0" indent="0" algn="r" rtl="0">
              <a:spcBef>
                <a:spcPts val="0"/>
              </a:spcBef>
              <a:spcAft>
                <a:spcPts val="0"/>
              </a:spcAft>
              <a:buNone/>
            </a:pPr>
            <a:r>
              <a:rPr lang="en" sz="1300"/>
              <a:t>tx input</a:t>
            </a:r>
            <a:endParaRPr sz="1300"/>
          </a:p>
          <a:p>
            <a:pPr marL="0" lvl="0" indent="0" algn="r" rtl="0">
              <a:spcBef>
                <a:spcPts val="0"/>
              </a:spcBef>
              <a:spcAft>
                <a:spcPts val="0"/>
              </a:spcAft>
              <a:buNone/>
            </a:pPr>
            <a:r>
              <a:rPr lang="en" sz="1300"/>
              <a:t>(scriptSig)</a:t>
            </a:r>
            <a:endParaRPr sz="1300"/>
          </a:p>
        </p:txBody>
      </p:sp>
      <p:sp>
        <p:nvSpPr>
          <p:cNvPr id="415" name="Google Shape;415;p59"/>
          <p:cNvSpPr/>
          <p:nvPr/>
        </p:nvSpPr>
        <p:spPr>
          <a:xfrm>
            <a:off x="5782575" y="1904675"/>
            <a:ext cx="832500" cy="9480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6" name="Google Shape;416;p59"/>
          <p:cNvSpPr/>
          <p:nvPr/>
        </p:nvSpPr>
        <p:spPr>
          <a:xfrm>
            <a:off x="2936750" y="2928375"/>
            <a:ext cx="771900" cy="16905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7" name="Google Shape;417;p59"/>
          <p:cNvSpPr txBox="1"/>
          <p:nvPr/>
        </p:nvSpPr>
        <p:spPr>
          <a:xfrm>
            <a:off x="5821300" y="1876550"/>
            <a:ext cx="832500" cy="914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a:t>...</a:t>
            </a:r>
            <a:endParaRPr sz="1200"/>
          </a:p>
          <a:p>
            <a:pPr marL="0" lvl="0" indent="0" rtl="0">
              <a:spcBef>
                <a:spcPts val="0"/>
              </a:spcBef>
              <a:spcAft>
                <a:spcPts val="0"/>
              </a:spcAft>
              <a:buNone/>
            </a:pPr>
            <a:r>
              <a:rPr lang="en" sz="1200"/>
              <a:t>new output(s)</a:t>
            </a:r>
            <a:endParaRPr sz="1200"/>
          </a:p>
          <a:p>
            <a:pPr marL="0" lvl="0" indent="0" rtl="0">
              <a:spcBef>
                <a:spcPts val="0"/>
              </a:spcBef>
              <a:spcAft>
                <a:spcPts val="0"/>
              </a:spcAft>
              <a:buNone/>
            </a:pPr>
            <a:r>
              <a:rPr lang="en" sz="1200"/>
              <a:t>...</a:t>
            </a:r>
            <a:endParaRPr sz="1200"/>
          </a:p>
        </p:txBody>
      </p:sp>
      <p:sp>
        <p:nvSpPr>
          <p:cNvPr id="418" name="Google Shape;418;p59"/>
          <p:cNvSpPr txBox="1"/>
          <p:nvPr/>
        </p:nvSpPr>
        <p:spPr>
          <a:xfrm>
            <a:off x="2990500" y="3263800"/>
            <a:ext cx="718200" cy="689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a:t>...</a:t>
            </a:r>
            <a:endParaRPr sz="1200"/>
          </a:p>
          <a:p>
            <a:pPr marL="0" lvl="0" indent="0" rtl="0">
              <a:spcBef>
                <a:spcPts val="0"/>
              </a:spcBef>
              <a:spcAft>
                <a:spcPts val="0"/>
              </a:spcAft>
              <a:buNone/>
            </a:pPr>
            <a:r>
              <a:rPr lang="en" sz="1200"/>
              <a:t>prev</a:t>
            </a:r>
            <a:endParaRPr sz="1200"/>
          </a:p>
          <a:p>
            <a:pPr marL="0" lvl="0" indent="0" rtl="0">
              <a:spcBef>
                <a:spcPts val="0"/>
              </a:spcBef>
              <a:spcAft>
                <a:spcPts val="0"/>
              </a:spcAft>
              <a:buNone/>
            </a:pPr>
            <a:r>
              <a:rPr lang="en" sz="1200"/>
              <a:t>input(s)</a:t>
            </a:r>
            <a:endParaRPr sz="1200"/>
          </a:p>
          <a:p>
            <a:pPr marL="0" lvl="0" indent="0" rtl="0">
              <a:spcBef>
                <a:spcPts val="0"/>
              </a:spcBef>
              <a:spcAft>
                <a:spcPts val="0"/>
              </a:spcAft>
              <a:buNone/>
            </a:pPr>
            <a:r>
              <a:rPr lang="en" sz="1200"/>
              <a:t>...</a:t>
            </a:r>
            <a:endParaRPr sz="1200"/>
          </a:p>
        </p:txBody>
      </p:sp>
      <p:cxnSp>
        <p:nvCxnSpPr>
          <p:cNvPr id="419" name="Google Shape;419;p59"/>
          <p:cNvCxnSpPr/>
          <p:nvPr/>
        </p:nvCxnSpPr>
        <p:spPr>
          <a:xfrm>
            <a:off x="7551400" y="2460119"/>
            <a:ext cx="0" cy="2129400"/>
          </a:xfrm>
          <a:prstGeom prst="straightConnector1">
            <a:avLst/>
          </a:prstGeom>
          <a:noFill/>
          <a:ln w="28575" cap="flat" cmpd="sng">
            <a:solidFill>
              <a:srgbClr val="000000"/>
            </a:solidFill>
            <a:prstDash val="solid"/>
            <a:round/>
            <a:headEnd type="none" w="med" len="med"/>
            <a:tailEnd type="triangle" w="med" len="med"/>
          </a:ln>
        </p:spPr>
      </p:cxnSp>
      <p:sp>
        <p:nvSpPr>
          <p:cNvPr id="420" name="Google Shape;420;p59"/>
          <p:cNvSpPr txBox="1"/>
          <p:nvPr/>
        </p:nvSpPr>
        <p:spPr>
          <a:xfrm>
            <a:off x="7274600" y="1955475"/>
            <a:ext cx="1405476" cy="704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dirty="0"/>
              <a:t>Code Execution</a:t>
            </a:r>
            <a:endParaRPr sz="1200" dirty="0"/>
          </a:p>
        </p:txBody>
      </p:sp>
      <p:sp>
        <p:nvSpPr>
          <p:cNvPr id="421" name="Google Shape;421;p59"/>
          <p:cNvSpPr txBox="1"/>
          <p:nvPr/>
        </p:nvSpPr>
        <p:spPr>
          <a:xfrm>
            <a:off x="7577375" y="2393225"/>
            <a:ext cx="1459500" cy="2263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300" dirty="0"/>
              <a:t>1 &lt;sig&gt;</a:t>
            </a:r>
            <a:endParaRPr sz="1300" dirty="0"/>
          </a:p>
          <a:p>
            <a:pPr marL="0" lvl="0" indent="0" rtl="0">
              <a:spcBef>
                <a:spcPts val="0"/>
              </a:spcBef>
              <a:spcAft>
                <a:spcPts val="0"/>
              </a:spcAft>
              <a:buNone/>
            </a:pPr>
            <a:r>
              <a:rPr lang="en" sz="1300" dirty="0"/>
              <a:t>2 &lt;pubKey&gt;</a:t>
            </a:r>
            <a:endParaRPr sz="1300" dirty="0"/>
          </a:p>
          <a:p>
            <a:pPr marL="0" lvl="0" indent="0" rtl="0">
              <a:spcBef>
                <a:spcPts val="0"/>
              </a:spcBef>
              <a:spcAft>
                <a:spcPts val="0"/>
              </a:spcAft>
              <a:buNone/>
            </a:pPr>
            <a:r>
              <a:rPr lang="en" sz="1300" dirty="0"/>
              <a:t>3 OP_DUP</a:t>
            </a:r>
            <a:endParaRPr sz="1300" dirty="0"/>
          </a:p>
          <a:p>
            <a:pPr marL="0" lvl="0" indent="0" rtl="0">
              <a:spcBef>
                <a:spcPts val="0"/>
              </a:spcBef>
              <a:spcAft>
                <a:spcPts val="0"/>
              </a:spcAft>
              <a:buNone/>
            </a:pPr>
            <a:r>
              <a:rPr lang="en" sz="1300" dirty="0"/>
              <a:t>4 OP_HASH160</a:t>
            </a:r>
            <a:endParaRPr sz="1300" dirty="0"/>
          </a:p>
          <a:p>
            <a:pPr marL="0" lvl="0" indent="0" rtl="0">
              <a:spcBef>
                <a:spcPts val="0"/>
              </a:spcBef>
              <a:spcAft>
                <a:spcPts val="0"/>
              </a:spcAft>
              <a:buNone/>
            </a:pPr>
            <a:r>
              <a:rPr lang="en" sz="1300" dirty="0"/>
              <a:t>...</a:t>
            </a:r>
            <a:endParaRPr sz="1300" dirty="0"/>
          </a:p>
        </p:txBody>
      </p:sp>
      <p:sp>
        <p:nvSpPr>
          <p:cNvPr id="422" name="Google Shape;422;p59"/>
          <p:cNvSpPr txBox="1"/>
          <p:nvPr/>
        </p:nvSpPr>
        <p:spPr>
          <a:xfrm>
            <a:off x="3942010" y="535133"/>
            <a:ext cx="730200" cy="296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r>
              <a:rPr lang="en" sz="1000" dirty="0"/>
              <a:t>SHA-256</a:t>
            </a:r>
            <a:endParaRPr sz="1000" dirty="0"/>
          </a:p>
        </p:txBody>
      </p:sp>
      <p:sp>
        <p:nvSpPr>
          <p:cNvPr id="423" name="Google Shape;423;p59"/>
          <p:cNvSpPr/>
          <p:nvPr/>
        </p:nvSpPr>
        <p:spPr>
          <a:xfrm rot="-2308982">
            <a:off x="4494513" y="384935"/>
            <a:ext cx="534273" cy="452551"/>
          </a:xfrm>
          <a:prstGeom prst="triangle">
            <a:avLst>
              <a:gd name="adj" fmla="val 63469"/>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4" name="Google Shape;424;p59"/>
          <p:cNvSpPr txBox="1"/>
          <p:nvPr/>
        </p:nvSpPr>
        <p:spPr>
          <a:xfrm>
            <a:off x="5073475" y="508200"/>
            <a:ext cx="1006800" cy="387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dirty="0"/>
              <a:t>PubKeyHash</a:t>
            </a:r>
            <a:endParaRPr sz="1100" dirty="0"/>
          </a:p>
        </p:txBody>
      </p:sp>
      <p:sp>
        <p:nvSpPr>
          <p:cNvPr id="425" name="Google Shape;425;p59"/>
          <p:cNvSpPr txBox="1"/>
          <p:nvPr/>
        </p:nvSpPr>
        <p:spPr>
          <a:xfrm>
            <a:off x="3365800" y="508200"/>
            <a:ext cx="729900" cy="387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t>PubKey</a:t>
            </a:r>
            <a:endParaRPr sz="1100"/>
          </a:p>
        </p:txBody>
      </p:sp>
      <p:cxnSp>
        <p:nvCxnSpPr>
          <p:cNvPr id="426" name="Google Shape;426;p59"/>
          <p:cNvCxnSpPr/>
          <p:nvPr/>
        </p:nvCxnSpPr>
        <p:spPr>
          <a:xfrm rot="10800000">
            <a:off x="3451373" y="2387925"/>
            <a:ext cx="173400" cy="415200"/>
          </a:xfrm>
          <a:prstGeom prst="curvedConnector3">
            <a:avLst>
              <a:gd name="adj1" fmla="val 50000"/>
            </a:avLst>
          </a:prstGeom>
          <a:noFill/>
          <a:ln w="19050" cap="flat" cmpd="sng">
            <a:solidFill>
              <a:srgbClr val="000000"/>
            </a:solidFill>
            <a:prstDash val="solid"/>
            <a:round/>
            <a:headEnd type="none" w="med" len="med"/>
            <a:tailEnd type="none" w="med" len="med"/>
          </a:ln>
        </p:spPr>
      </p:cxnSp>
      <p:cxnSp>
        <p:nvCxnSpPr>
          <p:cNvPr id="427" name="Google Shape;427;p59"/>
          <p:cNvCxnSpPr/>
          <p:nvPr/>
        </p:nvCxnSpPr>
        <p:spPr>
          <a:xfrm flipH="1">
            <a:off x="3448656" y="1971825"/>
            <a:ext cx="173400" cy="415200"/>
          </a:xfrm>
          <a:prstGeom prst="curvedConnector3">
            <a:avLst>
              <a:gd name="adj1" fmla="val 50000"/>
            </a:avLst>
          </a:prstGeom>
          <a:noFill/>
          <a:ln w="19050" cap="flat" cmpd="sng">
            <a:solidFill>
              <a:srgbClr val="000000"/>
            </a:solidFill>
            <a:prstDash val="solid"/>
            <a:round/>
            <a:headEnd type="none" w="med" len="med"/>
            <a:tailEnd type="none" w="med" len="med"/>
          </a:ln>
        </p:spPr>
      </p:cxnSp>
      <p:cxnSp>
        <p:nvCxnSpPr>
          <p:cNvPr id="428" name="Google Shape;428;p59"/>
          <p:cNvCxnSpPr/>
          <p:nvPr/>
        </p:nvCxnSpPr>
        <p:spPr>
          <a:xfrm rot="10800000" flipH="1">
            <a:off x="5876038" y="3771663"/>
            <a:ext cx="201000" cy="741000"/>
          </a:xfrm>
          <a:prstGeom prst="curvedConnector3">
            <a:avLst>
              <a:gd name="adj1" fmla="val 50000"/>
            </a:avLst>
          </a:prstGeom>
          <a:noFill/>
          <a:ln w="19050" cap="flat" cmpd="sng">
            <a:solidFill>
              <a:srgbClr val="000000"/>
            </a:solidFill>
            <a:prstDash val="solid"/>
            <a:round/>
            <a:headEnd type="none" w="med" len="med"/>
            <a:tailEnd type="none" w="med" len="med"/>
          </a:ln>
        </p:spPr>
      </p:cxnSp>
      <p:cxnSp>
        <p:nvCxnSpPr>
          <p:cNvPr id="429" name="Google Shape;429;p59"/>
          <p:cNvCxnSpPr/>
          <p:nvPr/>
        </p:nvCxnSpPr>
        <p:spPr>
          <a:xfrm>
            <a:off x="5876061" y="3034563"/>
            <a:ext cx="201000" cy="741000"/>
          </a:xfrm>
          <a:prstGeom prst="curvedConnector3">
            <a:avLst>
              <a:gd name="adj1" fmla="val 50000"/>
            </a:avLst>
          </a:prstGeom>
          <a:noFill/>
          <a:ln w="19050" cap="flat" cmpd="sng">
            <a:solidFill>
              <a:srgbClr val="000000"/>
            </a:solidFill>
            <a:prstDash val="solid"/>
            <a:round/>
            <a:headEnd type="none" w="med" len="med"/>
            <a:tailEnd type="none" w="med" len="med"/>
          </a:ln>
        </p:spPr>
      </p:cxnSp>
      <p:sp>
        <p:nvSpPr>
          <p:cNvPr id="430" name="Google Shape;430;p59"/>
          <p:cNvSpPr txBox="1"/>
          <p:nvPr/>
        </p:nvSpPr>
        <p:spPr>
          <a:xfrm>
            <a:off x="349350" y="1788924"/>
            <a:ext cx="1841400" cy="1567175"/>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b="1" dirty="0"/>
              <a:t>Figure:</a:t>
            </a:r>
            <a:endParaRPr b="1" dirty="0"/>
          </a:p>
          <a:p>
            <a:pPr marL="0" lvl="0" indent="0" rtl="0">
              <a:spcBef>
                <a:spcPts val="0"/>
              </a:spcBef>
              <a:spcAft>
                <a:spcPts val="0"/>
              </a:spcAft>
              <a:buNone/>
            </a:pPr>
            <a:r>
              <a:rPr lang="en" dirty="0"/>
              <a:t>Two transactions along with their input and output scripts</a:t>
            </a:r>
            <a:endParaRPr dirty="0"/>
          </a:p>
        </p:txBody>
      </p:sp>
      <p:pic>
        <p:nvPicPr>
          <p:cNvPr id="431" name="Google Shape;431;p59"/>
          <p:cNvPicPr preferRelativeResize="0"/>
          <p:nvPr/>
        </p:nvPicPr>
        <p:blipFill>
          <a:blip r:embed="rId5">
            <a:alphaModFix/>
          </a:blip>
          <a:stretch>
            <a:fillRect/>
          </a:stretch>
        </p:blipFill>
        <p:spPr>
          <a:xfrm>
            <a:off x="2577751" y="1845974"/>
            <a:ext cx="4637738" cy="2820751"/>
          </a:xfrm>
          <a:prstGeom prst="rect">
            <a:avLst/>
          </a:prstGeom>
          <a:noFill/>
          <a:ln>
            <a:noFill/>
          </a:ln>
        </p:spPr>
      </p:pic>
      <p:sp>
        <p:nvSpPr>
          <p:cNvPr id="2" name="Date Placeholder 1"/>
          <p:cNvSpPr>
            <a:spLocks noGrp="1"/>
          </p:cNvSpPr>
          <p:nvPr>
            <p:ph type="dt" sz="half" idx="10"/>
          </p:nvPr>
        </p:nvSpPr>
        <p:spPr/>
        <p:txBody>
          <a:bodyPr/>
          <a:lstStyle/>
          <a:p>
            <a:pPr>
              <a:defRPr/>
            </a:pPr>
            <a:fld id="{DBD4776C-8ADC-4EBF-8DA6-4A9F3D9DC755}" type="datetime1">
              <a:rPr lang="zh-CN" altLang="en-US" smtClean="0"/>
              <a:t>2020/8/27</a:t>
            </a:fld>
            <a:endParaRPr lang="en-US" altLang="zh-CN"/>
          </a:p>
        </p:txBody>
      </p:sp>
    </p:spTree>
    <p:extLst>
      <p:ext uri="{BB962C8B-B14F-4D97-AF65-F5344CB8AC3E}">
        <p14:creationId xmlns:p14="http://schemas.microsoft.com/office/powerpoint/2010/main" val="774114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60"/>
          <p:cNvSpPr txBox="1">
            <a:spLocks noGrp="1"/>
          </p:cNvSpPr>
          <p:nvPr>
            <p:ph type="title"/>
          </p:nvPr>
        </p:nvSpPr>
        <p:spPr>
          <a:xfrm>
            <a:off x="311700" y="315925"/>
            <a:ext cx="1787400" cy="112291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b="1" dirty="0">
                <a:solidFill>
                  <a:srgbClr val="1544D9"/>
                </a:solidFill>
              </a:rPr>
              <a:t>Bitcoin Scripting</a:t>
            </a:r>
            <a:endParaRPr sz="3600" b="1" dirty="0">
              <a:solidFill>
                <a:srgbClr val="1544D9"/>
              </a:solidFill>
            </a:endParaRPr>
          </a:p>
        </p:txBody>
      </p:sp>
      <p:sp>
        <p:nvSpPr>
          <p:cNvPr id="437" name="Google Shape;437;p60"/>
          <p:cNvSpPr/>
          <p:nvPr/>
        </p:nvSpPr>
        <p:spPr>
          <a:xfrm>
            <a:off x="221850" y="4220625"/>
            <a:ext cx="8700300" cy="3486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	</a:t>
            </a:r>
            <a:endParaRPr/>
          </a:p>
        </p:txBody>
      </p:sp>
      <p:sp>
        <p:nvSpPr>
          <p:cNvPr id="438" name="Google Shape;438;p60"/>
          <p:cNvSpPr txBox="1"/>
          <p:nvPr/>
        </p:nvSpPr>
        <p:spPr>
          <a:xfrm>
            <a:off x="529500" y="4220625"/>
            <a:ext cx="660300" cy="29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a:solidFill>
                  <a:schemeClr val="dk1"/>
                </a:solidFill>
              </a:rPr>
              <a:t>&lt;sig&gt;</a:t>
            </a:r>
            <a:endParaRPr sz="1100"/>
          </a:p>
        </p:txBody>
      </p:sp>
      <p:sp>
        <p:nvSpPr>
          <p:cNvPr id="439" name="Google Shape;439;p60"/>
          <p:cNvSpPr txBox="1"/>
          <p:nvPr/>
        </p:nvSpPr>
        <p:spPr>
          <a:xfrm>
            <a:off x="1499445" y="4220625"/>
            <a:ext cx="1096800" cy="29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1"/>
                </a:solidFill>
              </a:rPr>
              <a:t>&lt;pubKey&gt;</a:t>
            </a:r>
            <a:endParaRPr sz="1100"/>
          </a:p>
        </p:txBody>
      </p:sp>
      <p:sp>
        <p:nvSpPr>
          <p:cNvPr id="440" name="Google Shape;440;p60"/>
          <p:cNvSpPr txBox="1"/>
          <p:nvPr/>
        </p:nvSpPr>
        <p:spPr>
          <a:xfrm>
            <a:off x="2687633" y="4220625"/>
            <a:ext cx="1096800" cy="29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1"/>
                </a:solidFill>
              </a:rPr>
              <a:t>OP_DUP</a:t>
            </a:r>
            <a:endParaRPr sz="1100"/>
          </a:p>
        </p:txBody>
      </p:sp>
      <p:sp>
        <p:nvSpPr>
          <p:cNvPr id="441" name="Google Shape;441;p60"/>
          <p:cNvSpPr txBox="1"/>
          <p:nvPr/>
        </p:nvSpPr>
        <p:spPr>
          <a:xfrm>
            <a:off x="3869487" y="4220625"/>
            <a:ext cx="1096800" cy="29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1"/>
                </a:solidFill>
              </a:rPr>
              <a:t>OP_HASH160</a:t>
            </a:r>
            <a:endParaRPr sz="1100"/>
          </a:p>
        </p:txBody>
      </p:sp>
      <p:sp>
        <p:nvSpPr>
          <p:cNvPr id="442" name="Google Shape;442;p60"/>
          <p:cNvSpPr txBox="1"/>
          <p:nvPr/>
        </p:nvSpPr>
        <p:spPr>
          <a:xfrm>
            <a:off x="5099075" y="4220625"/>
            <a:ext cx="1230000" cy="29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1"/>
                </a:solidFill>
              </a:rPr>
              <a:t>&lt;pubKeyHash?&gt;</a:t>
            </a:r>
            <a:endParaRPr sz="1100"/>
          </a:p>
        </p:txBody>
      </p:sp>
      <p:sp>
        <p:nvSpPr>
          <p:cNvPr id="443" name="Google Shape;443;p60"/>
          <p:cNvSpPr txBox="1"/>
          <p:nvPr/>
        </p:nvSpPr>
        <p:spPr>
          <a:xfrm>
            <a:off x="6239525" y="4220625"/>
            <a:ext cx="1528800" cy="29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1"/>
                </a:solidFill>
              </a:rPr>
              <a:t>OP_EQUALVERIFY</a:t>
            </a:r>
            <a:endParaRPr sz="1100"/>
          </a:p>
        </p:txBody>
      </p:sp>
      <p:sp>
        <p:nvSpPr>
          <p:cNvPr id="444" name="Google Shape;444;p60"/>
          <p:cNvSpPr txBox="1"/>
          <p:nvPr/>
        </p:nvSpPr>
        <p:spPr>
          <a:xfrm>
            <a:off x="7665424" y="4220625"/>
            <a:ext cx="1256700" cy="29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1"/>
                </a:solidFill>
              </a:rPr>
              <a:t>OP_CHECKSIG</a:t>
            </a:r>
            <a:endParaRPr sz="1100"/>
          </a:p>
        </p:txBody>
      </p:sp>
      <p:sp>
        <p:nvSpPr>
          <p:cNvPr id="445" name="Google Shape;445;p60"/>
          <p:cNvSpPr txBox="1"/>
          <p:nvPr/>
        </p:nvSpPr>
        <p:spPr>
          <a:xfrm>
            <a:off x="310963" y="3685050"/>
            <a:ext cx="1097400" cy="297000"/>
          </a:xfrm>
          <a:prstGeom prst="rect">
            <a:avLst/>
          </a:prstGeom>
          <a:solidFill>
            <a:srgbClr val="A4C2F4"/>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sz="800" b="1">
                <a:solidFill>
                  <a:schemeClr val="dk1"/>
                </a:solidFill>
              </a:rPr>
              <a:t>&lt;sig&gt;</a:t>
            </a:r>
            <a:endParaRPr sz="800" b="1"/>
          </a:p>
        </p:txBody>
      </p:sp>
      <p:sp>
        <p:nvSpPr>
          <p:cNvPr id="446" name="Google Shape;446;p60"/>
          <p:cNvSpPr txBox="1"/>
          <p:nvPr/>
        </p:nvSpPr>
        <p:spPr>
          <a:xfrm>
            <a:off x="7745082" y="3685050"/>
            <a:ext cx="1097400" cy="297000"/>
          </a:xfrm>
          <a:prstGeom prst="rect">
            <a:avLst/>
          </a:prstGeom>
          <a:solidFill>
            <a:srgbClr val="A4C2F4"/>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sz="800" b="1">
                <a:solidFill>
                  <a:schemeClr val="dk1"/>
                </a:solidFill>
              </a:rPr>
              <a:t>true</a:t>
            </a:r>
            <a:endParaRPr sz="800" b="1"/>
          </a:p>
        </p:txBody>
      </p:sp>
      <p:sp>
        <p:nvSpPr>
          <p:cNvPr id="447" name="Google Shape;447;p60"/>
          <p:cNvSpPr txBox="1"/>
          <p:nvPr/>
        </p:nvSpPr>
        <p:spPr>
          <a:xfrm>
            <a:off x="1499138" y="3685050"/>
            <a:ext cx="1097400" cy="297000"/>
          </a:xfrm>
          <a:prstGeom prst="rect">
            <a:avLst/>
          </a:prstGeom>
          <a:solidFill>
            <a:srgbClr val="A4C2F4"/>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sz="800" b="1">
                <a:solidFill>
                  <a:schemeClr val="dk1"/>
                </a:solidFill>
              </a:rPr>
              <a:t>&lt;sig&gt;</a:t>
            </a:r>
            <a:endParaRPr sz="800" b="1"/>
          </a:p>
        </p:txBody>
      </p:sp>
      <p:sp>
        <p:nvSpPr>
          <p:cNvPr id="448" name="Google Shape;448;p60"/>
          <p:cNvSpPr txBox="1"/>
          <p:nvPr/>
        </p:nvSpPr>
        <p:spPr>
          <a:xfrm>
            <a:off x="1499138" y="3388050"/>
            <a:ext cx="1097400" cy="297000"/>
          </a:xfrm>
          <a:prstGeom prst="rect">
            <a:avLst/>
          </a:prstGeom>
          <a:solidFill>
            <a:srgbClr val="A4C2F4"/>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sz="800" b="1">
                <a:solidFill>
                  <a:schemeClr val="dk1"/>
                </a:solidFill>
              </a:rPr>
              <a:t>&lt;pubKey&gt;</a:t>
            </a:r>
            <a:endParaRPr sz="800" b="1"/>
          </a:p>
        </p:txBody>
      </p:sp>
      <p:sp>
        <p:nvSpPr>
          <p:cNvPr id="449" name="Google Shape;449;p60"/>
          <p:cNvSpPr txBox="1"/>
          <p:nvPr/>
        </p:nvSpPr>
        <p:spPr>
          <a:xfrm>
            <a:off x="2687313" y="3685050"/>
            <a:ext cx="1097400" cy="297000"/>
          </a:xfrm>
          <a:prstGeom prst="rect">
            <a:avLst/>
          </a:prstGeom>
          <a:solidFill>
            <a:srgbClr val="A4C2F4"/>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sz="800" b="1">
                <a:solidFill>
                  <a:schemeClr val="dk1"/>
                </a:solidFill>
              </a:rPr>
              <a:t>&lt;sig&gt;</a:t>
            </a:r>
            <a:endParaRPr sz="800" b="1"/>
          </a:p>
        </p:txBody>
      </p:sp>
      <p:sp>
        <p:nvSpPr>
          <p:cNvPr id="450" name="Google Shape;450;p60"/>
          <p:cNvSpPr txBox="1"/>
          <p:nvPr/>
        </p:nvSpPr>
        <p:spPr>
          <a:xfrm>
            <a:off x="2687313" y="3388050"/>
            <a:ext cx="1097400" cy="297000"/>
          </a:xfrm>
          <a:prstGeom prst="rect">
            <a:avLst/>
          </a:prstGeom>
          <a:solidFill>
            <a:srgbClr val="A4C2F4"/>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sz="800" b="1">
                <a:solidFill>
                  <a:schemeClr val="dk1"/>
                </a:solidFill>
              </a:rPr>
              <a:t>&lt;pubKey&gt;</a:t>
            </a:r>
            <a:endParaRPr sz="800" b="1"/>
          </a:p>
        </p:txBody>
      </p:sp>
      <p:sp>
        <p:nvSpPr>
          <p:cNvPr id="451" name="Google Shape;451;p60"/>
          <p:cNvSpPr txBox="1"/>
          <p:nvPr/>
        </p:nvSpPr>
        <p:spPr>
          <a:xfrm>
            <a:off x="2687313" y="3091050"/>
            <a:ext cx="1097400" cy="297000"/>
          </a:xfrm>
          <a:prstGeom prst="rect">
            <a:avLst/>
          </a:prstGeom>
          <a:solidFill>
            <a:srgbClr val="A4C2F4"/>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sz="800" b="1">
                <a:solidFill>
                  <a:schemeClr val="dk1"/>
                </a:solidFill>
              </a:rPr>
              <a:t>&lt;pubKey&gt;</a:t>
            </a:r>
            <a:endParaRPr sz="800" b="1"/>
          </a:p>
        </p:txBody>
      </p:sp>
      <p:sp>
        <p:nvSpPr>
          <p:cNvPr id="452" name="Google Shape;452;p60"/>
          <p:cNvSpPr txBox="1"/>
          <p:nvPr/>
        </p:nvSpPr>
        <p:spPr>
          <a:xfrm>
            <a:off x="3875500" y="3685050"/>
            <a:ext cx="1097400" cy="297000"/>
          </a:xfrm>
          <a:prstGeom prst="rect">
            <a:avLst/>
          </a:prstGeom>
          <a:solidFill>
            <a:srgbClr val="A4C2F4"/>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sz="800" b="1">
                <a:solidFill>
                  <a:schemeClr val="dk1"/>
                </a:solidFill>
              </a:rPr>
              <a:t>&lt;sig&gt;</a:t>
            </a:r>
            <a:endParaRPr sz="800" b="1"/>
          </a:p>
        </p:txBody>
      </p:sp>
      <p:sp>
        <p:nvSpPr>
          <p:cNvPr id="453" name="Google Shape;453;p60"/>
          <p:cNvSpPr txBox="1"/>
          <p:nvPr/>
        </p:nvSpPr>
        <p:spPr>
          <a:xfrm>
            <a:off x="3875500" y="3388050"/>
            <a:ext cx="1097400" cy="297000"/>
          </a:xfrm>
          <a:prstGeom prst="rect">
            <a:avLst/>
          </a:prstGeom>
          <a:solidFill>
            <a:srgbClr val="A4C2F4"/>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sz="800" b="1">
                <a:solidFill>
                  <a:schemeClr val="dk1"/>
                </a:solidFill>
              </a:rPr>
              <a:t>&lt;pubKey&gt;</a:t>
            </a:r>
            <a:endParaRPr sz="800" b="1"/>
          </a:p>
        </p:txBody>
      </p:sp>
      <p:sp>
        <p:nvSpPr>
          <p:cNvPr id="454" name="Google Shape;454;p60"/>
          <p:cNvSpPr txBox="1"/>
          <p:nvPr/>
        </p:nvSpPr>
        <p:spPr>
          <a:xfrm>
            <a:off x="3875500" y="3091050"/>
            <a:ext cx="1097400" cy="297000"/>
          </a:xfrm>
          <a:prstGeom prst="rect">
            <a:avLst/>
          </a:prstGeom>
          <a:solidFill>
            <a:srgbClr val="A4C2F4"/>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sz="800" b="1">
                <a:solidFill>
                  <a:schemeClr val="dk1"/>
                </a:solidFill>
              </a:rPr>
              <a:t>&lt;pubKeyHash&gt;</a:t>
            </a:r>
            <a:endParaRPr sz="800" b="1"/>
          </a:p>
        </p:txBody>
      </p:sp>
      <p:sp>
        <p:nvSpPr>
          <p:cNvPr id="455" name="Google Shape;455;p60"/>
          <p:cNvSpPr txBox="1"/>
          <p:nvPr/>
        </p:nvSpPr>
        <p:spPr>
          <a:xfrm>
            <a:off x="6455225" y="3685050"/>
            <a:ext cx="1097400" cy="297000"/>
          </a:xfrm>
          <a:prstGeom prst="rect">
            <a:avLst/>
          </a:prstGeom>
          <a:solidFill>
            <a:srgbClr val="A4C2F4"/>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sz="800" b="1">
                <a:solidFill>
                  <a:schemeClr val="dk1"/>
                </a:solidFill>
              </a:rPr>
              <a:t>&lt;sig&gt;</a:t>
            </a:r>
            <a:endParaRPr sz="800" b="1"/>
          </a:p>
        </p:txBody>
      </p:sp>
      <p:sp>
        <p:nvSpPr>
          <p:cNvPr id="456" name="Google Shape;456;p60"/>
          <p:cNvSpPr txBox="1"/>
          <p:nvPr/>
        </p:nvSpPr>
        <p:spPr>
          <a:xfrm>
            <a:off x="6455225" y="3388050"/>
            <a:ext cx="1097400" cy="297000"/>
          </a:xfrm>
          <a:prstGeom prst="rect">
            <a:avLst/>
          </a:prstGeom>
          <a:solidFill>
            <a:srgbClr val="A4C2F4"/>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sz="800" b="1">
                <a:solidFill>
                  <a:schemeClr val="dk1"/>
                </a:solidFill>
              </a:rPr>
              <a:t>&lt;pubKey&gt;</a:t>
            </a:r>
            <a:endParaRPr sz="800" b="1"/>
          </a:p>
        </p:txBody>
      </p:sp>
      <p:sp>
        <p:nvSpPr>
          <p:cNvPr id="457" name="Google Shape;457;p60"/>
          <p:cNvSpPr txBox="1"/>
          <p:nvPr/>
        </p:nvSpPr>
        <p:spPr>
          <a:xfrm>
            <a:off x="5165363" y="3685050"/>
            <a:ext cx="1097400" cy="297000"/>
          </a:xfrm>
          <a:prstGeom prst="rect">
            <a:avLst/>
          </a:prstGeom>
          <a:solidFill>
            <a:srgbClr val="A4C2F4"/>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sz="800" b="1">
                <a:solidFill>
                  <a:schemeClr val="dk1"/>
                </a:solidFill>
              </a:rPr>
              <a:t>&lt;sig&gt;</a:t>
            </a:r>
            <a:endParaRPr sz="800" b="1"/>
          </a:p>
        </p:txBody>
      </p:sp>
      <p:sp>
        <p:nvSpPr>
          <p:cNvPr id="458" name="Google Shape;458;p60"/>
          <p:cNvSpPr txBox="1"/>
          <p:nvPr/>
        </p:nvSpPr>
        <p:spPr>
          <a:xfrm>
            <a:off x="5165363" y="3388050"/>
            <a:ext cx="1097400" cy="297000"/>
          </a:xfrm>
          <a:prstGeom prst="rect">
            <a:avLst/>
          </a:prstGeom>
          <a:solidFill>
            <a:srgbClr val="A4C2F4"/>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sz="800" b="1">
                <a:solidFill>
                  <a:schemeClr val="dk1"/>
                </a:solidFill>
              </a:rPr>
              <a:t>&lt;pubKey&gt;</a:t>
            </a:r>
            <a:endParaRPr sz="800" b="1"/>
          </a:p>
        </p:txBody>
      </p:sp>
      <p:sp>
        <p:nvSpPr>
          <p:cNvPr id="459" name="Google Shape;459;p60"/>
          <p:cNvSpPr txBox="1"/>
          <p:nvPr/>
        </p:nvSpPr>
        <p:spPr>
          <a:xfrm>
            <a:off x="5165363" y="3091050"/>
            <a:ext cx="1097400" cy="297000"/>
          </a:xfrm>
          <a:prstGeom prst="rect">
            <a:avLst/>
          </a:prstGeom>
          <a:solidFill>
            <a:srgbClr val="A4C2F4"/>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sz="800" b="1">
                <a:solidFill>
                  <a:schemeClr val="dk1"/>
                </a:solidFill>
              </a:rPr>
              <a:t>&lt;pubKeyHash&gt;</a:t>
            </a:r>
            <a:endParaRPr sz="800" b="1"/>
          </a:p>
        </p:txBody>
      </p:sp>
      <p:sp>
        <p:nvSpPr>
          <p:cNvPr id="460" name="Google Shape;460;p60"/>
          <p:cNvSpPr txBox="1"/>
          <p:nvPr/>
        </p:nvSpPr>
        <p:spPr>
          <a:xfrm>
            <a:off x="5165363" y="2794050"/>
            <a:ext cx="1097400" cy="297000"/>
          </a:xfrm>
          <a:prstGeom prst="rect">
            <a:avLst/>
          </a:prstGeom>
          <a:solidFill>
            <a:srgbClr val="A4C2F4"/>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sz="800" b="1">
                <a:solidFill>
                  <a:schemeClr val="dk1"/>
                </a:solidFill>
              </a:rPr>
              <a:t>&lt;pubKeyHash?&gt;</a:t>
            </a:r>
            <a:endParaRPr sz="800" b="1"/>
          </a:p>
        </p:txBody>
      </p:sp>
      <p:sp>
        <p:nvSpPr>
          <p:cNvPr id="461" name="Google Shape;461;p60"/>
          <p:cNvSpPr txBox="1"/>
          <p:nvPr/>
        </p:nvSpPr>
        <p:spPr>
          <a:xfrm>
            <a:off x="5550300" y="315925"/>
            <a:ext cx="3593700" cy="232235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dirty="0"/>
              <a:t>Output says: "This amount can be redeemed by</a:t>
            </a:r>
            <a:endParaRPr dirty="0"/>
          </a:p>
          <a:p>
            <a:pPr marL="0" lvl="0" indent="0" rtl="0">
              <a:spcBef>
                <a:spcPts val="0"/>
              </a:spcBef>
              <a:spcAft>
                <a:spcPts val="0"/>
              </a:spcAft>
              <a:buNone/>
            </a:pPr>
            <a:r>
              <a:rPr lang="en" dirty="0"/>
              <a:t>1) the </a:t>
            </a:r>
            <a:r>
              <a:rPr lang="en" b="1" dirty="0"/>
              <a:t>&lt;pubKey&gt;</a:t>
            </a:r>
            <a:r>
              <a:rPr lang="en" dirty="0"/>
              <a:t> that hashes to address </a:t>
            </a:r>
            <a:r>
              <a:rPr lang="en" b="1" dirty="0"/>
              <a:t>&lt;pubKeyHash?&gt;</a:t>
            </a:r>
            <a:endParaRPr dirty="0"/>
          </a:p>
          <a:p>
            <a:pPr marL="0" lvl="0" indent="0" rtl="0">
              <a:spcBef>
                <a:spcPts val="0"/>
              </a:spcBef>
              <a:spcAft>
                <a:spcPts val="0"/>
              </a:spcAft>
              <a:buNone/>
            </a:pPr>
            <a:r>
              <a:rPr lang="en" dirty="0"/>
              <a:t>2) plus a </a:t>
            </a:r>
            <a:r>
              <a:rPr lang="en" b="1" dirty="0"/>
              <a:t>&lt;sig&gt;</a:t>
            </a:r>
            <a:r>
              <a:rPr lang="en" dirty="0"/>
              <a:t> from the owner of that </a:t>
            </a:r>
            <a:r>
              <a:rPr lang="en" b="1" dirty="0"/>
              <a:t>&lt;pubKey&gt;</a:t>
            </a:r>
            <a:endParaRPr dirty="0"/>
          </a:p>
          <a:p>
            <a:pPr marL="0" lvl="0" indent="0" rtl="0">
              <a:spcBef>
                <a:spcPts val="0"/>
              </a:spcBef>
              <a:spcAft>
                <a:spcPts val="0"/>
              </a:spcAft>
              <a:buNone/>
            </a:pPr>
            <a:r>
              <a:rPr lang="en" dirty="0"/>
              <a:t>...that will make this script evaluate to </a:t>
            </a:r>
            <a:r>
              <a:rPr lang="en" b="1" dirty="0"/>
              <a:t>true</a:t>
            </a:r>
            <a:r>
              <a:rPr lang="en" dirty="0"/>
              <a:t>."</a:t>
            </a:r>
            <a:endParaRPr dirty="0"/>
          </a:p>
        </p:txBody>
      </p:sp>
      <p:pic>
        <p:nvPicPr>
          <p:cNvPr id="462" name="Google Shape;462;p60"/>
          <p:cNvPicPr preferRelativeResize="0"/>
          <p:nvPr/>
        </p:nvPicPr>
        <p:blipFill>
          <a:blip r:embed="rId3">
            <a:alphaModFix/>
          </a:blip>
          <a:stretch>
            <a:fillRect/>
          </a:stretch>
        </p:blipFill>
        <p:spPr>
          <a:xfrm>
            <a:off x="2099100" y="315925"/>
            <a:ext cx="3451200" cy="2099075"/>
          </a:xfrm>
          <a:prstGeom prst="rect">
            <a:avLst/>
          </a:prstGeom>
          <a:noFill/>
          <a:ln>
            <a:noFill/>
          </a:ln>
        </p:spPr>
      </p:pic>
      <p:pic>
        <p:nvPicPr>
          <p:cNvPr id="463" name="Google Shape;463;p60"/>
          <p:cNvPicPr preferRelativeResize="0"/>
          <p:nvPr/>
        </p:nvPicPr>
        <p:blipFill>
          <a:blip r:embed="rId4">
            <a:alphaModFix/>
          </a:blip>
          <a:stretch>
            <a:fillRect/>
          </a:stretch>
        </p:blipFill>
        <p:spPr>
          <a:xfrm>
            <a:off x="179700" y="2718474"/>
            <a:ext cx="8831925" cy="1908750"/>
          </a:xfrm>
          <a:prstGeom prst="rect">
            <a:avLst/>
          </a:prstGeom>
          <a:noFill/>
          <a:ln>
            <a:noFill/>
          </a:ln>
        </p:spPr>
      </p:pic>
      <p:sp>
        <p:nvSpPr>
          <p:cNvPr id="464" name="Google Shape;464;p60"/>
          <p:cNvSpPr txBox="1"/>
          <p:nvPr/>
        </p:nvSpPr>
        <p:spPr>
          <a:xfrm>
            <a:off x="310963" y="1628100"/>
            <a:ext cx="1861500" cy="1573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dirty="0">
                <a:solidFill>
                  <a:schemeClr val="dk1"/>
                </a:solidFill>
              </a:rPr>
              <a:t>Language built specifically for Bitcoin called "Script" or simply "the Bitcoin scripting language"</a:t>
            </a:r>
            <a:endParaRPr sz="1100" dirty="0">
              <a:solidFill>
                <a:schemeClr val="dk1"/>
              </a:solidFill>
            </a:endParaRPr>
          </a:p>
          <a:p>
            <a:pPr marL="457200" lvl="0" indent="-298450" rtl="0">
              <a:spcBef>
                <a:spcPts val="0"/>
              </a:spcBef>
              <a:spcAft>
                <a:spcPts val="0"/>
              </a:spcAft>
              <a:buClr>
                <a:schemeClr val="dk1"/>
              </a:buClr>
              <a:buSzPts val="1100"/>
              <a:buChar char="●"/>
            </a:pPr>
            <a:r>
              <a:rPr lang="en" sz="1100" dirty="0">
                <a:solidFill>
                  <a:schemeClr val="dk1"/>
                </a:solidFill>
              </a:rPr>
              <a:t>Stack based</a:t>
            </a:r>
            <a:endParaRPr sz="1100" dirty="0">
              <a:solidFill>
                <a:schemeClr val="dk1"/>
              </a:solidFill>
            </a:endParaRPr>
          </a:p>
          <a:p>
            <a:pPr marL="457200" lvl="0" indent="-298450" rtl="0">
              <a:spcBef>
                <a:spcPts val="0"/>
              </a:spcBef>
              <a:spcAft>
                <a:spcPts val="0"/>
              </a:spcAft>
              <a:buClr>
                <a:schemeClr val="dk1"/>
              </a:buClr>
              <a:buSzPts val="1100"/>
              <a:buChar char="●"/>
            </a:pPr>
            <a:r>
              <a:rPr lang="en" sz="1100" dirty="0">
                <a:solidFill>
                  <a:schemeClr val="dk1"/>
                </a:solidFill>
              </a:rPr>
              <a:t>Native support for cryptography</a:t>
            </a:r>
            <a:endParaRPr sz="1100" dirty="0">
              <a:solidFill>
                <a:schemeClr val="dk1"/>
              </a:solidFill>
            </a:endParaRPr>
          </a:p>
          <a:p>
            <a:pPr marL="457200" lvl="0" indent="-298450" rtl="0">
              <a:spcBef>
                <a:spcPts val="0"/>
              </a:spcBef>
              <a:spcAft>
                <a:spcPts val="0"/>
              </a:spcAft>
              <a:buClr>
                <a:schemeClr val="dk1"/>
              </a:buClr>
              <a:buSzPts val="1100"/>
              <a:buChar char="●"/>
            </a:pPr>
            <a:r>
              <a:rPr lang="en" sz="1100" dirty="0">
                <a:solidFill>
                  <a:schemeClr val="dk1"/>
                </a:solidFill>
              </a:rPr>
              <a:t>Simple</a:t>
            </a:r>
            <a:endParaRPr sz="1100" dirty="0">
              <a:solidFill>
                <a:schemeClr val="dk1"/>
              </a:solidFill>
            </a:endParaRPr>
          </a:p>
        </p:txBody>
      </p:sp>
      <p:sp>
        <p:nvSpPr>
          <p:cNvPr id="2" name="Date Placeholder 1"/>
          <p:cNvSpPr>
            <a:spLocks noGrp="1"/>
          </p:cNvSpPr>
          <p:nvPr>
            <p:ph type="dt" sz="half" idx="10"/>
          </p:nvPr>
        </p:nvSpPr>
        <p:spPr/>
        <p:txBody>
          <a:bodyPr/>
          <a:lstStyle/>
          <a:p>
            <a:pPr>
              <a:defRPr/>
            </a:pPr>
            <a:fld id="{F16E232B-F06B-40F4-A4E7-A05E7177D332}" type="datetime1">
              <a:rPr lang="zh-CN" altLang="en-US" smtClean="0"/>
              <a:t>2020/8/27</a:t>
            </a:fld>
            <a:endParaRPr lang="en-US" altLang="zh-CN"/>
          </a:p>
        </p:txBody>
      </p:sp>
    </p:spTree>
    <p:extLst>
      <p:ext uri="{BB962C8B-B14F-4D97-AF65-F5344CB8AC3E}">
        <p14:creationId xmlns:p14="http://schemas.microsoft.com/office/powerpoint/2010/main" val="19675736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3600" b="1" dirty="0">
                <a:solidFill>
                  <a:srgbClr val="1544D9"/>
                </a:solidFill>
              </a:rPr>
              <a:t>Lecture Outline</a:t>
            </a:r>
            <a:endParaRPr sz="3600" b="1" dirty="0">
              <a:solidFill>
                <a:srgbClr val="1544D9"/>
              </a:solidFill>
            </a:endParaRPr>
          </a:p>
        </p:txBody>
      </p:sp>
      <p:sp>
        <p:nvSpPr>
          <p:cNvPr id="70" name="Google Shape;70;p14"/>
          <p:cNvSpPr txBox="1">
            <a:spLocks noGrp="1"/>
          </p:cNvSpPr>
          <p:nvPr>
            <p:ph type="body" idx="2"/>
          </p:nvPr>
        </p:nvSpPr>
        <p:spPr>
          <a:xfrm>
            <a:off x="4210186" y="724200"/>
            <a:ext cx="4933813" cy="3695100"/>
          </a:xfrm>
          <a:prstGeom prst="rect">
            <a:avLst/>
          </a:prstGeom>
        </p:spPr>
        <p:txBody>
          <a:bodyPr spcFirstLastPara="1" wrap="square" lIns="91425" tIns="91425" rIns="91425" bIns="91425" anchor="ctr" anchorCtr="0">
            <a:noAutofit/>
          </a:bodyPr>
          <a:lstStyle/>
          <a:p>
            <a:pPr marL="342900" lvl="0">
              <a:buClr>
                <a:schemeClr val="dk1"/>
              </a:buClr>
              <a:buSzPts val="1100"/>
              <a:buFont typeface="Wingdings" panose="05000000000000000000" pitchFamily="2" charset="2"/>
              <a:buChar char="Ø"/>
            </a:pPr>
            <a:r>
              <a:rPr lang="en-US" altLang="en-US" sz="2400" b="1" dirty="0">
                <a:solidFill>
                  <a:srgbClr val="1544D9"/>
                </a:solidFill>
                <a:ea typeface="宋体" charset="-122"/>
              </a:rPr>
              <a:t>Course Objectives </a:t>
            </a:r>
            <a:endParaRPr lang="en-US" altLang="en-US" sz="2400" b="1" dirty="0" smtClean="0">
              <a:solidFill>
                <a:srgbClr val="1544D9"/>
              </a:solidFill>
              <a:ea typeface="宋体" charset="-122"/>
            </a:endParaRPr>
          </a:p>
          <a:p>
            <a:pPr marL="342900" lvl="0">
              <a:buClr>
                <a:schemeClr val="dk1"/>
              </a:buClr>
              <a:buSzPts val="1100"/>
              <a:buFont typeface="Wingdings" panose="05000000000000000000" pitchFamily="2" charset="2"/>
              <a:buChar char="Ø"/>
            </a:pPr>
            <a:r>
              <a:rPr lang="en" altLang="zh-CN" sz="2400" b="1" dirty="0">
                <a:solidFill>
                  <a:srgbClr val="1544D9"/>
                </a:solidFill>
              </a:rPr>
              <a:t>A Day in Blockchain </a:t>
            </a:r>
            <a:r>
              <a:rPr lang="en" altLang="zh-CN" sz="2400" b="1" dirty="0" smtClean="0">
                <a:solidFill>
                  <a:srgbClr val="1544D9"/>
                </a:solidFill>
              </a:rPr>
              <a:t>Utopia</a:t>
            </a:r>
          </a:p>
          <a:p>
            <a:pPr marL="342900" lvl="0">
              <a:buClr>
                <a:schemeClr val="dk1"/>
              </a:buClr>
              <a:buSzPts val="1100"/>
              <a:buFont typeface="Wingdings" panose="05000000000000000000" pitchFamily="2" charset="2"/>
              <a:buChar char="Ø"/>
            </a:pPr>
            <a:r>
              <a:rPr lang="en" altLang="zh-CN" sz="2400" b="1" dirty="0" smtClean="0">
                <a:solidFill>
                  <a:srgbClr val="1544D9"/>
                </a:solidFill>
              </a:rPr>
              <a:t>Bitcoin Development</a:t>
            </a:r>
          </a:p>
          <a:p>
            <a:pPr marL="342900">
              <a:buClr>
                <a:schemeClr val="dk1"/>
              </a:buClr>
              <a:buSzPts val="1100"/>
              <a:buFont typeface="Wingdings" panose="05000000000000000000" pitchFamily="2" charset="2"/>
              <a:buChar char="Ø"/>
            </a:pPr>
            <a:r>
              <a:rPr lang="en" altLang="zh-CN" sz="2400" b="1" dirty="0">
                <a:solidFill>
                  <a:srgbClr val="1544D9"/>
                </a:solidFill>
              </a:rPr>
              <a:t>Smart Contracts</a:t>
            </a:r>
          </a:p>
          <a:p>
            <a:pPr marL="342900" lvl="0">
              <a:buClr>
                <a:schemeClr val="dk1"/>
              </a:buClr>
              <a:buSzPts val="1100"/>
              <a:buFont typeface="Wingdings" panose="05000000000000000000" pitchFamily="2" charset="2"/>
              <a:buChar char="Ø"/>
            </a:pPr>
            <a:r>
              <a:rPr lang="en" altLang="zh-CN" sz="2400" b="1" dirty="0" smtClean="0">
                <a:solidFill>
                  <a:srgbClr val="1544D9"/>
                </a:solidFill>
              </a:rPr>
              <a:t>Community</a:t>
            </a:r>
            <a:r>
              <a:rPr lang="en" altLang="zh-CN" sz="2400" b="1" dirty="0">
                <a:solidFill>
                  <a:srgbClr val="1544D9"/>
                </a:solidFill>
              </a:rPr>
              <a:t>, Politics, </a:t>
            </a:r>
            <a:r>
              <a:rPr lang="en" altLang="zh-CN" sz="2400" b="1" dirty="0" smtClean="0">
                <a:solidFill>
                  <a:srgbClr val="1544D9"/>
                </a:solidFill>
              </a:rPr>
              <a:t>&amp; Regulation</a:t>
            </a:r>
          </a:p>
          <a:p>
            <a:pPr marL="342900" lvl="0">
              <a:buClr>
                <a:schemeClr val="dk1"/>
              </a:buClr>
              <a:buSzPts val="1100"/>
              <a:buFont typeface="Wingdings" panose="05000000000000000000" pitchFamily="2" charset="2"/>
              <a:buChar char="Ø"/>
            </a:pPr>
            <a:r>
              <a:rPr lang="en" altLang="zh-CN" sz="2400" b="1" dirty="0">
                <a:solidFill>
                  <a:srgbClr val="1544D9"/>
                </a:solidFill>
              </a:rPr>
              <a:t>The Fight for </a:t>
            </a:r>
            <a:r>
              <a:rPr lang="en" altLang="zh-CN" sz="2400" b="1" dirty="0" smtClean="0">
                <a:solidFill>
                  <a:srgbClr val="1544D9"/>
                </a:solidFill>
              </a:rPr>
              <a:t>Privacy</a:t>
            </a:r>
          </a:p>
          <a:p>
            <a:pPr marL="342900" lvl="0">
              <a:buClr>
                <a:schemeClr val="dk1"/>
              </a:buClr>
              <a:buSzPts val="1100"/>
              <a:buFont typeface="Wingdings" panose="05000000000000000000" pitchFamily="2" charset="2"/>
              <a:buChar char="Ø"/>
            </a:pPr>
            <a:r>
              <a:rPr lang="en" altLang="zh-CN" sz="2400" b="1" dirty="0">
                <a:solidFill>
                  <a:srgbClr val="1544D9"/>
                </a:solidFill>
              </a:rPr>
              <a:t>Scaling </a:t>
            </a:r>
            <a:r>
              <a:rPr lang="en" altLang="zh-CN" sz="2400" b="1" dirty="0" smtClean="0">
                <a:solidFill>
                  <a:srgbClr val="1544D9"/>
                </a:solidFill>
              </a:rPr>
              <a:t>Bitcoin</a:t>
            </a:r>
          </a:p>
          <a:p>
            <a:pPr marL="342900" lvl="0">
              <a:buClr>
                <a:schemeClr val="dk1"/>
              </a:buClr>
              <a:buSzPts val="1100"/>
              <a:buFont typeface="Wingdings" panose="05000000000000000000" pitchFamily="2" charset="2"/>
              <a:buChar char="Ø"/>
            </a:pPr>
            <a:r>
              <a:rPr lang="en" altLang="zh-CN" sz="2400" b="1" dirty="0">
                <a:solidFill>
                  <a:srgbClr val="1544D9"/>
                </a:solidFill>
              </a:rPr>
              <a:t>A Blockchain-Powered </a:t>
            </a:r>
            <a:r>
              <a:rPr lang="en" altLang="zh-CN" sz="2400" b="1" dirty="0" smtClean="0">
                <a:solidFill>
                  <a:srgbClr val="1544D9"/>
                </a:solidFill>
              </a:rPr>
              <a:t>Future</a:t>
            </a:r>
          </a:p>
          <a:p>
            <a:pPr marL="342900">
              <a:buClr>
                <a:schemeClr val="dk1"/>
              </a:buClr>
              <a:buSzPts val="1100"/>
              <a:buFont typeface="Wingdings" panose="05000000000000000000" pitchFamily="2" charset="2"/>
              <a:buChar char="Ø"/>
            </a:pPr>
            <a:r>
              <a:rPr lang="en-US" altLang="en-US" sz="2400" b="1" dirty="0">
                <a:solidFill>
                  <a:srgbClr val="1544D9"/>
                </a:solidFill>
              </a:rPr>
              <a:t>Course Examination </a:t>
            </a:r>
            <a:endParaRPr lang="en" altLang="zh-CN" sz="2400" b="1" dirty="0" smtClean="0">
              <a:solidFill>
                <a:srgbClr val="1544D9"/>
              </a:solidFill>
            </a:endParaRPr>
          </a:p>
        </p:txBody>
      </p:sp>
      <p:sp>
        <p:nvSpPr>
          <p:cNvPr id="2" name="Date Placeholder 1"/>
          <p:cNvSpPr>
            <a:spLocks noGrp="1"/>
          </p:cNvSpPr>
          <p:nvPr>
            <p:ph type="dt" sz="half" idx="10"/>
          </p:nvPr>
        </p:nvSpPr>
        <p:spPr/>
        <p:txBody>
          <a:bodyPr/>
          <a:lstStyle/>
          <a:p>
            <a:pPr>
              <a:defRPr/>
            </a:pPr>
            <a:fld id="{C4548C03-6317-4654-A2FD-2771659F56B3}" type="datetime1">
              <a:rPr lang="zh-CN" altLang="en-US" smtClean="0"/>
              <a:t>2020/8/27</a:t>
            </a:fld>
            <a:endParaRPr lang="en-US" altLang="zh-CN"/>
          </a:p>
        </p:txBody>
      </p:sp>
    </p:spTree>
    <p:extLst>
      <p:ext uri="{BB962C8B-B14F-4D97-AF65-F5344CB8AC3E}">
        <p14:creationId xmlns:p14="http://schemas.microsoft.com/office/powerpoint/2010/main" val="16310451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61"/>
          <p:cNvSpPr txBox="1">
            <a:spLocks noGrp="1"/>
          </p:cNvSpPr>
          <p:nvPr>
            <p:ph type="title"/>
          </p:nvPr>
        </p:nvSpPr>
        <p:spPr>
          <a:xfrm>
            <a:off x="311700" y="138614"/>
            <a:ext cx="8520600"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b="1" dirty="0">
                <a:solidFill>
                  <a:srgbClr val="1544D9"/>
                </a:solidFill>
              </a:rPr>
              <a:t>Merkle Tree - Bitcoin construction</a:t>
            </a:r>
            <a:endParaRPr sz="3600" b="1" dirty="0">
              <a:solidFill>
                <a:srgbClr val="1544D9"/>
              </a:solidFill>
            </a:endParaRPr>
          </a:p>
        </p:txBody>
      </p:sp>
      <p:sp>
        <p:nvSpPr>
          <p:cNvPr id="470" name="Google Shape;470;p61"/>
          <p:cNvSpPr txBox="1">
            <a:spLocks noGrp="1"/>
          </p:cNvSpPr>
          <p:nvPr>
            <p:ph type="body" idx="1"/>
          </p:nvPr>
        </p:nvSpPr>
        <p:spPr>
          <a:xfrm>
            <a:off x="228600" y="1033375"/>
            <a:ext cx="3745006" cy="263094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000" b="1" dirty="0"/>
              <a:t>What if there is no solution?</a:t>
            </a:r>
            <a:endParaRPr sz="2000" b="1" dirty="0"/>
          </a:p>
          <a:p>
            <a:pPr marL="457200" lvl="0" indent="-323850" rtl="0">
              <a:spcBef>
                <a:spcPts val="1600"/>
              </a:spcBef>
              <a:spcAft>
                <a:spcPts val="0"/>
              </a:spcAft>
              <a:buSzPts val="1500"/>
              <a:buChar char="●"/>
            </a:pPr>
            <a:r>
              <a:rPr lang="en" sz="1600" dirty="0"/>
              <a:t>Block header nonce is 32 bits</a:t>
            </a:r>
            <a:endParaRPr sz="1600" dirty="0"/>
          </a:p>
          <a:p>
            <a:pPr marL="914400" lvl="1" indent="-292100" rtl="0">
              <a:spcBef>
                <a:spcPts val="0"/>
              </a:spcBef>
              <a:spcAft>
                <a:spcPts val="0"/>
              </a:spcAft>
              <a:buSzPts val="1000"/>
              <a:buChar char="○"/>
            </a:pPr>
            <a:r>
              <a:rPr lang="en" sz="1050" dirty="0"/>
              <a:t>Antminer S9 hashes 14 TH/s</a:t>
            </a:r>
            <a:endParaRPr sz="1050" dirty="0"/>
          </a:p>
          <a:p>
            <a:pPr marL="914400" lvl="1" indent="-292100" rtl="0">
              <a:spcBef>
                <a:spcPts val="0"/>
              </a:spcBef>
              <a:spcAft>
                <a:spcPts val="0"/>
              </a:spcAft>
              <a:buSzPts val="1000"/>
              <a:buChar char="○"/>
            </a:pPr>
            <a:r>
              <a:rPr lang="en" sz="1050" dirty="0"/>
              <a:t>How long does it take to try all combinations?</a:t>
            </a:r>
            <a:endParaRPr sz="1050" dirty="0"/>
          </a:p>
          <a:p>
            <a:pPr marL="914400" lvl="1" indent="-292100" rtl="0">
              <a:spcBef>
                <a:spcPts val="0"/>
              </a:spcBef>
              <a:spcAft>
                <a:spcPts val="0"/>
              </a:spcAft>
              <a:buSzPts val="1000"/>
              <a:buChar char="○"/>
            </a:pPr>
            <a:r>
              <a:rPr lang="en" sz="1050" dirty="0"/>
              <a:t>2^32 / 14,000,000,000,000 = 0.00031 seconds</a:t>
            </a:r>
            <a:endParaRPr sz="1050" dirty="0"/>
          </a:p>
          <a:p>
            <a:pPr marL="914400" lvl="1" indent="-292100" rtl="0">
              <a:spcBef>
                <a:spcPts val="0"/>
              </a:spcBef>
              <a:spcAft>
                <a:spcPts val="0"/>
              </a:spcAft>
              <a:buSzPts val="1000"/>
              <a:buChar char="○"/>
            </a:pPr>
            <a:r>
              <a:rPr lang="en" sz="1050" dirty="0"/>
              <a:t>Exhausted 3260 times per </a:t>
            </a:r>
            <a:r>
              <a:rPr lang="en" sz="1050" dirty="0" smtClean="0"/>
              <a:t>second</a:t>
            </a:r>
          </a:p>
          <a:p>
            <a:pPr marL="914400" lvl="1" indent="-292100" rtl="0">
              <a:spcBef>
                <a:spcPts val="0"/>
              </a:spcBef>
              <a:spcAft>
                <a:spcPts val="0"/>
              </a:spcAft>
              <a:buSzPts val="1000"/>
              <a:buChar char="○"/>
            </a:pPr>
            <a:endParaRPr sz="1050" dirty="0"/>
          </a:p>
          <a:p>
            <a:pPr marL="457200" lvl="0" indent="-323850" rtl="0">
              <a:spcBef>
                <a:spcPts val="0"/>
              </a:spcBef>
              <a:spcAft>
                <a:spcPts val="0"/>
              </a:spcAft>
              <a:buSzPts val="1500"/>
              <a:buChar char="●"/>
            </a:pPr>
            <a:r>
              <a:rPr lang="en" sz="1600" dirty="0"/>
              <a:t>Therefore, must change Merkle root</a:t>
            </a:r>
            <a:endParaRPr sz="1600" dirty="0"/>
          </a:p>
          <a:p>
            <a:pPr marL="914400" lvl="1" indent="-298450" rtl="0">
              <a:spcBef>
                <a:spcPts val="0"/>
              </a:spcBef>
              <a:spcAft>
                <a:spcPts val="0"/>
              </a:spcAft>
              <a:buSzPts val="1100"/>
              <a:buChar char="○"/>
            </a:pPr>
            <a:r>
              <a:rPr lang="en" sz="1200" dirty="0"/>
              <a:t>Increment coinbase nonce, then run through block header nonce again</a:t>
            </a:r>
            <a:endParaRPr sz="1200" dirty="0"/>
          </a:p>
          <a:p>
            <a:pPr marL="914400" lvl="1" indent="-298450" rtl="0">
              <a:spcBef>
                <a:spcPts val="0"/>
              </a:spcBef>
              <a:spcAft>
                <a:spcPts val="0"/>
              </a:spcAft>
              <a:buSzPts val="1100"/>
              <a:buChar char="○"/>
            </a:pPr>
            <a:r>
              <a:rPr lang="en" sz="1200" dirty="0"/>
              <a:t>Incrementing coinbase nonce less efficient because it must propagate up the tree</a:t>
            </a:r>
            <a:endParaRPr sz="1200" dirty="0"/>
          </a:p>
        </p:txBody>
      </p:sp>
      <p:pic>
        <p:nvPicPr>
          <p:cNvPr id="471" name="Google Shape;471;p61"/>
          <p:cNvPicPr preferRelativeResize="0"/>
          <p:nvPr/>
        </p:nvPicPr>
        <p:blipFill>
          <a:blip r:embed="rId3">
            <a:alphaModFix/>
          </a:blip>
          <a:stretch>
            <a:fillRect/>
          </a:stretch>
        </p:blipFill>
        <p:spPr>
          <a:xfrm>
            <a:off x="3768450" y="1209350"/>
            <a:ext cx="5375549" cy="3385750"/>
          </a:xfrm>
          <a:prstGeom prst="rect">
            <a:avLst/>
          </a:prstGeom>
          <a:noFill/>
          <a:ln>
            <a:noFill/>
          </a:ln>
        </p:spPr>
      </p:pic>
      <p:sp>
        <p:nvSpPr>
          <p:cNvPr id="472" name="Google Shape;472;p61"/>
          <p:cNvSpPr txBox="1"/>
          <p:nvPr/>
        </p:nvSpPr>
        <p:spPr>
          <a:xfrm>
            <a:off x="7806017" y="4491819"/>
            <a:ext cx="1256795" cy="303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dirty="0"/>
              <a:t>Princeton Textbook</a:t>
            </a:r>
            <a:endParaRPr sz="1000" dirty="0"/>
          </a:p>
        </p:txBody>
      </p:sp>
      <p:sp>
        <p:nvSpPr>
          <p:cNvPr id="2" name="Date Placeholder 1"/>
          <p:cNvSpPr>
            <a:spLocks noGrp="1"/>
          </p:cNvSpPr>
          <p:nvPr>
            <p:ph type="dt" sz="half" idx="10"/>
          </p:nvPr>
        </p:nvSpPr>
        <p:spPr/>
        <p:txBody>
          <a:bodyPr/>
          <a:lstStyle/>
          <a:p>
            <a:pPr>
              <a:defRPr/>
            </a:pPr>
            <a:fld id="{96AF466E-F139-4221-A4ED-1D7540E6420D}" type="datetime1">
              <a:rPr lang="zh-CN" altLang="en-US" smtClean="0"/>
              <a:t>2020/8/27</a:t>
            </a:fld>
            <a:endParaRPr lang="en-US" altLang="zh-CN"/>
          </a:p>
        </p:txBody>
      </p:sp>
      <p:pic>
        <p:nvPicPr>
          <p:cNvPr id="788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2259" y="4248433"/>
            <a:ext cx="1102388" cy="467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79407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pic>
        <p:nvPicPr>
          <p:cNvPr id="477" name="Google Shape;477;p62"/>
          <p:cNvPicPr preferRelativeResize="0"/>
          <p:nvPr/>
        </p:nvPicPr>
        <p:blipFill>
          <a:blip r:embed="rId3">
            <a:alphaModFix/>
          </a:blip>
          <a:stretch>
            <a:fillRect/>
          </a:stretch>
        </p:blipFill>
        <p:spPr>
          <a:xfrm>
            <a:off x="5477600" y="0"/>
            <a:ext cx="3666399" cy="2039050"/>
          </a:xfrm>
          <a:prstGeom prst="rect">
            <a:avLst/>
          </a:prstGeom>
          <a:noFill/>
          <a:ln>
            <a:noFill/>
          </a:ln>
        </p:spPr>
      </p:pic>
      <p:sp>
        <p:nvSpPr>
          <p:cNvPr id="478" name="Google Shape;478;p62"/>
          <p:cNvSpPr txBox="1">
            <a:spLocks noGrp="1"/>
          </p:cNvSpPr>
          <p:nvPr>
            <p:ph type="title"/>
          </p:nvPr>
        </p:nvSpPr>
        <p:spPr>
          <a:xfrm>
            <a:off x="311700" y="251289"/>
            <a:ext cx="4348200"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b="1" dirty="0">
                <a:solidFill>
                  <a:srgbClr val="1544D9"/>
                </a:solidFill>
              </a:rPr>
              <a:t>SPV - Security Analysis</a:t>
            </a:r>
            <a:endParaRPr sz="3600" b="1" dirty="0">
              <a:solidFill>
                <a:srgbClr val="1544D9"/>
              </a:solidFill>
            </a:endParaRPr>
          </a:p>
        </p:txBody>
      </p:sp>
      <p:sp>
        <p:nvSpPr>
          <p:cNvPr id="479" name="Google Shape;479;p62"/>
          <p:cNvSpPr txBox="1">
            <a:spLocks noGrp="1"/>
          </p:cNvSpPr>
          <p:nvPr>
            <p:ph type="body" idx="1"/>
          </p:nvPr>
        </p:nvSpPr>
        <p:spPr>
          <a:xfrm>
            <a:off x="311700" y="1485899"/>
            <a:ext cx="8735400" cy="3072943"/>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800" dirty="0"/>
              <a:t>SPV nodes:</a:t>
            </a:r>
            <a:endParaRPr sz="1800" dirty="0"/>
          </a:p>
          <a:p>
            <a:pPr marL="457200" lvl="0" indent="-317500" rtl="0">
              <a:spcBef>
                <a:spcPts val="0"/>
              </a:spcBef>
              <a:spcAft>
                <a:spcPts val="0"/>
              </a:spcAft>
              <a:buSzPts val="1400"/>
              <a:buChar char="●"/>
            </a:pPr>
            <a:r>
              <a:rPr lang="en" sz="1400" dirty="0"/>
              <a:t>Don't have full tx history, don't know UTXO set</a:t>
            </a:r>
            <a:endParaRPr sz="1400" dirty="0"/>
          </a:p>
          <a:p>
            <a:pPr marL="457200" lvl="0" indent="-317500" rtl="0">
              <a:spcBef>
                <a:spcPts val="0"/>
              </a:spcBef>
              <a:spcAft>
                <a:spcPts val="0"/>
              </a:spcAft>
              <a:buSzPts val="1400"/>
              <a:buChar char="●"/>
            </a:pPr>
            <a:r>
              <a:rPr lang="en" sz="1400" dirty="0"/>
              <a:t>Don't have same level of security of full nodes</a:t>
            </a:r>
            <a:endParaRPr sz="1400" dirty="0"/>
          </a:p>
          <a:p>
            <a:pPr marL="914400" lvl="1" indent="-317500" rtl="0">
              <a:spcBef>
                <a:spcPts val="0"/>
              </a:spcBef>
              <a:spcAft>
                <a:spcPts val="0"/>
              </a:spcAft>
              <a:buSzPts val="1400"/>
              <a:buChar char="○"/>
            </a:pPr>
            <a:r>
              <a:rPr lang="en" dirty="0"/>
              <a:t>Can't check if every tx included in a block is actually valid</a:t>
            </a:r>
            <a:endParaRPr dirty="0"/>
          </a:p>
          <a:p>
            <a:pPr marL="0" lvl="0" indent="0" rtl="0">
              <a:spcBef>
                <a:spcPts val="0"/>
              </a:spcBef>
              <a:spcAft>
                <a:spcPts val="0"/>
              </a:spcAft>
              <a:buNone/>
            </a:pPr>
            <a:endParaRPr sz="1400" dirty="0"/>
          </a:p>
          <a:p>
            <a:pPr marL="0" lvl="0" indent="0" rtl="0">
              <a:spcBef>
                <a:spcPts val="0"/>
              </a:spcBef>
              <a:spcAft>
                <a:spcPts val="0"/>
              </a:spcAft>
              <a:buNone/>
            </a:pPr>
            <a:r>
              <a:rPr lang="en" sz="1800" dirty="0"/>
              <a:t>SPV nodes assume:</a:t>
            </a:r>
            <a:endParaRPr sz="1800" dirty="0"/>
          </a:p>
          <a:p>
            <a:pPr marL="457200" lvl="0" indent="-317500" rtl="0">
              <a:spcBef>
                <a:spcPts val="0"/>
              </a:spcBef>
              <a:spcAft>
                <a:spcPts val="0"/>
              </a:spcAft>
              <a:buSzPts val="1400"/>
              <a:buChar char="●"/>
            </a:pPr>
            <a:r>
              <a:rPr lang="en" sz="1400" dirty="0"/>
              <a:t>...that incoming block headers aren't a false chain</a:t>
            </a:r>
            <a:endParaRPr sz="1400" dirty="0"/>
          </a:p>
          <a:p>
            <a:pPr marL="914400" lvl="1" indent="-317500" rtl="0">
              <a:spcBef>
                <a:spcPts val="0"/>
              </a:spcBef>
              <a:spcAft>
                <a:spcPts val="0"/>
              </a:spcAft>
              <a:buSzPts val="1400"/>
              <a:buChar char="○"/>
            </a:pPr>
            <a:r>
              <a:rPr lang="en" dirty="0"/>
              <a:t>Very expensive for attacks (or anyone) to create blocks</a:t>
            </a:r>
            <a:endParaRPr dirty="0"/>
          </a:p>
          <a:p>
            <a:pPr marL="914400" lvl="1" indent="-317500" rtl="0">
              <a:spcBef>
                <a:spcPts val="0"/>
              </a:spcBef>
              <a:spcAft>
                <a:spcPts val="0"/>
              </a:spcAft>
              <a:buSzPts val="1400"/>
              <a:buChar char="○"/>
            </a:pPr>
            <a:r>
              <a:rPr lang="en" dirty="0"/>
              <a:t>Not sustainable over the long term</a:t>
            </a:r>
            <a:endParaRPr dirty="0"/>
          </a:p>
          <a:p>
            <a:pPr marL="457200" lvl="0" indent="-317500" rtl="0">
              <a:spcBef>
                <a:spcPts val="0"/>
              </a:spcBef>
              <a:spcAft>
                <a:spcPts val="0"/>
              </a:spcAft>
              <a:buSzPts val="1400"/>
              <a:buChar char="●"/>
            </a:pPr>
            <a:r>
              <a:rPr lang="en" sz="1400" dirty="0"/>
              <a:t>...that there ARE full nodes out there validating all transactions</a:t>
            </a:r>
            <a:endParaRPr sz="1400" dirty="0"/>
          </a:p>
          <a:p>
            <a:pPr marL="914400" lvl="1" indent="-317500" rtl="0">
              <a:spcBef>
                <a:spcPts val="0"/>
              </a:spcBef>
              <a:spcAft>
                <a:spcPts val="0"/>
              </a:spcAft>
              <a:buSzPts val="1400"/>
              <a:buChar char="○"/>
            </a:pPr>
            <a:r>
              <a:rPr lang="en" dirty="0"/>
              <a:t>There are efficiency benefits and incentives to doing so</a:t>
            </a:r>
            <a:endParaRPr sz="1400" dirty="0"/>
          </a:p>
          <a:p>
            <a:pPr marL="457200" lvl="0" indent="-317500" rtl="0">
              <a:spcBef>
                <a:spcPts val="0"/>
              </a:spcBef>
              <a:spcAft>
                <a:spcPts val="0"/>
              </a:spcAft>
              <a:buSzPts val="1400"/>
              <a:buChar char="●"/>
            </a:pPr>
            <a:r>
              <a:rPr lang="en" sz="1400" dirty="0"/>
              <a:t>...that miners ensure that the transactions they include in their blocks are valid</a:t>
            </a:r>
            <a:endParaRPr sz="1400" dirty="0"/>
          </a:p>
          <a:p>
            <a:pPr marL="914400" lvl="1" indent="-317500" rtl="0">
              <a:spcBef>
                <a:spcPts val="0"/>
              </a:spcBef>
              <a:spcAft>
                <a:spcPts val="0"/>
              </a:spcAft>
              <a:buSzPts val="1400"/>
              <a:buChar char="○"/>
            </a:pPr>
            <a:r>
              <a:rPr lang="en" dirty="0"/>
              <a:t>Otherwise their blocks would be rejected by full nodes (very expensive mistake!)</a:t>
            </a:r>
            <a:endParaRPr dirty="0"/>
          </a:p>
        </p:txBody>
      </p:sp>
      <p:sp>
        <p:nvSpPr>
          <p:cNvPr id="480" name="Google Shape;480;p62"/>
          <p:cNvSpPr txBox="1"/>
          <p:nvPr/>
        </p:nvSpPr>
        <p:spPr>
          <a:xfrm>
            <a:off x="7903925" y="2018150"/>
            <a:ext cx="1201200" cy="300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t>Nakamoto, 2009</a:t>
            </a:r>
            <a:endParaRPr sz="1000"/>
          </a:p>
        </p:txBody>
      </p:sp>
      <p:sp>
        <p:nvSpPr>
          <p:cNvPr id="481" name="Google Shape;481;p62"/>
          <p:cNvSpPr/>
          <p:nvPr/>
        </p:nvSpPr>
        <p:spPr>
          <a:xfrm>
            <a:off x="8685425" y="1575250"/>
            <a:ext cx="361800" cy="200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2" name="Google Shape;482;p62"/>
          <p:cNvSpPr/>
          <p:nvPr/>
        </p:nvSpPr>
        <p:spPr>
          <a:xfrm>
            <a:off x="8323625" y="1225225"/>
            <a:ext cx="361800" cy="200100"/>
          </a:xfrm>
          <a:prstGeom prst="rect">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3" name="Google Shape;483;p62"/>
          <p:cNvSpPr/>
          <p:nvPr/>
        </p:nvSpPr>
        <p:spPr>
          <a:xfrm>
            <a:off x="7660125" y="860325"/>
            <a:ext cx="465300" cy="200100"/>
          </a:xfrm>
          <a:prstGeom prst="rect">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484" name="Google Shape;484;p62"/>
          <p:cNvPicPr preferRelativeResize="0"/>
          <p:nvPr/>
        </p:nvPicPr>
        <p:blipFill>
          <a:blip r:embed="rId4">
            <a:alphaModFix/>
          </a:blip>
          <a:stretch>
            <a:fillRect/>
          </a:stretch>
        </p:blipFill>
        <p:spPr>
          <a:xfrm>
            <a:off x="4795800" y="79950"/>
            <a:ext cx="4348200" cy="1938205"/>
          </a:xfrm>
          <a:prstGeom prst="rect">
            <a:avLst/>
          </a:prstGeom>
          <a:noFill/>
          <a:ln>
            <a:noFill/>
          </a:ln>
        </p:spPr>
      </p:pic>
      <p:sp>
        <p:nvSpPr>
          <p:cNvPr id="2" name="Date Placeholder 1"/>
          <p:cNvSpPr>
            <a:spLocks noGrp="1"/>
          </p:cNvSpPr>
          <p:nvPr>
            <p:ph type="dt" sz="half" idx="10"/>
          </p:nvPr>
        </p:nvSpPr>
        <p:spPr/>
        <p:txBody>
          <a:bodyPr/>
          <a:lstStyle/>
          <a:p>
            <a:pPr>
              <a:defRPr/>
            </a:pPr>
            <a:fld id="{F4C80EC8-EE04-4C8D-930B-25D1A02DFAB1}" type="datetime1">
              <a:rPr lang="zh-CN" altLang="en-US" smtClean="0"/>
              <a:t>2020/8/27</a:t>
            </a:fld>
            <a:endParaRPr lang="en-US" altLang="zh-CN"/>
          </a:p>
        </p:txBody>
      </p:sp>
    </p:spTree>
    <p:extLst>
      <p:ext uri="{BB962C8B-B14F-4D97-AF65-F5344CB8AC3E}">
        <p14:creationId xmlns:p14="http://schemas.microsoft.com/office/powerpoint/2010/main" val="23723709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64"/>
          <p:cNvSpPr txBox="1">
            <a:spLocks noGrp="1"/>
          </p:cNvSpPr>
          <p:nvPr>
            <p:ph type="title"/>
          </p:nvPr>
        </p:nvSpPr>
        <p:spPr>
          <a:xfrm>
            <a:off x="311700" y="315925"/>
            <a:ext cx="8520600" cy="63595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b="1" dirty="0">
                <a:solidFill>
                  <a:srgbClr val="1544D9"/>
                </a:solidFill>
              </a:rPr>
              <a:t>Block Reward :: Difficulty Adjustment</a:t>
            </a:r>
            <a:endParaRPr sz="3600" b="1" dirty="0">
              <a:solidFill>
                <a:srgbClr val="1544D9"/>
              </a:solidFill>
            </a:endParaRPr>
          </a:p>
        </p:txBody>
      </p:sp>
      <p:pic>
        <p:nvPicPr>
          <p:cNvPr id="496" name="Google Shape;496;p64" descr="Slice 1.png"/>
          <p:cNvPicPr preferRelativeResize="0"/>
          <p:nvPr/>
        </p:nvPicPr>
        <p:blipFill rotWithShape="1">
          <a:blip r:embed="rId3">
            <a:alphaModFix/>
          </a:blip>
          <a:srcRect/>
          <a:stretch/>
        </p:blipFill>
        <p:spPr>
          <a:xfrm>
            <a:off x="668576" y="1066600"/>
            <a:ext cx="3286125" cy="3286125"/>
          </a:xfrm>
          <a:prstGeom prst="rect">
            <a:avLst/>
          </a:prstGeom>
          <a:noFill/>
          <a:ln>
            <a:noFill/>
          </a:ln>
        </p:spPr>
      </p:pic>
      <p:sp>
        <p:nvSpPr>
          <p:cNvPr id="497" name="Google Shape;497;p64"/>
          <p:cNvSpPr txBox="1">
            <a:spLocks noGrp="1"/>
          </p:cNvSpPr>
          <p:nvPr>
            <p:ph type="body" idx="2"/>
          </p:nvPr>
        </p:nvSpPr>
        <p:spPr>
          <a:xfrm>
            <a:off x="4334005" y="1225225"/>
            <a:ext cx="4498295" cy="2142925"/>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 sz="1600" dirty="0"/>
              <a:t>Equally likely to hit ring 1, 2, 3, …</a:t>
            </a:r>
            <a:endParaRPr sz="1600" dirty="0"/>
          </a:p>
          <a:p>
            <a:pPr marL="457200" lvl="0" indent="-317500" rtl="0">
              <a:spcBef>
                <a:spcPts val="0"/>
              </a:spcBef>
              <a:spcAft>
                <a:spcPts val="0"/>
              </a:spcAft>
              <a:buSzPts val="1400"/>
              <a:buChar char="●"/>
            </a:pPr>
            <a:r>
              <a:rPr lang="en" sz="1600" dirty="0"/>
              <a:t>Faster miners = more hits / second</a:t>
            </a:r>
            <a:endParaRPr sz="1600" dirty="0"/>
          </a:p>
          <a:p>
            <a:pPr marL="457200" lvl="0" indent="-317500" rtl="0">
              <a:spcBef>
                <a:spcPts val="0"/>
              </a:spcBef>
              <a:spcAft>
                <a:spcPts val="0"/>
              </a:spcAft>
              <a:buSzPts val="1400"/>
              <a:buChar char="●"/>
            </a:pPr>
            <a:r>
              <a:rPr lang="en" sz="1600" dirty="0"/>
              <a:t>Target: inside the yellow ring</a:t>
            </a:r>
            <a:endParaRPr sz="1600" dirty="0"/>
          </a:p>
          <a:p>
            <a:pPr marL="457200" lvl="0" indent="-317500" rtl="0">
              <a:spcBef>
                <a:spcPts val="0"/>
              </a:spcBef>
              <a:spcAft>
                <a:spcPts val="0"/>
              </a:spcAft>
              <a:buSzPts val="1400"/>
              <a:buChar char="●"/>
            </a:pPr>
            <a:r>
              <a:rPr lang="en" sz="1600" dirty="0"/>
              <a:t>Keep decreasing the size of the yellow ring…</a:t>
            </a:r>
            <a:endParaRPr sz="1600" dirty="0"/>
          </a:p>
          <a:p>
            <a:pPr marL="457200" lvl="0" indent="-317500" rtl="0">
              <a:spcBef>
                <a:spcPts val="0"/>
              </a:spcBef>
              <a:spcAft>
                <a:spcPts val="0"/>
              </a:spcAft>
              <a:buSzPts val="1400"/>
              <a:buChar char="●"/>
            </a:pPr>
            <a:r>
              <a:rPr lang="en" sz="1600" dirty="0"/>
              <a:t>Mining difficulty adjustment every 2016 blocks</a:t>
            </a:r>
            <a:endParaRPr sz="1600" dirty="0"/>
          </a:p>
          <a:p>
            <a:pPr marL="457200" lvl="0" indent="-317500" rtl="0">
              <a:spcBef>
                <a:spcPts val="0"/>
              </a:spcBef>
              <a:spcAft>
                <a:spcPts val="0"/>
              </a:spcAft>
              <a:buSzPts val="1400"/>
              <a:buChar char="●"/>
            </a:pPr>
            <a:r>
              <a:rPr lang="en" sz="1600" dirty="0"/>
              <a:t>Difficulty adjusted to </a:t>
            </a:r>
            <a:endParaRPr sz="1600" dirty="0"/>
          </a:p>
          <a:p>
            <a:pPr marL="0" lvl="0" indent="0" rtl="0">
              <a:spcBef>
                <a:spcPts val="1600"/>
              </a:spcBef>
              <a:spcAft>
                <a:spcPts val="1600"/>
              </a:spcAft>
              <a:buNone/>
            </a:pPr>
            <a:r>
              <a:rPr lang="en" sz="1600" dirty="0"/>
              <a:t>next_difficulty = previous_difficulty * (2 weeks) / (time to mine last 2016 blocks)</a:t>
            </a:r>
            <a:endParaRPr sz="1600" dirty="0"/>
          </a:p>
        </p:txBody>
      </p:sp>
      <p:sp>
        <p:nvSpPr>
          <p:cNvPr id="498" name="Google Shape;498;p64"/>
          <p:cNvSpPr/>
          <p:nvPr/>
        </p:nvSpPr>
        <p:spPr>
          <a:xfrm>
            <a:off x="1210489" y="1801063"/>
            <a:ext cx="2202300" cy="2202300"/>
          </a:xfrm>
          <a:prstGeom prst="ellipse">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9" name="Google Shape;499;p64"/>
          <p:cNvSpPr txBox="1"/>
          <p:nvPr/>
        </p:nvSpPr>
        <p:spPr>
          <a:xfrm>
            <a:off x="1739688" y="2015225"/>
            <a:ext cx="1143900" cy="49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0FF00"/>
                </a:solidFill>
              </a:rPr>
              <a:t>Valid Block</a:t>
            </a:r>
            <a:endParaRPr dirty="0">
              <a:solidFill>
                <a:srgbClr val="00FF00"/>
              </a:solidFill>
            </a:endParaRPr>
          </a:p>
        </p:txBody>
      </p:sp>
      <p:sp>
        <p:nvSpPr>
          <p:cNvPr id="500" name="Google Shape;500;p64"/>
          <p:cNvSpPr txBox="1"/>
          <p:nvPr/>
        </p:nvSpPr>
        <p:spPr>
          <a:xfrm>
            <a:off x="1611138" y="1224700"/>
            <a:ext cx="1401000" cy="49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0000"/>
                </a:solidFill>
              </a:rPr>
              <a:t>Invalid Block</a:t>
            </a:r>
            <a:endParaRPr>
              <a:solidFill>
                <a:srgbClr val="FF0000"/>
              </a:solidFill>
            </a:endParaRPr>
          </a:p>
        </p:txBody>
      </p:sp>
      <p:sp>
        <p:nvSpPr>
          <p:cNvPr id="501" name="Google Shape;501;p64"/>
          <p:cNvSpPr txBox="1"/>
          <p:nvPr/>
        </p:nvSpPr>
        <p:spPr>
          <a:xfrm>
            <a:off x="519149" y="4352725"/>
            <a:ext cx="3715571" cy="45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dirty="0">
                <a:solidFill>
                  <a:schemeClr val="dk1"/>
                </a:solidFill>
              </a:rPr>
              <a:t>H</a:t>
            </a:r>
            <a:r>
              <a:rPr lang="en" sz="1100" dirty="0">
                <a:solidFill>
                  <a:schemeClr val="dk1"/>
                </a:solidFill>
              </a:rPr>
              <a:t>(</a:t>
            </a:r>
            <a:r>
              <a:rPr lang="en" sz="1100" i="1" dirty="0">
                <a:solidFill>
                  <a:schemeClr val="dk1"/>
                </a:solidFill>
              </a:rPr>
              <a:t>nonce </a:t>
            </a:r>
            <a:r>
              <a:rPr lang="en" sz="1100" dirty="0">
                <a:solidFill>
                  <a:schemeClr val="dk1"/>
                </a:solidFill>
              </a:rPr>
              <a:t>|| </a:t>
            </a:r>
            <a:r>
              <a:rPr lang="en" sz="1100" i="1" dirty="0">
                <a:solidFill>
                  <a:schemeClr val="dk1"/>
                </a:solidFill>
              </a:rPr>
              <a:t>prev</a:t>
            </a:r>
            <a:r>
              <a:rPr lang="en" sz="1100" dirty="0">
                <a:solidFill>
                  <a:schemeClr val="dk1"/>
                </a:solidFill>
              </a:rPr>
              <a:t>_</a:t>
            </a:r>
            <a:r>
              <a:rPr lang="en" sz="1100" i="1" dirty="0">
                <a:solidFill>
                  <a:schemeClr val="dk1"/>
                </a:solidFill>
              </a:rPr>
              <a:t>hash </a:t>
            </a:r>
            <a:r>
              <a:rPr lang="en" sz="1100" dirty="0">
                <a:solidFill>
                  <a:schemeClr val="dk1"/>
                </a:solidFill>
              </a:rPr>
              <a:t>|| </a:t>
            </a:r>
            <a:r>
              <a:rPr lang="en" sz="1100" i="1" dirty="0">
                <a:solidFill>
                  <a:schemeClr val="dk1"/>
                </a:solidFill>
              </a:rPr>
              <a:t>tx </a:t>
            </a:r>
            <a:r>
              <a:rPr lang="en" sz="1100" dirty="0">
                <a:solidFill>
                  <a:schemeClr val="dk1"/>
                </a:solidFill>
              </a:rPr>
              <a:t>|| </a:t>
            </a:r>
            <a:r>
              <a:rPr lang="en" sz="1100" i="1" dirty="0">
                <a:solidFill>
                  <a:schemeClr val="dk1"/>
                </a:solidFill>
              </a:rPr>
              <a:t>tx </a:t>
            </a:r>
            <a:r>
              <a:rPr lang="en" sz="1100" dirty="0">
                <a:solidFill>
                  <a:schemeClr val="dk1"/>
                </a:solidFill>
              </a:rPr>
              <a:t>|| ... || </a:t>
            </a:r>
            <a:r>
              <a:rPr lang="en" sz="1100" i="1" dirty="0">
                <a:solidFill>
                  <a:schemeClr val="dk1"/>
                </a:solidFill>
              </a:rPr>
              <a:t>tx</a:t>
            </a:r>
            <a:r>
              <a:rPr lang="en" sz="1100" dirty="0">
                <a:solidFill>
                  <a:schemeClr val="dk1"/>
                </a:solidFill>
              </a:rPr>
              <a:t>) &lt; </a:t>
            </a:r>
            <a:r>
              <a:rPr lang="en" sz="1100" i="1" dirty="0">
                <a:solidFill>
                  <a:schemeClr val="dk1"/>
                </a:solidFill>
              </a:rPr>
              <a:t>target</a:t>
            </a:r>
            <a:endParaRPr dirty="0"/>
          </a:p>
        </p:txBody>
      </p:sp>
      <p:sp>
        <p:nvSpPr>
          <p:cNvPr id="2" name="Date Placeholder 1"/>
          <p:cNvSpPr>
            <a:spLocks noGrp="1"/>
          </p:cNvSpPr>
          <p:nvPr>
            <p:ph type="dt" sz="half" idx="10"/>
          </p:nvPr>
        </p:nvSpPr>
        <p:spPr/>
        <p:txBody>
          <a:bodyPr/>
          <a:lstStyle/>
          <a:p>
            <a:pPr>
              <a:defRPr/>
            </a:pPr>
            <a:fld id="{1E5B5F31-8FB4-4B59-83BC-9B1C50EFF80C}" type="datetime1">
              <a:rPr lang="zh-CN" altLang="en-US" smtClean="0"/>
              <a:t>2020/8/27</a:t>
            </a:fld>
            <a:endParaRPr lang="en-US" altLang="zh-CN"/>
          </a:p>
        </p:txBody>
      </p:sp>
    </p:spTree>
    <p:extLst>
      <p:ext uri="{BB962C8B-B14F-4D97-AF65-F5344CB8AC3E}">
        <p14:creationId xmlns:p14="http://schemas.microsoft.com/office/powerpoint/2010/main" val="28110261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65"/>
          <p:cNvSpPr txBox="1">
            <a:spLocks noGrp="1"/>
          </p:cNvSpPr>
          <p:nvPr>
            <p:ph type="title"/>
          </p:nvPr>
        </p:nvSpPr>
        <p:spPr>
          <a:xfrm>
            <a:off x="311700" y="315925"/>
            <a:ext cx="8520600" cy="583485"/>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b="1" dirty="0">
                <a:solidFill>
                  <a:srgbClr val="1544D9"/>
                </a:solidFill>
              </a:rPr>
              <a:t>FPGA Mining</a:t>
            </a:r>
            <a:endParaRPr sz="3600" b="1" dirty="0">
              <a:solidFill>
                <a:srgbClr val="1544D9"/>
              </a:solidFill>
            </a:endParaRPr>
          </a:p>
        </p:txBody>
      </p:sp>
      <p:graphicFrame>
        <p:nvGraphicFramePr>
          <p:cNvPr id="507" name="Google Shape;507;p65"/>
          <p:cNvGraphicFramePr/>
          <p:nvPr/>
        </p:nvGraphicFramePr>
        <p:xfrm>
          <a:off x="311700" y="1225225"/>
          <a:ext cx="3658550" cy="2736875"/>
        </p:xfrm>
        <a:graphic>
          <a:graphicData uri="http://schemas.openxmlformats.org/drawingml/2006/table">
            <a:tbl>
              <a:tblPr>
                <a:noFill/>
              </a:tblPr>
              <a:tblGrid>
                <a:gridCol w="721050"/>
                <a:gridCol w="1540825"/>
                <a:gridCol w="1396675"/>
              </a:tblGrid>
              <a:tr h="547375">
                <a:tc>
                  <a:txBody>
                    <a:bodyPr/>
                    <a:lstStyle/>
                    <a:p>
                      <a:pPr marL="0" lvl="0" indent="0" algn="ctr"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T w="9525" cap="flat" cmpd="sng">
                      <a:solidFill>
                        <a:srgbClr val="9E9E9E">
                          <a:alpha val="0"/>
                        </a:srgbClr>
                      </a:solidFill>
                      <a:prstDash val="solid"/>
                      <a:round/>
                      <a:headEnd type="none" w="sm" len="sm"/>
                      <a:tailEnd type="none" w="sm" len="sm"/>
                    </a:lnT>
                  </a:tcPr>
                </a:tc>
                <a:tc>
                  <a:txBody>
                    <a:bodyPr/>
                    <a:lstStyle/>
                    <a:p>
                      <a:pPr marL="0" lvl="0" indent="0" algn="ctr" rtl="0">
                        <a:spcBef>
                          <a:spcPts val="0"/>
                        </a:spcBef>
                        <a:spcAft>
                          <a:spcPts val="0"/>
                        </a:spcAft>
                        <a:buNone/>
                      </a:pPr>
                      <a:r>
                        <a:rPr lang="en"/>
                        <a:t>hashes / second</a:t>
                      </a:r>
                      <a:endParaRPr/>
                    </a:p>
                  </a:txBody>
                  <a:tcPr marL="91425" marR="91425" marT="91425" marB="91425" anchor="ctr"/>
                </a:tc>
                <a:tc>
                  <a:txBody>
                    <a:bodyPr/>
                    <a:lstStyle/>
                    <a:p>
                      <a:pPr marL="0" lvl="0" indent="0" algn="ctr" rtl="0">
                        <a:spcBef>
                          <a:spcPts val="0"/>
                        </a:spcBef>
                        <a:spcAft>
                          <a:spcPts val="0"/>
                        </a:spcAft>
                        <a:buNone/>
                      </a:pPr>
                      <a:r>
                        <a:rPr lang="en"/>
                        <a:t>time to block</a:t>
                      </a:r>
                      <a:endParaRPr/>
                    </a:p>
                  </a:txBody>
                  <a:tcPr marL="91425" marR="91425" marT="91425" marB="91425" anchor="ctr"/>
                </a:tc>
              </a:tr>
              <a:tr h="547375">
                <a:tc>
                  <a:txBody>
                    <a:bodyPr/>
                    <a:lstStyle/>
                    <a:p>
                      <a:pPr marL="0" lvl="0" indent="0" algn="ctr" rtl="0">
                        <a:spcBef>
                          <a:spcPts val="0"/>
                        </a:spcBef>
                        <a:spcAft>
                          <a:spcPts val="0"/>
                        </a:spcAft>
                        <a:buNone/>
                      </a:pPr>
                      <a:r>
                        <a:rPr lang="en"/>
                        <a:t>CPU</a:t>
                      </a:r>
                      <a:endParaRPr/>
                    </a:p>
                  </a:txBody>
                  <a:tcPr marL="91425" marR="91425" marT="91425" marB="91425" anchor="ctr"/>
                </a:tc>
                <a:tc>
                  <a:txBody>
                    <a:bodyPr/>
                    <a:lstStyle/>
                    <a:p>
                      <a:pPr marL="0" lvl="0" indent="0" algn="ctr" rtl="0">
                        <a:spcBef>
                          <a:spcPts val="0"/>
                        </a:spcBef>
                        <a:spcAft>
                          <a:spcPts val="0"/>
                        </a:spcAft>
                        <a:buNone/>
                      </a:pPr>
                      <a:r>
                        <a:rPr lang="en"/>
                        <a:t>20 million</a:t>
                      </a:r>
                      <a:endParaRPr/>
                    </a:p>
                  </a:txBody>
                  <a:tcPr marL="91425" marR="91425" marT="91425" marB="91425" anchor="ctr"/>
                </a:tc>
                <a:tc>
                  <a:txBody>
                    <a:bodyPr/>
                    <a:lstStyle/>
                    <a:p>
                      <a:pPr marL="0" lvl="0" indent="0" algn="ctr" rtl="0">
                        <a:spcBef>
                          <a:spcPts val="0"/>
                        </a:spcBef>
                        <a:spcAft>
                          <a:spcPts val="0"/>
                        </a:spcAft>
                        <a:buNone/>
                      </a:pPr>
                      <a:r>
                        <a:rPr lang="en"/>
                        <a:t>300,000 years</a:t>
                      </a:r>
                      <a:endParaRPr/>
                    </a:p>
                  </a:txBody>
                  <a:tcPr marL="91425" marR="91425" marT="91425" marB="91425" anchor="ctr"/>
                </a:tc>
              </a:tr>
              <a:tr h="547375">
                <a:tc>
                  <a:txBody>
                    <a:bodyPr/>
                    <a:lstStyle/>
                    <a:p>
                      <a:pPr marL="0" lvl="0" indent="0" algn="ctr" rtl="0">
                        <a:spcBef>
                          <a:spcPts val="0"/>
                        </a:spcBef>
                        <a:spcAft>
                          <a:spcPts val="0"/>
                        </a:spcAft>
                        <a:buNone/>
                      </a:pPr>
                      <a:r>
                        <a:rPr lang="en"/>
                        <a:t>GPU</a:t>
                      </a:r>
                      <a:endParaRPr/>
                    </a:p>
                  </a:txBody>
                  <a:tcPr marL="91425" marR="91425" marT="91425" marB="91425" anchor="ctr"/>
                </a:tc>
                <a:tc>
                  <a:txBody>
                    <a:bodyPr/>
                    <a:lstStyle/>
                    <a:p>
                      <a:pPr marL="0" lvl="0" indent="0" algn="ctr" rtl="0">
                        <a:spcBef>
                          <a:spcPts val="0"/>
                        </a:spcBef>
                        <a:spcAft>
                          <a:spcPts val="0"/>
                        </a:spcAft>
                        <a:buNone/>
                      </a:pPr>
                      <a:r>
                        <a:rPr lang="en"/>
                        <a:t>200 million</a:t>
                      </a:r>
                      <a:endParaRPr/>
                    </a:p>
                  </a:txBody>
                  <a:tcPr marL="91425" marR="91425" marT="91425" marB="91425" anchor="ctr"/>
                </a:tc>
                <a:tc>
                  <a:txBody>
                    <a:bodyPr/>
                    <a:lstStyle/>
                    <a:p>
                      <a:pPr marL="0" lvl="0" indent="0" algn="ctr" rtl="0">
                        <a:spcBef>
                          <a:spcPts val="0"/>
                        </a:spcBef>
                        <a:spcAft>
                          <a:spcPts val="0"/>
                        </a:spcAft>
                        <a:buNone/>
                      </a:pPr>
                      <a:r>
                        <a:rPr lang="en"/>
                        <a:t>30,000 years</a:t>
                      </a:r>
                      <a:endParaRPr/>
                    </a:p>
                  </a:txBody>
                  <a:tcPr marL="91425" marR="91425" marT="91425" marB="91425" anchor="ctr"/>
                </a:tc>
              </a:tr>
              <a:tr h="547375">
                <a:tc>
                  <a:txBody>
                    <a:bodyPr/>
                    <a:lstStyle/>
                    <a:p>
                      <a:pPr marL="0" lvl="0" indent="0" algn="ctr" rtl="0">
                        <a:spcBef>
                          <a:spcPts val="0"/>
                        </a:spcBef>
                        <a:spcAft>
                          <a:spcPts val="0"/>
                        </a:spcAft>
                        <a:buNone/>
                      </a:pPr>
                      <a:r>
                        <a:rPr lang="en"/>
                        <a:t>FPGA</a:t>
                      </a:r>
                      <a:endParaRPr/>
                    </a:p>
                  </a:txBody>
                  <a:tcPr marL="91425" marR="91425" marT="91425" marB="91425" anchor="ctr">
                    <a:solidFill>
                      <a:srgbClr val="A4C2F4"/>
                    </a:solidFill>
                  </a:tcPr>
                </a:tc>
                <a:tc>
                  <a:txBody>
                    <a:bodyPr/>
                    <a:lstStyle/>
                    <a:p>
                      <a:pPr marL="0" lvl="0" indent="0" algn="ctr" rtl="0">
                        <a:spcBef>
                          <a:spcPts val="0"/>
                        </a:spcBef>
                        <a:spcAft>
                          <a:spcPts val="0"/>
                        </a:spcAft>
                        <a:buNone/>
                      </a:pPr>
                      <a:r>
                        <a:rPr lang="en"/>
                        <a:t>1 billion</a:t>
                      </a:r>
                      <a:endParaRPr/>
                    </a:p>
                  </a:txBody>
                  <a:tcPr marL="91425" marR="91425" marT="91425" marB="91425" anchor="ctr">
                    <a:solidFill>
                      <a:srgbClr val="A4C2F4"/>
                    </a:solidFill>
                  </a:tcPr>
                </a:tc>
                <a:tc>
                  <a:txBody>
                    <a:bodyPr/>
                    <a:lstStyle/>
                    <a:p>
                      <a:pPr marL="0" lvl="0" indent="0" algn="ctr" rtl="0">
                        <a:spcBef>
                          <a:spcPts val="0"/>
                        </a:spcBef>
                        <a:spcAft>
                          <a:spcPts val="0"/>
                        </a:spcAft>
                        <a:buNone/>
                      </a:pPr>
                      <a:r>
                        <a:rPr lang="en"/>
                        <a:t>600 years</a:t>
                      </a:r>
                      <a:endParaRPr/>
                    </a:p>
                  </a:txBody>
                  <a:tcPr marL="91425" marR="91425" marT="91425" marB="91425" anchor="ctr">
                    <a:solidFill>
                      <a:srgbClr val="A4C2F4"/>
                    </a:solidFill>
                  </a:tcPr>
                </a:tc>
              </a:tr>
              <a:tr h="547375">
                <a:tc>
                  <a:txBody>
                    <a:bodyPr/>
                    <a:lstStyle/>
                    <a:p>
                      <a:pPr marL="0" lvl="0" indent="0" algn="ctr" rtl="0">
                        <a:spcBef>
                          <a:spcPts val="0"/>
                        </a:spcBef>
                        <a:spcAft>
                          <a:spcPts val="0"/>
                        </a:spcAft>
                        <a:buNone/>
                      </a:pPr>
                      <a:r>
                        <a:rPr lang="en"/>
                        <a:t>ASIC</a:t>
                      </a:r>
                      <a:endParaRPr/>
                    </a:p>
                  </a:txBody>
                  <a:tcPr marL="91425" marR="91425" marT="91425" marB="91425" anchor="ctr"/>
                </a:tc>
                <a:tc>
                  <a:txBody>
                    <a:bodyPr/>
                    <a:lstStyle/>
                    <a:p>
                      <a:pPr marL="0" lvl="0" indent="0" algn="ctr" rtl="0">
                        <a:spcBef>
                          <a:spcPts val="0"/>
                        </a:spcBef>
                        <a:spcAft>
                          <a:spcPts val="0"/>
                        </a:spcAft>
                        <a:buNone/>
                      </a:pPr>
                      <a:r>
                        <a:rPr lang="en"/>
                        <a:t>10 trillion</a:t>
                      </a:r>
                      <a:endParaRPr/>
                    </a:p>
                  </a:txBody>
                  <a:tcPr marL="91425" marR="91425" marT="91425" marB="91425" anchor="ctr"/>
                </a:tc>
                <a:tc>
                  <a:txBody>
                    <a:bodyPr/>
                    <a:lstStyle/>
                    <a:p>
                      <a:pPr marL="0" lvl="0" indent="0" algn="ctr" rtl="0">
                        <a:spcBef>
                          <a:spcPts val="0"/>
                        </a:spcBef>
                        <a:spcAft>
                          <a:spcPts val="0"/>
                        </a:spcAft>
                        <a:buNone/>
                      </a:pPr>
                      <a:r>
                        <a:rPr lang="en"/>
                        <a:t>22 days</a:t>
                      </a:r>
                      <a:endParaRPr/>
                    </a:p>
                  </a:txBody>
                  <a:tcPr marL="91425" marR="91425" marT="91425" marB="91425" anchor="ctr"/>
                </a:tc>
              </a:tr>
            </a:tbl>
          </a:graphicData>
        </a:graphic>
      </p:graphicFrame>
      <p:sp>
        <p:nvSpPr>
          <p:cNvPr id="508" name="Google Shape;508;p65"/>
          <p:cNvSpPr txBox="1">
            <a:spLocks noGrp="1"/>
          </p:cNvSpPr>
          <p:nvPr>
            <p:ph type="body" idx="2"/>
          </p:nvPr>
        </p:nvSpPr>
        <p:spPr>
          <a:xfrm>
            <a:off x="4570072" y="1225225"/>
            <a:ext cx="4424026" cy="1585431"/>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 sz="2000" b="1" u="sng" dirty="0"/>
              <a:t>F</a:t>
            </a:r>
            <a:r>
              <a:rPr lang="en" sz="2000" dirty="0"/>
              <a:t>ield </a:t>
            </a:r>
            <a:r>
              <a:rPr lang="en" sz="2000" b="1" u="sng" dirty="0"/>
              <a:t>P</a:t>
            </a:r>
            <a:r>
              <a:rPr lang="en" sz="2000" dirty="0"/>
              <a:t>rogrammable </a:t>
            </a:r>
            <a:r>
              <a:rPr lang="en" sz="2000" b="1" u="sng" dirty="0"/>
              <a:t>G</a:t>
            </a:r>
            <a:r>
              <a:rPr lang="en" sz="2000" dirty="0"/>
              <a:t>ate </a:t>
            </a:r>
            <a:r>
              <a:rPr lang="en" sz="2000" b="1" u="sng" dirty="0"/>
              <a:t>A</a:t>
            </a:r>
            <a:r>
              <a:rPr lang="en" sz="2000" dirty="0"/>
              <a:t>rrays</a:t>
            </a:r>
            <a:endParaRPr sz="2000" dirty="0"/>
          </a:p>
          <a:p>
            <a:pPr marL="914400" lvl="1" indent="-304800" rtl="0">
              <a:spcBef>
                <a:spcPts val="0"/>
              </a:spcBef>
              <a:spcAft>
                <a:spcPts val="0"/>
              </a:spcAft>
              <a:buSzPts val="1200"/>
              <a:buChar char="○"/>
            </a:pPr>
            <a:r>
              <a:rPr lang="en" sz="1800" dirty="0"/>
              <a:t>Getting more application </a:t>
            </a:r>
            <a:r>
              <a:rPr lang="en" sz="1800" dirty="0" smtClean="0"/>
              <a:t>specific</a:t>
            </a:r>
          </a:p>
          <a:p>
            <a:pPr marL="914400" lvl="1" indent="-304800" rtl="0">
              <a:spcBef>
                <a:spcPts val="0"/>
              </a:spcBef>
              <a:spcAft>
                <a:spcPts val="0"/>
              </a:spcAft>
              <a:buSzPts val="1200"/>
              <a:buChar char="○"/>
            </a:pPr>
            <a:endParaRPr sz="1800" dirty="0"/>
          </a:p>
          <a:p>
            <a:pPr marL="457200" lvl="0" indent="-317500" rtl="0">
              <a:spcBef>
                <a:spcPts val="0"/>
              </a:spcBef>
              <a:spcAft>
                <a:spcPts val="0"/>
              </a:spcAft>
              <a:buSzPts val="1400"/>
              <a:buChar char="●"/>
            </a:pPr>
            <a:r>
              <a:rPr lang="en" sz="2000" dirty="0"/>
              <a:t>A trade-off between ASIC and general purpose</a:t>
            </a:r>
            <a:endParaRPr sz="2000" dirty="0"/>
          </a:p>
        </p:txBody>
      </p:sp>
      <p:sp>
        <p:nvSpPr>
          <p:cNvPr id="2" name="Date Placeholder 1"/>
          <p:cNvSpPr>
            <a:spLocks noGrp="1"/>
          </p:cNvSpPr>
          <p:nvPr>
            <p:ph type="dt" sz="half" idx="10"/>
          </p:nvPr>
        </p:nvSpPr>
        <p:spPr/>
        <p:txBody>
          <a:bodyPr/>
          <a:lstStyle/>
          <a:p>
            <a:pPr>
              <a:defRPr/>
            </a:pPr>
            <a:fld id="{F9D0F5D1-370F-45D7-8875-80E77EA362E4}" type="datetime1">
              <a:rPr lang="zh-CN" altLang="en-US" smtClean="0"/>
              <a:t>2020/8/27</a:t>
            </a:fld>
            <a:endParaRPr lang="en-US" altLang="zh-CN"/>
          </a:p>
        </p:txBody>
      </p:sp>
    </p:spTree>
    <p:extLst>
      <p:ext uri="{BB962C8B-B14F-4D97-AF65-F5344CB8AC3E}">
        <p14:creationId xmlns:p14="http://schemas.microsoft.com/office/powerpoint/2010/main" val="41438509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pic>
        <p:nvPicPr>
          <p:cNvPr id="513" name="Google Shape;513;p66"/>
          <p:cNvPicPr preferRelativeResize="0"/>
          <p:nvPr/>
        </p:nvPicPr>
        <p:blipFill>
          <a:blip r:embed="rId3">
            <a:alphaModFix/>
          </a:blip>
          <a:stretch>
            <a:fillRect/>
          </a:stretch>
        </p:blipFill>
        <p:spPr>
          <a:xfrm>
            <a:off x="5375458" y="1"/>
            <a:ext cx="3768543" cy="2115775"/>
          </a:xfrm>
          <a:prstGeom prst="rect">
            <a:avLst/>
          </a:prstGeom>
          <a:noFill/>
          <a:ln>
            <a:noFill/>
          </a:ln>
        </p:spPr>
      </p:pic>
      <p:pic>
        <p:nvPicPr>
          <p:cNvPr id="514" name="Google Shape;514;p66"/>
          <p:cNvPicPr preferRelativeResize="0"/>
          <p:nvPr/>
        </p:nvPicPr>
        <p:blipFill>
          <a:blip r:embed="rId4">
            <a:alphaModFix/>
          </a:blip>
          <a:stretch>
            <a:fillRect/>
          </a:stretch>
        </p:blipFill>
        <p:spPr>
          <a:xfrm>
            <a:off x="5125089" y="1910375"/>
            <a:ext cx="4018911" cy="3200649"/>
          </a:xfrm>
          <a:prstGeom prst="rect">
            <a:avLst/>
          </a:prstGeom>
          <a:noFill/>
          <a:ln>
            <a:noFill/>
          </a:ln>
        </p:spPr>
      </p:pic>
      <p:sp>
        <p:nvSpPr>
          <p:cNvPr id="515" name="Google Shape;515;p66"/>
          <p:cNvSpPr txBox="1">
            <a:spLocks noGrp="1"/>
          </p:cNvSpPr>
          <p:nvPr>
            <p:ph type="body" idx="1"/>
          </p:nvPr>
        </p:nvSpPr>
        <p:spPr>
          <a:xfrm>
            <a:off x="311700" y="1225225"/>
            <a:ext cx="3430500" cy="2417852"/>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800" b="1" dirty="0"/>
              <a:t>Scrypt</a:t>
            </a:r>
            <a:r>
              <a:rPr lang="en" sz="1800" dirty="0"/>
              <a:t> is a hash function. The mining puzzle is the same partial hash-preimage puzzle.</a:t>
            </a:r>
            <a:endParaRPr sz="1800" dirty="0"/>
          </a:p>
          <a:p>
            <a:pPr marL="0" lvl="0" indent="0" rtl="0">
              <a:spcBef>
                <a:spcPts val="0"/>
              </a:spcBef>
              <a:spcAft>
                <a:spcPts val="0"/>
              </a:spcAft>
              <a:buNone/>
            </a:pPr>
            <a:endParaRPr sz="1800" dirty="0"/>
          </a:p>
          <a:p>
            <a:pPr marL="0" lvl="0" indent="0" rtl="0">
              <a:spcBef>
                <a:spcPts val="0"/>
              </a:spcBef>
              <a:spcAft>
                <a:spcPts val="0"/>
              </a:spcAft>
              <a:buNone/>
            </a:pPr>
            <a:r>
              <a:rPr lang="en" sz="1800" dirty="0"/>
              <a:t>Design considerations: </a:t>
            </a:r>
            <a:endParaRPr sz="1800" dirty="0"/>
          </a:p>
          <a:p>
            <a:pPr marL="457200" lvl="0" indent="-342900" rtl="0">
              <a:spcBef>
                <a:spcPts val="0"/>
              </a:spcBef>
              <a:spcAft>
                <a:spcPts val="0"/>
              </a:spcAft>
              <a:buSzPts val="1800"/>
              <a:buChar char="●"/>
            </a:pPr>
            <a:r>
              <a:rPr lang="en" sz="1800" dirty="0"/>
              <a:t>Used for hashing passwords</a:t>
            </a:r>
            <a:endParaRPr sz="1800" dirty="0"/>
          </a:p>
          <a:p>
            <a:pPr marL="457200" lvl="0" indent="-342900" rtl="0">
              <a:spcBef>
                <a:spcPts val="0"/>
              </a:spcBef>
              <a:spcAft>
                <a:spcPts val="0"/>
              </a:spcAft>
              <a:buSzPts val="1800"/>
              <a:buChar char="●"/>
            </a:pPr>
            <a:r>
              <a:rPr lang="en" sz="1800" dirty="0"/>
              <a:t>Hard to brute-force</a:t>
            </a:r>
            <a:endParaRPr sz="1800" dirty="0"/>
          </a:p>
          <a:p>
            <a:pPr marL="0" lvl="0" indent="0" rtl="0">
              <a:spcBef>
                <a:spcPts val="0"/>
              </a:spcBef>
              <a:spcAft>
                <a:spcPts val="0"/>
              </a:spcAft>
              <a:buNone/>
            </a:pPr>
            <a:endParaRPr sz="1800" dirty="0"/>
          </a:p>
          <a:p>
            <a:pPr marL="0" lvl="0" indent="0" rtl="0">
              <a:spcBef>
                <a:spcPts val="0"/>
              </a:spcBef>
              <a:spcAft>
                <a:spcPts val="0"/>
              </a:spcAft>
              <a:buNone/>
            </a:pPr>
            <a:r>
              <a:rPr lang="en" sz="1800" dirty="0"/>
              <a:t>Used by Litecoin, Dogecoin</a:t>
            </a:r>
            <a:endParaRPr sz="1800" dirty="0"/>
          </a:p>
        </p:txBody>
      </p:sp>
      <p:sp>
        <p:nvSpPr>
          <p:cNvPr id="516" name="Google Shape;516;p66"/>
          <p:cNvSpPr txBox="1">
            <a:spLocks noGrp="1"/>
          </p:cNvSpPr>
          <p:nvPr>
            <p:ph type="title"/>
          </p:nvPr>
        </p:nvSpPr>
        <p:spPr>
          <a:xfrm>
            <a:off x="311700" y="315925"/>
            <a:ext cx="4413900"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b="1" dirty="0">
                <a:solidFill>
                  <a:srgbClr val="1544D9"/>
                </a:solidFill>
              </a:rPr>
              <a:t>ASIC-Resistance: Scrypt</a:t>
            </a:r>
            <a:endParaRPr sz="3600" b="1" dirty="0">
              <a:solidFill>
                <a:srgbClr val="1544D9"/>
              </a:solidFill>
            </a:endParaRPr>
          </a:p>
        </p:txBody>
      </p:sp>
      <p:pic>
        <p:nvPicPr>
          <p:cNvPr id="517" name="Google Shape;517;p66"/>
          <p:cNvPicPr preferRelativeResize="0"/>
          <p:nvPr/>
        </p:nvPicPr>
        <p:blipFill>
          <a:blip r:embed="rId5">
            <a:alphaModFix/>
          </a:blip>
          <a:stretch>
            <a:fillRect/>
          </a:stretch>
        </p:blipFill>
        <p:spPr>
          <a:xfrm>
            <a:off x="3589525" y="2213425"/>
            <a:ext cx="1429675" cy="1429652"/>
          </a:xfrm>
          <a:prstGeom prst="rect">
            <a:avLst/>
          </a:prstGeom>
          <a:noFill/>
          <a:ln>
            <a:noFill/>
          </a:ln>
        </p:spPr>
      </p:pic>
      <p:pic>
        <p:nvPicPr>
          <p:cNvPr id="518" name="Google Shape;518;p66"/>
          <p:cNvPicPr preferRelativeResize="0"/>
          <p:nvPr/>
        </p:nvPicPr>
        <p:blipFill>
          <a:blip r:embed="rId6">
            <a:alphaModFix/>
          </a:blip>
          <a:stretch>
            <a:fillRect/>
          </a:stretch>
        </p:blipFill>
        <p:spPr>
          <a:xfrm>
            <a:off x="4101162" y="876400"/>
            <a:ext cx="1429675" cy="1425425"/>
          </a:xfrm>
          <a:prstGeom prst="rect">
            <a:avLst/>
          </a:prstGeom>
          <a:noFill/>
          <a:ln>
            <a:noFill/>
          </a:ln>
        </p:spPr>
      </p:pic>
      <p:pic>
        <p:nvPicPr>
          <p:cNvPr id="519" name="Google Shape;519;p66"/>
          <p:cNvPicPr preferRelativeResize="0"/>
          <p:nvPr/>
        </p:nvPicPr>
        <p:blipFill>
          <a:blip r:embed="rId7">
            <a:alphaModFix/>
          </a:blip>
          <a:stretch>
            <a:fillRect/>
          </a:stretch>
        </p:blipFill>
        <p:spPr>
          <a:xfrm>
            <a:off x="3372050" y="3643075"/>
            <a:ext cx="1429676" cy="1429676"/>
          </a:xfrm>
          <a:prstGeom prst="rect">
            <a:avLst/>
          </a:prstGeom>
          <a:noFill/>
          <a:ln>
            <a:noFill/>
          </a:ln>
        </p:spPr>
      </p:pic>
      <p:sp>
        <p:nvSpPr>
          <p:cNvPr id="2" name="Date Placeholder 1"/>
          <p:cNvSpPr>
            <a:spLocks noGrp="1"/>
          </p:cNvSpPr>
          <p:nvPr>
            <p:ph type="dt" sz="half" idx="10"/>
          </p:nvPr>
        </p:nvSpPr>
        <p:spPr/>
        <p:txBody>
          <a:bodyPr/>
          <a:lstStyle/>
          <a:p>
            <a:pPr>
              <a:defRPr/>
            </a:pPr>
            <a:fld id="{6920DA88-BD29-4FDC-8F3C-F53470F7DC4E}" type="datetime1">
              <a:rPr lang="zh-CN" altLang="en-US" smtClean="0"/>
              <a:t>2020/8/27</a:t>
            </a:fld>
            <a:endParaRPr lang="en-US" altLang="zh-CN"/>
          </a:p>
        </p:txBody>
      </p:sp>
    </p:spTree>
    <p:extLst>
      <p:ext uri="{BB962C8B-B14F-4D97-AF65-F5344CB8AC3E}">
        <p14:creationId xmlns:p14="http://schemas.microsoft.com/office/powerpoint/2010/main" val="39690383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67"/>
          <p:cNvSpPr txBox="1">
            <a:spLocks noGrp="1"/>
          </p:cNvSpPr>
          <p:nvPr>
            <p:ph type="title"/>
          </p:nvPr>
        </p:nvSpPr>
        <p:spPr>
          <a:xfrm>
            <a:off x="311699" y="315925"/>
            <a:ext cx="3975487"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b="1" dirty="0">
                <a:solidFill>
                  <a:srgbClr val="1544D9"/>
                </a:solidFill>
              </a:rPr>
              <a:t>Proof of Useful Work</a:t>
            </a:r>
            <a:endParaRPr sz="3600" b="1" dirty="0">
              <a:solidFill>
                <a:srgbClr val="1544D9"/>
              </a:solidFill>
            </a:endParaRPr>
          </a:p>
        </p:txBody>
      </p:sp>
      <p:sp>
        <p:nvSpPr>
          <p:cNvPr id="525" name="Google Shape;525;p67"/>
          <p:cNvSpPr txBox="1">
            <a:spLocks noGrp="1"/>
          </p:cNvSpPr>
          <p:nvPr>
            <p:ph type="body" idx="1"/>
          </p:nvPr>
        </p:nvSpPr>
        <p:spPr>
          <a:xfrm>
            <a:off x="311699" y="1336450"/>
            <a:ext cx="8520600" cy="3354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800" dirty="0"/>
              <a:t>General idea: "Recycle" computing power;</a:t>
            </a:r>
            <a:br>
              <a:rPr lang="en" sz="1800" dirty="0"/>
            </a:br>
            <a:r>
              <a:rPr lang="en" sz="1800" dirty="0"/>
              <a:t>repurpose it for something useful</a:t>
            </a:r>
            <a:endParaRPr sz="1800" dirty="0"/>
          </a:p>
          <a:p>
            <a:pPr marL="0" lvl="0" indent="0" rtl="0">
              <a:spcBef>
                <a:spcPts val="1600"/>
              </a:spcBef>
              <a:spcAft>
                <a:spcPts val="0"/>
              </a:spcAft>
              <a:buNone/>
            </a:pPr>
            <a:r>
              <a:rPr lang="en" sz="1800" dirty="0"/>
              <a:t>Examples:</a:t>
            </a:r>
            <a:endParaRPr sz="1800" dirty="0"/>
          </a:p>
          <a:p>
            <a:pPr marL="457200" lvl="0" indent="-342900" rtl="0">
              <a:spcBef>
                <a:spcPts val="1600"/>
              </a:spcBef>
              <a:spcAft>
                <a:spcPts val="0"/>
              </a:spcAft>
              <a:buSzPts val="1800"/>
              <a:buChar char="●"/>
            </a:pPr>
            <a:r>
              <a:rPr lang="en" sz="1800" dirty="0"/>
              <a:t>Searching for large prime #'s</a:t>
            </a:r>
            <a:endParaRPr sz="1800" dirty="0"/>
          </a:p>
          <a:p>
            <a:pPr marL="457200" lvl="0" indent="-342900" rtl="0">
              <a:spcBef>
                <a:spcPts val="0"/>
              </a:spcBef>
              <a:spcAft>
                <a:spcPts val="0"/>
              </a:spcAft>
              <a:buSzPts val="1800"/>
              <a:buChar char="●"/>
            </a:pPr>
            <a:r>
              <a:rPr lang="en" sz="1800" dirty="0"/>
              <a:t>Finding aliens</a:t>
            </a:r>
            <a:endParaRPr sz="1800" dirty="0"/>
          </a:p>
          <a:p>
            <a:pPr marL="457200" lvl="0" indent="-342900" rtl="0">
              <a:spcBef>
                <a:spcPts val="0"/>
              </a:spcBef>
              <a:spcAft>
                <a:spcPts val="0"/>
              </a:spcAft>
              <a:buSzPts val="1800"/>
              <a:buChar char="●"/>
            </a:pPr>
            <a:r>
              <a:rPr lang="en" sz="1800" dirty="0"/>
              <a:t>Atomic-level simulations of</a:t>
            </a:r>
            <a:br>
              <a:rPr lang="en" sz="1800" dirty="0"/>
            </a:br>
            <a:r>
              <a:rPr lang="en" sz="1800" dirty="0"/>
              <a:t>protein folding to </a:t>
            </a:r>
            <a:r>
              <a:rPr lang="en" sz="1800" dirty="0" smtClean="0"/>
              <a:t>research disease</a:t>
            </a:r>
            <a:endParaRPr sz="1800" dirty="0"/>
          </a:p>
          <a:p>
            <a:pPr marL="457200" lvl="0" indent="-342900" rtl="0">
              <a:spcBef>
                <a:spcPts val="0"/>
              </a:spcBef>
              <a:spcAft>
                <a:spcPts val="0"/>
              </a:spcAft>
              <a:buSzPts val="1800"/>
              <a:buChar char="●"/>
            </a:pPr>
            <a:r>
              <a:rPr lang="en" sz="1800" dirty="0"/>
              <a:t>Creating predictive climate models</a:t>
            </a:r>
            <a:endParaRPr sz="1800" dirty="0"/>
          </a:p>
          <a:p>
            <a:pPr marL="457200" lvl="0" indent="-342900" rtl="0">
              <a:spcBef>
                <a:spcPts val="0"/>
              </a:spcBef>
              <a:spcAft>
                <a:spcPts val="0"/>
              </a:spcAft>
              <a:buSzPts val="1800"/>
              <a:buChar char="●"/>
            </a:pPr>
            <a:r>
              <a:rPr lang="en" sz="1800" dirty="0"/>
              <a:t>SolarCoin: Distributed to people who generate solar power</a:t>
            </a:r>
            <a:endParaRPr sz="1800" dirty="0"/>
          </a:p>
        </p:txBody>
      </p:sp>
      <p:pic>
        <p:nvPicPr>
          <p:cNvPr id="526" name="Google Shape;526;p67"/>
          <p:cNvPicPr preferRelativeResize="0"/>
          <p:nvPr/>
        </p:nvPicPr>
        <p:blipFill>
          <a:blip r:embed="rId3">
            <a:alphaModFix/>
          </a:blip>
          <a:stretch>
            <a:fillRect/>
          </a:stretch>
        </p:blipFill>
        <p:spPr>
          <a:xfrm>
            <a:off x="4489024" y="1526953"/>
            <a:ext cx="4512351" cy="2082625"/>
          </a:xfrm>
          <a:prstGeom prst="rect">
            <a:avLst/>
          </a:prstGeom>
          <a:noFill/>
          <a:ln>
            <a:noFill/>
          </a:ln>
        </p:spPr>
      </p:pic>
      <p:sp>
        <p:nvSpPr>
          <p:cNvPr id="527" name="Google Shape;527;p67"/>
          <p:cNvSpPr txBox="1"/>
          <p:nvPr/>
        </p:nvSpPr>
        <p:spPr>
          <a:xfrm>
            <a:off x="5426227" y="3545767"/>
            <a:ext cx="2863116" cy="25868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dirty="0"/>
              <a:t>Princeton Textbook Table 8.3</a:t>
            </a:r>
            <a:endParaRPr sz="600" dirty="0"/>
          </a:p>
        </p:txBody>
      </p:sp>
      <p:pic>
        <p:nvPicPr>
          <p:cNvPr id="528" name="Google Shape;528;p67"/>
          <p:cNvPicPr preferRelativeResize="0"/>
          <p:nvPr/>
        </p:nvPicPr>
        <p:blipFill>
          <a:blip r:embed="rId4">
            <a:alphaModFix/>
          </a:blip>
          <a:stretch>
            <a:fillRect/>
          </a:stretch>
        </p:blipFill>
        <p:spPr>
          <a:xfrm>
            <a:off x="8124669" y="3804450"/>
            <a:ext cx="960631" cy="886000"/>
          </a:xfrm>
          <a:prstGeom prst="rect">
            <a:avLst/>
          </a:prstGeom>
          <a:noFill/>
          <a:ln>
            <a:noFill/>
          </a:ln>
        </p:spPr>
      </p:pic>
      <p:pic>
        <p:nvPicPr>
          <p:cNvPr id="529" name="Google Shape;529;p67"/>
          <p:cNvPicPr preferRelativeResize="0"/>
          <p:nvPr/>
        </p:nvPicPr>
        <p:blipFill>
          <a:blip r:embed="rId5">
            <a:alphaModFix/>
          </a:blip>
          <a:stretch>
            <a:fillRect/>
          </a:stretch>
        </p:blipFill>
        <p:spPr>
          <a:xfrm>
            <a:off x="4912972" y="0"/>
            <a:ext cx="4088403" cy="1225224"/>
          </a:xfrm>
          <a:prstGeom prst="rect">
            <a:avLst/>
          </a:prstGeom>
          <a:noFill/>
          <a:ln>
            <a:noFill/>
          </a:ln>
        </p:spPr>
      </p:pic>
      <p:sp>
        <p:nvSpPr>
          <p:cNvPr id="2" name="Date Placeholder 1"/>
          <p:cNvSpPr>
            <a:spLocks noGrp="1"/>
          </p:cNvSpPr>
          <p:nvPr>
            <p:ph type="dt" sz="half" idx="10"/>
          </p:nvPr>
        </p:nvSpPr>
        <p:spPr/>
        <p:txBody>
          <a:bodyPr/>
          <a:lstStyle/>
          <a:p>
            <a:pPr>
              <a:defRPr/>
            </a:pPr>
            <a:fld id="{73DD9645-2D42-485C-AD29-69BB4FE32886}" type="datetime1">
              <a:rPr lang="zh-CN" altLang="en-US" smtClean="0"/>
              <a:t>2020/8/27</a:t>
            </a:fld>
            <a:endParaRPr lang="en-US" altLang="zh-CN"/>
          </a:p>
        </p:txBody>
      </p:sp>
    </p:spTree>
    <p:extLst>
      <p:ext uri="{BB962C8B-B14F-4D97-AF65-F5344CB8AC3E}">
        <p14:creationId xmlns:p14="http://schemas.microsoft.com/office/powerpoint/2010/main" val="35068163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68"/>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b="1" dirty="0">
                <a:solidFill>
                  <a:srgbClr val="1544D9"/>
                </a:solidFill>
              </a:rPr>
              <a:t>Proof of Storage</a:t>
            </a:r>
            <a:endParaRPr sz="3600" b="1" dirty="0">
              <a:solidFill>
                <a:srgbClr val="1544D9"/>
              </a:solidFill>
            </a:endParaRPr>
          </a:p>
        </p:txBody>
      </p:sp>
      <p:sp>
        <p:nvSpPr>
          <p:cNvPr id="535" name="Google Shape;535;p68"/>
          <p:cNvSpPr txBox="1">
            <a:spLocks noGrp="1"/>
          </p:cNvSpPr>
          <p:nvPr>
            <p:ph type="body" idx="1"/>
          </p:nvPr>
        </p:nvSpPr>
        <p:spPr>
          <a:xfrm>
            <a:off x="311700" y="1225225"/>
            <a:ext cx="8520600" cy="336926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800" b="1" dirty="0" smtClean="0"/>
              <a:t>Permacoin</a:t>
            </a:r>
          </a:p>
          <a:p>
            <a:pPr marL="0" lvl="0" indent="0" rtl="0">
              <a:spcBef>
                <a:spcPts val="0"/>
              </a:spcBef>
              <a:spcAft>
                <a:spcPts val="0"/>
              </a:spcAft>
              <a:buNone/>
            </a:pPr>
            <a:endParaRPr sz="1800" b="1" dirty="0"/>
          </a:p>
          <a:p>
            <a:pPr marL="457200" lvl="0" indent="-342900" rtl="0">
              <a:spcAft>
                <a:spcPts val="0"/>
              </a:spcAft>
              <a:buSzPts val="1800"/>
              <a:buChar char="●"/>
            </a:pPr>
            <a:r>
              <a:rPr lang="en" sz="1800" dirty="0"/>
              <a:t>Find some large file</a:t>
            </a:r>
            <a:endParaRPr sz="1800" dirty="0"/>
          </a:p>
          <a:p>
            <a:pPr marL="914400" lvl="1" indent="-317500" rtl="0">
              <a:spcBef>
                <a:spcPts val="0"/>
              </a:spcBef>
              <a:spcAft>
                <a:spcPts val="0"/>
              </a:spcAft>
              <a:buSzPts val="1400"/>
              <a:buChar char="○"/>
            </a:pPr>
            <a:r>
              <a:rPr lang="en" sz="1600" dirty="0"/>
              <a:t>Important, public, and in need of replication</a:t>
            </a:r>
            <a:endParaRPr sz="1600" dirty="0"/>
          </a:p>
          <a:p>
            <a:pPr marL="914400" lvl="1" indent="-317500" rtl="0">
              <a:spcBef>
                <a:spcPts val="0"/>
              </a:spcBef>
              <a:spcAft>
                <a:spcPts val="0"/>
              </a:spcAft>
              <a:buSzPts val="1400"/>
              <a:buChar char="○"/>
            </a:pPr>
            <a:r>
              <a:rPr lang="en" sz="1600" dirty="0"/>
              <a:t>Something that not any individual can store</a:t>
            </a:r>
            <a:endParaRPr sz="1600" dirty="0"/>
          </a:p>
          <a:p>
            <a:pPr marL="914400" lvl="1" indent="-317500" rtl="0">
              <a:spcBef>
                <a:spcPts val="0"/>
              </a:spcBef>
              <a:spcAft>
                <a:spcPts val="0"/>
              </a:spcAft>
              <a:buSzPts val="1400"/>
              <a:buChar char="○"/>
            </a:pPr>
            <a:r>
              <a:rPr lang="en" sz="1600" dirty="0"/>
              <a:t>Ex. Experimental data from Large Hadron Collider is several hundred Petabytes</a:t>
            </a:r>
            <a:endParaRPr sz="1600" dirty="0"/>
          </a:p>
          <a:p>
            <a:pPr marL="457200" lvl="0" indent="-342900" rtl="0">
              <a:spcBef>
                <a:spcPts val="0"/>
              </a:spcBef>
              <a:spcAft>
                <a:spcPts val="0"/>
              </a:spcAft>
              <a:buSzPts val="1800"/>
              <a:buChar char="●"/>
            </a:pPr>
            <a:r>
              <a:rPr lang="en" sz="1800" dirty="0"/>
              <a:t>Store file in blocks, in a Merkle tree</a:t>
            </a:r>
            <a:endParaRPr sz="1800" dirty="0"/>
          </a:p>
          <a:p>
            <a:pPr marL="914400" lvl="1" indent="-317500" rtl="0">
              <a:spcBef>
                <a:spcPts val="0"/>
              </a:spcBef>
              <a:spcAft>
                <a:spcPts val="0"/>
              </a:spcAft>
              <a:buSzPts val="1400"/>
              <a:buChar char="○"/>
            </a:pPr>
            <a:r>
              <a:rPr lang="en" sz="1600" dirty="0"/>
              <a:t>Network agrees on the Merkle Root</a:t>
            </a:r>
            <a:endParaRPr sz="1600" dirty="0"/>
          </a:p>
          <a:p>
            <a:pPr marL="457200" lvl="0" indent="-342900" rtl="0">
              <a:spcBef>
                <a:spcPts val="0"/>
              </a:spcBef>
              <a:spcAft>
                <a:spcPts val="0"/>
              </a:spcAft>
              <a:buSzPts val="1800"/>
              <a:buChar char="●"/>
            </a:pPr>
            <a:r>
              <a:rPr lang="en" sz="1800" dirty="0"/>
              <a:t>Miner stores a subset of blocks of T, based off of their public key</a:t>
            </a:r>
            <a:endParaRPr sz="1800" dirty="0"/>
          </a:p>
          <a:p>
            <a:pPr marL="914400" lvl="1" indent="-317500" rtl="0">
              <a:spcBef>
                <a:spcPts val="0"/>
              </a:spcBef>
              <a:spcAft>
                <a:spcPts val="0"/>
              </a:spcAft>
              <a:buSzPts val="1400"/>
              <a:buChar char="○"/>
            </a:pPr>
            <a:r>
              <a:rPr lang="en" sz="1600" dirty="0"/>
              <a:t>Continuously hash consensus information with nonce to pick blocks in their stored subset</a:t>
            </a:r>
            <a:endParaRPr sz="1600" dirty="0"/>
          </a:p>
          <a:p>
            <a:pPr marL="914400" lvl="1" indent="-317500" rtl="0">
              <a:spcBef>
                <a:spcPts val="0"/>
              </a:spcBef>
              <a:spcAft>
                <a:spcPts val="0"/>
              </a:spcAft>
              <a:buSzPts val="1400"/>
              <a:buChar char="○"/>
            </a:pPr>
            <a:r>
              <a:rPr lang="en" sz="1600" dirty="0"/>
              <a:t>Hash the picked blocks together, must be below some target value</a:t>
            </a:r>
            <a:endParaRPr sz="1600" dirty="0"/>
          </a:p>
          <a:p>
            <a:pPr marL="914400" lvl="1" indent="-317500" rtl="0">
              <a:spcBef>
                <a:spcPts val="0"/>
              </a:spcBef>
              <a:spcAft>
                <a:spcPts val="0"/>
              </a:spcAft>
              <a:buSzPts val="1400"/>
              <a:buChar char="○"/>
            </a:pPr>
            <a:r>
              <a:rPr lang="en" sz="1600" dirty="0"/>
              <a:t>Ensures storage, since querying network at every nonce increment is extremely inefficient</a:t>
            </a:r>
            <a:endParaRPr sz="1600" dirty="0"/>
          </a:p>
          <a:p>
            <a:pPr marL="457200" lvl="0" indent="-342900" rtl="0">
              <a:spcBef>
                <a:spcPts val="0"/>
              </a:spcBef>
              <a:spcAft>
                <a:spcPts val="0"/>
              </a:spcAft>
              <a:buSzPts val="1800"/>
              <a:buChar char="●"/>
            </a:pPr>
            <a:r>
              <a:rPr lang="en" sz="1800" dirty="0"/>
              <a:t>Drawbacks: Hard to find large file, to change difficulty, to modify file</a:t>
            </a:r>
            <a:endParaRPr sz="1800" dirty="0"/>
          </a:p>
        </p:txBody>
      </p:sp>
      <p:pic>
        <p:nvPicPr>
          <p:cNvPr id="536" name="Google Shape;536;p68"/>
          <p:cNvPicPr preferRelativeResize="0"/>
          <p:nvPr/>
        </p:nvPicPr>
        <p:blipFill>
          <a:blip r:embed="rId3">
            <a:alphaModFix/>
          </a:blip>
          <a:stretch>
            <a:fillRect/>
          </a:stretch>
        </p:blipFill>
        <p:spPr>
          <a:xfrm>
            <a:off x="3642610" y="0"/>
            <a:ext cx="5501390" cy="1708879"/>
          </a:xfrm>
          <a:prstGeom prst="rect">
            <a:avLst/>
          </a:prstGeom>
          <a:noFill/>
          <a:ln>
            <a:noFill/>
          </a:ln>
        </p:spPr>
      </p:pic>
      <p:sp>
        <p:nvSpPr>
          <p:cNvPr id="537" name="Google Shape;537;p68"/>
          <p:cNvSpPr txBox="1"/>
          <p:nvPr/>
        </p:nvSpPr>
        <p:spPr>
          <a:xfrm>
            <a:off x="7156500" y="1708879"/>
            <a:ext cx="1987500" cy="285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dirty="0"/>
              <a:t>Princeton Textbook, Permacoin</a:t>
            </a:r>
            <a:endParaRPr sz="1000" dirty="0"/>
          </a:p>
        </p:txBody>
      </p:sp>
      <p:sp>
        <p:nvSpPr>
          <p:cNvPr id="2" name="Date Placeholder 1"/>
          <p:cNvSpPr>
            <a:spLocks noGrp="1"/>
          </p:cNvSpPr>
          <p:nvPr>
            <p:ph type="dt" sz="half" idx="10"/>
          </p:nvPr>
        </p:nvSpPr>
        <p:spPr/>
        <p:txBody>
          <a:bodyPr/>
          <a:lstStyle/>
          <a:p>
            <a:pPr>
              <a:defRPr/>
            </a:pPr>
            <a:fld id="{A15151E2-6336-45F8-AD79-E17DEC46C628}" type="datetime1">
              <a:rPr lang="zh-CN" altLang="en-US" smtClean="0"/>
              <a:t>2020/8/27</a:t>
            </a:fld>
            <a:endParaRPr lang="en-US" altLang="zh-CN"/>
          </a:p>
        </p:txBody>
      </p:sp>
    </p:spTree>
    <p:extLst>
      <p:ext uri="{BB962C8B-B14F-4D97-AF65-F5344CB8AC3E}">
        <p14:creationId xmlns:p14="http://schemas.microsoft.com/office/powerpoint/2010/main" val="7575637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pic>
        <p:nvPicPr>
          <p:cNvPr id="542" name="Google Shape;542;p69"/>
          <p:cNvPicPr preferRelativeResize="0"/>
          <p:nvPr/>
        </p:nvPicPr>
        <p:blipFill>
          <a:blip r:embed="rId3">
            <a:alphaModFix/>
          </a:blip>
          <a:stretch>
            <a:fillRect/>
          </a:stretch>
        </p:blipFill>
        <p:spPr>
          <a:xfrm>
            <a:off x="450273" y="0"/>
            <a:ext cx="8693727" cy="5143500"/>
          </a:xfrm>
          <a:prstGeom prst="rect">
            <a:avLst/>
          </a:prstGeom>
          <a:noFill/>
          <a:ln>
            <a:noFill/>
          </a:ln>
        </p:spPr>
      </p:pic>
      <p:sp>
        <p:nvSpPr>
          <p:cNvPr id="2" name="Date Placeholder 1"/>
          <p:cNvSpPr>
            <a:spLocks noGrp="1"/>
          </p:cNvSpPr>
          <p:nvPr>
            <p:ph type="dt" sz="half" idx="10"/>
          </p:nvPr>
        </p:nvSpPr>
        <p:spPr/>
        <p:txBody>
          <a:bodyPr/>
          <a:lstStyle/>
          <a:p>
            <a:pPr>
              <a:defRPr/>
            </a:pPr>
            <a:fld id="{E76A3D82-C543-4D8A-B439-281CBAB28375}" type="datetime1">
              <a:rPr lang="zh-CN" altLang="en-US" smtClean="0"/>
              <a:t>2020/8/27</a:t>
            </a:fld>
            <a:endParaRPr lang="en-US" altLang="zh-CN"/>
          </a:p>
        </p:txBody>
      </p:sp>
    </p:spTree>
    <p:extLst>
      <p:ext uri="{BB962C8B-B14F-4D97-AF65-F5344CB8AC3E}">
        <p14:creationId xmlns:p14="http://schemas.microsoft.com/office/powerpoint/2010/main" val="26241652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71"/>
          <p:cNvSpPr txBox="1">
            <a:spLocks noGrp="1"/>
          </p:cNvSpPr>
          <p:nvPr>
            <p:ph type="title"/>
          </p:nvPr>
        </p:nvSpPr>
        <p:spPr>
          <a:xfrm>
            <a:off x="311700" y="315925"/>
            <a:ext cx="8520600" cy="725891"/>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b="1" dirty="0">
                <a:solidFill>
                  <a:srgbClr val="1544D9"/>
                </a:solidFill>
              </a:rPr>
              <a:t>Alternative Consensus</a:t>
            </a:r>
            <a:endParaRPr sz="3600" b="1" dirty="0">
              <a:solidFill>
                <a:srgbClr val="1544D9"/>
              </a:solidFill>
            </a:endParaRPr>
          </a:p>
        </p:txBody>
      </p:sp>
      <p:sp>
        <p:nvSpPr>
          <p:cNvPr id="554" name="Google Shape;554;p71"/>
          <p:cNvSpPr txBox="1">
            <a:spLocks noGrp="1"/>
          </p:cNvSpPr>
          <p:nvPr>
            <p:ph type="body" idx="1"/>
          </p:nvPr>
        </p:nvSpPr>
        <p:spPr>
          <a:xfrm>
            <a:off x="311700" y="1225225"/>
            <a:ext cx="8520600" cy="194519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b="1" dirty="0"/>
              <a:t>Proof of Activity (PoA)</a:t>
            </a:r>
            <a:endParaRPr sz="2400" dirty="0"/>
          </a:p>
          <a:p>
            <a:pPr marL="0" lvl="0" indent="0" rtl="0">
              <a:spcBef>
                <a:spcPts val="1600"/>
              </a:spcBef>
              <a:spcAft>
                <a:spcPts val="0"/>
              </a:spcAft>
              <a:buNone/>
            </a:pPr>
            <a:r>
              <a:rPr lang="en" sz="1800" dirty="0"/>
              <a:t>-Hybrid between PoS and PoW. PoW mechanisms used as checkpoints for block creation. </a:t>
            </a:r>
            <a:endParaRPr sz="1800" dirty="0"/>
          </a:p>
          <a:p>
            <a:pPr marL="0" lvl="0" indent="0" rtl="0">
              <a:spcBef>
                <a:spcPts val="1600"/>
              </a:spcBef>
              <a:spcAft>
                <a:spcPts val="0"/>
              </a:spcAft>
              <a:buNone/>
            </a:pPr>
            <a:r>
              <a:rPr lang="en" sz="1800" dirty="0"/>
              <a:t>-Blocks are generated through PoW methods, with PoS-type signatures to certify blocks. </a:t>
            </a:r>
            <a:endParaRPr sz="1800" dirty="0"/>
          </a:p>
          <a:p>
            <a:pPr marL="0" lvl="0" indent="0" rtl="0">
              <a:spcBef>
                <a:spcPts val="1600"/>
              </a:spcBef>
              <a:spcAft>
                <a:spcPts val="0"/>
              </a:spcAft>
              <a:buNone/>
            </a:pPr>
            <a:r>
              <a:rPr lang="en" sz="1800" dirty="0"/>
              <a:t>-Just a theory, little development. </a:t>
            </a:r>
            <a:endParaRPr sz="1800" dirty="0"/>
          </a:p>
          <a:p>
            <a:pPr marL="0" lvl="0" indent="0" rtl="0">
              <a:spcBef>
                <a:spcPts val="1600"/>
              </a:spcBef>
              <a:spcAft>
                <a:spcPts val="1600"/>
              </a:spcAft>
              <a:buNone/>
            </a:pPr>
            <a:endParaRPr sz="1800" dirty="0"/>
          </a:p>
        </p:txBody>
      </p:sp>
      <p:sp>
        <p:nvSpPr>
          <p:cNvPr id="2" name="Date Placeholder 1"/>
          <p:cNvSpPr>
            <a:spLocks noGrp="1"/>
          </p:cNvSpPr>
          <p:nvPr>
            <p:ph type="dt" sz="half" idx="10"/>
          </p:nvPr>
        </p:nvSpPr>
        <p:spPr/>
        <p:txBody>
          <a:bodyPr/>
          <a:lstStyle/>
          <a:p>
            <a:pPr>
              <a:defRPr/>
            </a:pPr>
            <a:fld id="{B4C9E6BF-9509-4AA5-AB0F-C9BDFD4F2C3C}" type="datetime1">
              <a:rPr lang="zh-CN" altLang="en-US" smtClean="0"/>
              <a:t>2020/8/27</a:t>
            </a:fld>
            <a:endParaRPr lang="en-US" altLang="zh-CN"/>
          </a:p>
        </p:txBody>
      </p:sp>
    </p:spTree>
    <p:extLst>
      <p:ext uri="{BB962C8B-B14F-4D97-AF65-F5344CB8AC3E}">
        <p14:creationId xmlns:p14="http://schemas.microsoft.com/office/powerpoint/2010/main" val="25659481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92"/>
          <p:cNvSpPr txBox="1">
            <a:spLocks noGrp="1"/>
          </p:cNvSpPr>
          <p:nvPr>
            <p:ph type="ctrTitle"/>
          </p:nvPr>
        </p:nvSpPr>
        <p:spPr>
          <a:xfrm>
            <a:off x="599607" y="1620605"/>
            <a:ext cx="8297055" cy="153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b="1" dirty="0" smtClean="0">
                <a:solidFill>
                  <a:srgbClr val="1544D9"/>
                </a:solidFill>
              </a:rPr>
              <a:t>Smart Contract</a:t>
            </a:r>
            <a:endParaRPr sz="4000" b="1" dirty="0">
              <a:solidFill>
                <a:srgbClr val="1544D9"/>
              </a:solidFill>
            </a:endParaRPr>
          </a:p>
        </p:txBody>
      </p:sp>
      <p:sp>
        <p:nvSpPr>
          <p:cNvPr id="2" name="Date Placeholder 1"/>
          <p:cNvSpPr>
            <a:spLocks noGrp="1"/>
          </p:cNvSpPr>
          <p:nvPr>
            <p:ph type="dt" sz="half" idx="10"/>
          </p:nvPr>
        </p:nvSpPr>
        <p:spPr/>
        <p:txBody>
          <a:bodyPr/>
          <a:lstStyle/>
          <a:p>
            <a:pPr>
              <a:defRPr/>
            </a:pPr>
            <a:fld id="{53E88183-DA25-4881-94EB-9F489E991889}" type="datetime1">
              <a:rPr lang="zh-CN" altLang="en-US" smtClean="0"/>
              <a:t>2020/8/27</a:t>
            </a:fld>
            <a:endParaRPr lang="en-US" altLang="zh-CN"/>
          </a:p>
        </p:txBody>
      </p:sp>
    </p:spTree>
    <p:extLst>
      <p:ext uri="{BB962C8B-B14F-4D97-AF65-F5344CB8AC3E}">
        <p14:creationId xmlns:p14="http://schemas.microsoft.com/office/powerpoint/2010/main" val="34215129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ext Box 3"/>
          <p:cNvSpPr txBox="1">
            <a:spLocks noChangeArrowheads="1"/>
          </p:cNvSpPr>
          <p:nvPr/>
        </p:nvSpPr>
        <p:spPr bwMode="auto">
          <a:xfrm>
            <a:off x="380999" y="210509"/>
            <a:ext cx="8684059" cy="6205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Arial Unicode MS" pitchFamily="34" charset="-128"/>
                <a:cs typeface="Arial Unicode MS" pitchFamily="34" charset="-128"/>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Arial Unicode MS" pitchFamily="34" charset="-128"/>
                <a:cs typeface="Arial Unicode MS" pitchFamily="34" charset="-128"/>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Arial Unicode MS" pitchFamily="34" charset="-128"/>
                <a:cs typeface="Arial Unicode MS" pitchFamily="34" charset="-128"/>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Arial Unicode MS" pitchFamily="34" charset="-128"/>
                <a:cs typeface="Arial Unicode MS" pitchFamily="34" charset="-128"/>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Arial Unicode MS" pitchFamily="34" charset="-128"/>
                <a:cs typeface="Arial Unicode MS" pitchFamily="34" charset="-128"/>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Arial Unicode MS" pitchFamily="34" charset="-128"/>
                <a:cs typeface="Arial Unicode MS" pitchFamily="34" charset="-128"/>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Arial Unicode MS" pitchFamily="34" charset="-128"/>
                <a:cs typeface="Arial Unicode MS" pitchFamily="34" charset="-128"/>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Arial Unicode MS" pitchFamily="34" charset="-128"/>
                <a:cs typeface="Arial Unicode MS" pitchFamily="34" charset="-128"/>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Arial Unicode MS" pitchFamily="34" charset="-128"/>
                <a:cs typeface="Arial Unicode MS" pitchFamily="34" charset="-128"/>
              </a:defRPr>
            </a:lvl9pPr>
          </a:lstStyle>
          <a:p>
            <a:pPr eaLnBrk="1" hangingPunct="1">
              <a:lnSpc>
                <a:spcPct val="90000"/>
              </a:lnSpc>
              <a:buSzPct val="100000"/>
            </a:pPr>
            <a:r>
              <a:rPr lang="en-US" altLang="en-US" sz="4000" b="1" dirty="0">
                <a:solidFill>
                  <a:srgbClr val="7889FB"/>
                </a:solidFill>
                <a:ea typeface="宋体" charset="-122"/>
              </a:rPr>
              <a:t>Course Objectives (as instructor)</a:t>
            </a:r>
          </a:p>
        </p:txBody>
      </p:sp>
      <p:sp>
        <p:nvSpPr>
          <p:cNvPr id="9220" name="Text Box 4"/>
          <p:cNvSpPr txBox="1">
            <a:spLocks noChangeArrowheads="1"/>
          </p:cNvSpPr>
          <p:nvPr/>
        </p:nvSpPr>
        <p:spPr bwMode="auto">
          <a:xfrm>
            <a:off x="228600" y="1600200"/>
            <a:ext cx="8763000" cy="297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658813" indent="-371475">
              <a:tabLst>
                <a:tab pos="658813" algn="l"/>
                <a:tab pos="1116013" algn="l"/>
                <a:tab pos="1573213" algn="l"/>
                <a:tab pos="2030413" algn="l"/>
                <a:tab pos="2487613" algn="l"/>
                <a:tab pos="2944813" algn="l"/>
                <a:tab pos="3402013" algn="l"/>
                <a:tab pos="3859213" algn="l"/>
                <a:tab pos="4316413" algn="l"/>
                <a:tab pos="4773613" algn="l"/>
                <a:tab pos="5230813" algn="l"/>
                <a:tab pos="5688013" algn="l"/>
                <a:tab pos="6145213" algn="l"/>
                <a:tab pos="6602413" algn="l"/>
                <a:tab pos="7059613" algn="l"/>
                <a:tab pos="7516813" algn="l"/>
                <a:tab pos="7974013" algn="l"/>
                <a:tab pos="8431213" algn="l"/>
                <a:tab pos="8888413" algn="l"/>
                <a:tab pos="9345613" algn="l"/>
                <a:tab pos="9802813" algn="l"/>
              </a:tabLst>
              <a:defRPr>
                <a:solidFill>
                  <a:schemeClr val="tx1"/>
                </a:solidFill>
                <a:latin typeface="Arial" charset="0"/>
                <a:ea typeface="Arial Unicode MS" pitchFamily="34" charset="-128"/>
                <a:cs typeface="Arial Unicode MS" pitchFamily="34" charset="-128"/>
              </a:defRPr>
            </a:lvl1pPr>
            <a:lvl2pPr marL="742950" indent="-285750">
              <a:tabLst>
                <a:tab pos="658813" algn="l"/>
                <a:tab pos="1116013" algn="l"/>
                <a:tab pos="1573213" algn="l"/>
                <a:tab pos="2030413" algn="l"/>
                <a:tab pos="2487613" algn="l"/>
                <a:tab pos="2944813" algn="l"/>
                <a:tab pos="3402013" algn="l"/>
                <a:tab pos="3859213" algn="l"/>
                <a:tab pos="4316413" algn="l"/>
                <a:tab pos="4773613" algn="l"/>
                <a:tab pos="5230813" algn="l"/>
                <a:tab pos="5688013" algn="l"/>
                <a:tab pos="6145213" algn="l"/>
                <a:tab pos="6602413" algn="l"/>
                <a:tab pos="7059613" algn="l"/>
                <a:tab pos="7516813" algn="l"/>
                <a:tab pos="7974013" algn="l"/>
                <a:tab pos="8431213" algn="l"/>
                <a:tab pos="8888413" algn="l"/>
                <a:tab pos="9345613" algn="l"/>
                <a:tab pos="9802813" algn="l"/>
              </a:tabLst>
              <a:defRPr>
                <a:solidFill>
                  <a:schemeClr val="tx1"/>
                </a:solidFill>
                <a:latin typeface="Arial" charset="0"/>
                <a:ea typeface="Arial Unicode MS" pitchFamily="34" charset="-128"/>
                <a:cs typeface="Arial Unicode MS" pitchFamily="34" charset="-128"/>
              </a:defRPr>
            </a:lvl2pPr>
            <a:lvl3pPr marL="1143000" indent="-228600">
              <a:tabLst>
                <a:tab pos="658813" algn="l"/>
                <a:tab pos="1116013" algn="l"/>
                <a:tab pos="1573213" algn="l"/>
                <a:tab pos="2030413" algn="l"/>
                <a:tab pos="2487613" algn="l"/>
                <a:tab pos="2944813" algn="l"/>
                <a:tab pos="3402013" algn="l"/>
                <a:tab pos="3859213" algn="l"/>
                <a:tab pos="4316413" algn="l"/>
                <a:tab pos="4773613" algn="l"/>
                <a:tab pos="5230813" algn="l"/>
                <a:tab pos="5688013" algn="l"/>
                <a:tab pos="6145213" algn="l"/>
                <a:tab pos="6602413" algn="l"/>
                <a:tab pos="7059613" algn="l"/>
                <a:tab pos="7516813" algn="l"/>
                <a:tab pos="7974013" algn="l"/>
                <a:tab pos="8431213" algn="l"/>
                <a:tab pos="8888413" algn="l"/>
                <a:tab pos="9345613" algn="l"/>
                <a:tab pos="9802813" algn="l"/>
              </a:tabLst>
              <a:defRPr>
                <a:solidFill>
                  <a:schemeClr val="tx1"/>
                </a:solidFill>
                <a:latin typeface="Arial" charset="0"/>
                <a:ea typeface="Arial Unicode MS" pitchFamily="34" charset="-128"/>
                <a:cs typeface="Arial Unicode MS" pitchFamily="34" charset="-128"/>
              </a:defRPr>
            </a:lvl3pPr>
            <a:lvl4pPr marL="1600200" indent="-228600">
              <a:tabLst>
                <a:tab pos="658813" algn="l"/>
                <a:tab pos="1116013" algn="l"/>
                <a:tab pos="1573213" algn="l"/>
                <a:tab pos="2030413" algn="l"/>
                <a:tab pos="2487613" algn="l"/>
                <a:tab pos="2944813" algn="l"/>
                <a:tab pos="3402013" algn="l"/>
                <a:tab pos="3859213" algn="l"/>
                <a:tab pos="4316413" algn="l"/>
                <a:tab pos="4773613" algn="l"/>
                <a:tab pos="5230813" algn="l"/>
                <a:tab pos="5688013" algn="l"/>
                <a:tab pos="6145213" algn="l"/>
                <a:tab pos="6602413" algn="l"/>
                <a:tab pos="7059613" algn="l"/>
                <a:tab pos="7516813" algn="l"/>
                <a:tab pos="7974013" algn="l"/>
                <a:tab pos="8431213" algn="l"/>
                <a:tab pos="8888413" algn="l"/>
                <a:tab pos="9345613" algn="l"/>
                <a:tab pos="9802813" algn="l"/>
              </a:tabLst>
              <a:defRPr>
                <a:solidFill>
                  <a:schemeClr val="tx1"/>
                </a:solidFill>
                <a:latin typeface="Arial" charset="0"/>
                <a:ea typeface="Arial Unicode MS" pitchFamily="34" charset="-128"/>
                <a:cs typeface="Arial Unicode MS" pitchFamily="34" charset="-128"/>
              </a:defRPr>
            </a:lvl4pPr>
            <a:lvl5pPr marL="2057400" indent="-228600">
              <a:tabLst>
                <a:tab pos="658813" algn="l"/>
                <a:tab pos="1116013" algn="l"/>
                <a:tab pos="1573213" algn="l"/>
                <a:tab pos="2030413" algn="l"/>
                <a:tab pos="2487613" algn="l"/>
                <a:tab pos="2944813" algn="l"/>
                <a:tab pos="3402013" algn="l"/>
                <a:tab pos="3859213" algn="l"/>
                <a:tab pos="4316413" algn="l"/>
                <a:tab pos="4773613" algn="l"/>
                <a:tab pos="5230813" algn="l"/>
                <a:tab pos="5688013" algn="l"/>
                <a:tab pos="6145213" algn="l"/>
                <a:tab pos="6602413" algn="l"/>
                <a:tab pos="7059613" algn="l"/>
                <a:tab pos="7516813" algn="l"/>
                <a:tab pos="7974013" algn="l"/>
                <a:tab pos="8431213" algn="l"/>
                <a:tab pos="8888413" algn="l"/>
                <a:tab pos="9345613" algn="l"/>
                <a:tab pos="9802813" algn="l"/>
              </a:tabLst>
              <a:defRPr>
                <a:solidFill>
                  <a:schemeClr val="tx1"/>
                </a:solidFill>
                <a:latin typeface="Arial" charset="0"/>
                <a:ea typeface="Arial Unicode MS" pitchFamily="34" charset="-128"/>
                <a:cs typeface="Arial Unicode MS" pitchFamily="34" charset="-128"/>
              </a:defRPr>
            </a:lvl5pPr>
            <a:lvl6pPr marL="2514600" indent="-228600" eaLnBrk="0" fontAlgn="base" hangingPunct="0">
              <a:spcBef>
                <a:spcPct val="0"/>
              </a:spcBef>
              <a:spcAft>
                <a:spcPct val="0"/>
              </a:spcAft>
              <a:tabLst>
                <a:tab pos="658813" algn="l"/>
                <a:tab pos="1116013" algn="l"/>
                <a:tab pos="1573213" algn="l"/>
                <a:tab pos="2030413" algn="l"/>
                <a:tab pos="2487613" algn="l"/>
                <a:tab pos="2944813" algn="l"/>
                <a:tab pos="3402013" algn="l"/>
                <a:tab pos="3859213" algn="l"/>
                <a:tab pos="4316413" algn="l"/>
                <a:tab pos="4773613" algn="l"/>
                <a:tab pos="5230813" algn="l"/>
                <a:tab pos="5688013" algn="l"/>
                <a:tab pos="6145213" algn="l"/>
                <a:tab pos="6602413" algn="l"/>
                <a:tab pos="7059613" algn="l"/>
                <a:tab pos="7516813" algn="l"/>
                <a:tab pos="7974013" algn="l"/>
                <a:tab pos="8431213" algn="l"/>
                <a:tab pos="8888413" algn="l"/>
                <a:tab pos="9345613" algn="l"/>
                <a:tab pos="9802813" algn="l"/>
              </a:tabLst>
              <a:defRPr>
                <a:solidFill>
                  <a:schemeClr val="tx1"/>
                </a:solidFill>
                <a:latin typeface="Arial" charset="0"/>
                <a:ea typeface="Arial Unicode MS" pitchFamily="34" charset="-128"/>
                <a:cs typeface="Arial Unicode MS" pitchFamily="34" charset="-128"/>
              </a:defRPr>
            </a:lvl6pPr>
            <a:lvl7pPr marL="2971800" indent="-228600" eaLnBrk="0" fontAlgn="base" hangingPunct="0">
              <a:spcBef>
                <a:spcPct val="0"/>
              </a:spcBef>
              <a:spcAft>
                <a:spcPct val="0"/>
              </a:spcAft>
              <a:tabLst>
                <a:tab pos="658813" algn="l"/>
                <a:tab pos="1116013" algn="l"/>
                <a:tab pos="1573213" algn="l"/>
                <a:tab pos="2030413" algn="l"/>
                <a:tab pos="2487613" algn="l"/>
                <a:tab pos="2944813" algn="l"/>
                <a:tab pos="3402013" algn="l"/>
                <a:tab pos="3859213" algn="l"/>
                <a:tab pos="4316413" algn="l"/>
                <a:tab pos="4773613" algn="l"/>
                <a:tab pos="5230813" algn="l"/>
                <a:tab pos="5688013" algn="l"/>
                <a:tab pos="6145213" algn="l"/>
                <a:tab pos="6602413" algn="l"/>
                <a:tab pos="7059613" algn="l"/>
                <a:tab pos="7516813" algn="l"/>
                <a:tab pos="7974013" algn="l"/>
                <a:tab pos="8431213" algn="l"/>
                <a:tab pos="8888413" algn="l"/>
                <a:tab pos="9345613" algn="l"/>
                <a:tab pos="9802813" algn="l"/>
              </a:tabLst>
              <a:defRPr>
                <a:solidFill>
                  <a:schemeClr val="tx1"/>
                </a:solidFill>
                <a:latin typeface="Arial" charset="0"/>
                <a:ea typeface="Arial Unicode MS" pitchFamily="34" charset="-128"/>
                <a:cs typeface="Arial Unicode MS" pitchFamily="34" charset="-128"/>
              </a:defRPr>
            </a:lvl7pPr>
            <a:lvl8pPr marL="3429000" indent="-228600" eaLnBrk="0" fontAlgn="base" hangingPunct="0">
              <a:spcBef>
                <a:spcPct val="0"/>
              </a:spcBef>
              <a:spcAft>
                <a:spcPct val="0"/>
              </a:spcAft>
              <a:tabLst>
                <a:tab pos="658813" algn="l"/>
                <a:tab pos="1116013" algn="l"/>
                <a:tab pos="1573213" algn="l"/>
                <a:tab pos="2030413" algn="l"/>
                <a:tab pos="2487613" algn="l"/>
                <a:tab pos="2944813" algn="l"/>
                <a:tab pos="3402013" algn="l"/>
                <a:tab pos="3859213" algn="l"/>
                <a:tab pos="4316413" algn="l"/>
                <a:tab pos="4773613" algn="l"/>
                <a:tab pos="5230813" algn="l"/>
                <a:tab pos="5688013" algn="l"/>
                <a:tab pos="6145213" algn="l"/>
                <a:tab pos="6602413" algn="l"/>
                <a:tab pos="7059613" algn="l"/>
                <a:tab pos="7516813" algn="l"/>
                <a:tab pos="7974013" algn="l"/>
                <a:tab pos="8431213" algn="l"/>
                <a:tab pos="8888413" algn="l"/>
                <a:tab pos="9345613" algn="l"/>
                <a:tab pos="9802813" algn="l"/>
              </a:tabLst>
              <a:defRPr>
                <a:solidFill>
                  <a:schemeClr val="tx1"/>
                </a:solidFill>
                <a:latin typeface="Arial" charset="0"/>
                <a:ea typeface="Arial Unicode MS" pitchFamily="34" charset="-128"/>
                <a:cs typeface="Arial Unicode MS" pitchFamily="34" charset="-128"/>
              </a:defRPr>
            </a:lvl8pPr>
            <a:lvl9pPr marL="3886200" indent="-228600" eaLnBrk="0" fontAlgn="base" hangingPunct="0">
              <a:spcBef>
                <a:spcPct val="0"/>
              </a:spcBef>
              <a:spcAft>
                <a:spcPct val="0"/>
              </a:spcAft>
              <a:tabLst>
                <a:tab pos="658813" algn="l"/>
                <a:tab pos="1116013" algn="l"/>
                <a:tab pos="1573213" algn="l"/>
                <a:tab pos="2030413" algn="l"/>
                <a:tab pos="2487613" algn="l"/>
                <a:tab pos="2944813" algn="l"/>
                <a:tab pos="3402013" algn="l"/>
                <a:tab pos="3859213" algn="l"/>
                <a:tab pos="4316413" algn="l"/>
                <a:tab pos="4773613" algn="l"/>
                <a:tab pos="5230813" algn="l"/>
                <a:tab pos="5688013" algn="l"/>
                <a:tab pos="6145213" algn="l"/>
                <a:tab pos="6602413" algn="l"/>
                <a:tab pos="7059613" algn="l"/>
                <a:tab pos="7516813" algn="l"/>
                <a:tab pos="7974013" algn="l"/>
                <a:tab pos="8431213" algn="l"/>
                <a:tab pos="8888413" algn="l"/>
                <a:tab pos="9345613" algn="l"/>
                <a:tab pos="9802813" algn="l"/>
              </a:tabLst>
              <a:defRPr>
                <a:solidFill>
                  <a:schemeClr val="tx1"/>
                </a:solidFill>
                <a:latin typeface="Arial" charset="0"/>
                <a:ea typeface="Arial Unicode MS" pitchFamily="34" charset="-128"/>
                <a:cs typeface="Arial Unicode MS" pitchFamily="34" charset="-128"/>
              </a:defRPr>
            </a:lvl9pPr>
          </a:lstStyle>
          <a:p>
            <a:pPr eaLnBrk="1" hangingPunct="1">
              <a:spcBef>
                <a:spcPts val="1050"/>
              </a:spcBef>
              <a:spcAft>
                <a:spcPts val="450"/>
              </a:spcAft>
              <a:buClr>
                <a:srgbClr val="2DB6B3"/>
              </a:buClr>
              <a:buSzPct val="100000"/>
              <a:buFont typeface="Wingdings" pitchFamily="2" charset="2"/>
              <a:buChar char=""/>
            </a:pPr>
            <a:r>
              <a:rPr lang="en-US" altLang="en-US" sz="2000" dirty="0"/>
              <a:t>Familiar with the fundamental </a:t>
            </a:r>
            <a:r>
              <a:rPr lang="en-US" altLang="en-US" sz="2000" b="1" dirty="0">
                <a:solidFill>
                  <a:srgbClr val="C00000"/>
                </a:solidFill>
              </a:rPr>
              <a:t>concepts</a:t>
            </a:r>
            <a:r>
              <a:rPr lang="en-US" altLang="en-US" sz="2000" dirty="0"/>
              <a:t> of BlockChain; </a:t>
            </a:r>
          </a:p>
          <a:p>
            <a:pPr eaLnBrk="1" hangingPunct="1">
              <a:spcBef>
                <a:spcPts val="1050"/>
              </a:spcBef>
              <a:spcAft>
                <a:spcPts val="450"/>
              </a:spcAft>
              <a:buClr>
                <a:srgbClr val="2DB6B3"/>
              </a:buClr>
              <a:buSzPct val="100000"/>
              <a:buFont typeface="Wingdings" pitchFamily="2" charset="2"/>
              <a:buChar char=""/>
            </a:pPr>
            <a:r>
              <a:rPr lang="en-US" altLang="en-US" sz="2000" dirty="0"/>
              <a:t>Competent in recognizing </a:t>
            </a:r>
            <a:r>
              <a:rPr lang="en-US" altLang="en-US" sz="2000" b="1" dirty="0">
                <a:solidFill>
                  <a:srgbClr val="0070C0"/>
                </a:solidFill>
              </a:rPr>
              <a:t>challenges</a:t>
            </a:r>
            <a:r>
              <a:rPr lang="en-US" altLang="en-US" sz="2000" dirty="0"/>
              <a:t> faced by applications dealing with scalable solutions; </a:t>
            </a:r>
          </a:p>
          <a:p>
            <a:pPr eaLnBrk="1" hangingPunct="1">
              <a:spcBef>
                <a:spcPts val="1050"/>
              </a:spcBef>
              <a:spcAft>
                <a:spcPts val="450"/>
              </a:spcAft>
              <a:buClr>
                <a:srgbClr val="2DB6B3"/>
              </a:buClr>
              <a:buSzPct val="100000"/>
              <a:buFont typeface="Wingdings" pitchFamily="2" charset="2"/>
              <a:buChar char=""/>
            </a:pPr>
            <a:r>
              <a:rPr lang="en-US" altLang="en-US" sz="2000" dirty="0"/>
              <a:t>Understand how BlockChain </a:t>
            </a:r>
            <a:r>
              <a:rPr lang="en-US" altLang="en-US" sz="2000" b="1" dirty="0">
                <a:solidFill>
                  <a:srgbClr val="9900FF"/>
                </a:solidFill>
              </a:rPr>
              <a:t>impacts</a:t>
            </a:r>
            <a:r>
              <a:rPr lang="en-US" altLang="en-US" sz="2000" dirty="0"/>
              <a:t> business intelligence, scientific discovery, and day-to-day life;</a:t>
            </a:r>
          </a:p>
          <a:p>
            <a:pPr eaLnBrk="1" hangingPunct="1">
              <a:spcBef>
                <a:spcPts val="1050"/>
              </a:spcBef>
              <a:spcAft>
                <a:spcPts val="450"/>
              </a:spcAft>
              <a:buClr>
                <a:srgbClr val="2DB6B3"/>
              </a:buClr>
              <a:buSzPct val="100000"/>
              <a:buFont typeface="Wingdings" pitchFamily="2" charset="2"/>
              <a:buChar char=""/>
            </a:pPr>
            <a:r>
              <a:rPr lang="en-US" altLang="en-US" sz="2000" dirty="0"/>
              <a:t>Illustrate the code development of </a:t>
            </a:r>
            <a:r>
              <a:rPr lang="en-US" altLang="en-US" sz="2000" dirty="0"/>
              <a:t>BlockChain </a:t>
            </a:r>
            <a:r>
              <a:rPr lang="en-US" altLang="en-US" sz="2000" b="1" dirty="0">
                <a:solidFill>
                  <a:srgbClr val="00B050"/>
                </a:solidFill>
              </a:rPr>
              <a:t>implementation</a:t>
            </a:r>
            <a:r>
              <a:rPr lang="en-US" altLang="en-US" sz="2000" dirty="0"/>
              <a:t> on Hyperledger project. </a:t>
            </a:r>
            <a:r>
              <a:rPr lang="en-US" altLang="en-US" sz="2000" dirty="0">
                <a:solidFill>
                  <a:srgbClr val="000000"/>
                </a:solidFill>
                <a:ea typeface="宋体" charset="-122"/>
              </a:rPr>
              <a:t> </a:t>
            </a:r>
          </a:p>
        </p:txBody>
      </p:sp>
      <p:pic>
        <p:nvPicPr>
          <p:cNvPr id="92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5973" y="914400"/>
            <a:ext cx="1593731" cy="126214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222" name="Rectangle 6"/>
          <p:cNvSpPr>
            <a:spLocks noChangeArrowheads="1"/>
          </p:cNvSpPr>
          <p:nvPr/>
        </p:nvSpPr>
        <p:spPr bwMode="auto">
          <a:xfrm>
            <a:off x="228600" y="914400"/>
            <a:ext cx="891540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661988" indent="-368300">
              <a:tabLst>
                <a:tab pos="661988" algn="l"/>
                <a:tab pos="1119188" algn="l"/>
                <a:tab pos="1576388" algn="l"/>
                <a:tab pos="2033588" algn="l"/>
                <a:tab pos="2490788" algn="l"/>
                <a:tab pos="2947988" algn="l"/>
                <a:tab pos="3405188" algn="l"/>
                <a:tab pos="3862388" algn="l"/>
                <a:tab pos="4319588" algn="l"/>
                <a:tab pos="4776788" algn="l"/>
                <a:tab pos="5233988" algn="l"/>
                <a:tab pos="5691188" algn="l"/>
                <a:tab pos="6148388" algn="l"/>
                <a:tab pos="6605588" algn="l"/>
                <a:tab pos="7062788" algn="l"/>
                <a:tab pos="7519988" algn="l"/>
                <a:tab pos="7977188" algn="l"/>
                <a:tab pos="8434388" algn="l"/>
                <a:tab pos="8891588" algn="l"/>
                <a:tab pos="9348788" algn="l"/>
                <a:tab pos="9805988" algn="l"/>
              </a:tabLst>
              <a:defRPr>
                <a:solidFill>
                  <a:schemeClr val="tx1"/>
                </a:solidFill>
                <a:latin typeface="Arial" charset="0"/>
                <a:ea typeface="Arial Unicode MS" pitchFamily="34" charset="-128"/>
                <a:cs typeface="Arial Unicode MS" pitchFamily="34" charset="-128"/>
              </a:defRPr>
            </a:lvl1pPr>
            <a:lvl2pPr marL="742950" indent="-285750">
              <a:tabLst>
                <a:tab pos="661988" algn="l"/>
                <a:tab pos="1119188" algn="l"/>
                <a:tab pos="1576388" algn="l"/>
                <a:tab pos="2033588" algn="l"/>
                <a:tab pos="2490788" algn="l"/>
                <a:tab pos="2947988" algn="l"/>
                <a:tab pos="3405188" algn="l"/>
                <a:tab pos="3862388" algn="l"/>
                <a:tab pos="4319588" algn="l"/>
                <a:tab pos="4776788" algn="l"/>
                <a:tab pos="5233988" algn="l"/>
                <a:tab pos="5691188" algn="l"/>
                <a:tab pos="6148388" algn="l"/>
                <a:tab pos="6605588" algn="l"/>
                <a:tab pos="7062788" algn="l"/>
                <a:tab pos="7519988" algn="l"/>
                <a:tab pos="7977188" algn="l"/>
                <a:tab pos="8434388" algn="l"/>
                <a:tab pos="8891588" algn="l"/>
                <a:tab pos="9348788" algn="l"/>
                <a:tab pos="9805988" algn="l"/>
              </a:tabLst>
              <a:defRPr>
                <a:solidFill>
                  <a:schemeClr val="tx1"/>
                </a:solidFill>
                <a:latin typeface="Arial" charset="0"/>
                <a:ea typeface="Arial Unicode MS" pitchFamily="34" charset="-128"/>
                <a:cs typeface="Arial Unicode MS" pitchFamily="34" charset="-128"/>
              </a:defRPr>
            </a:lvl2pPr>
            <a:lvl3pPr marL="1143000" indent="-228600">
              <a:tabLst>
                <a:tab pos="661988" algn="l"/>
                <a:tab pos="1119188" algn="l"/>
                <a:tab pos="1576388" algn="l"/>
                <a:tab pos="2033588" algn="l"/>
                <a:tab pos="2490788" algn="l"/>
                <a:tab pos="2947988" algn="l"/>
                <a:tab pos="3405188" algn="l"/>
                <a:tab pos="3862388" algn="l"/>
                <a:tab pos="4319588" algn="l"/>
                <a:tab pos="4776788" algn="l"/>
                <a:tab pos="5233988" algn="l"/>
                <a:tab pos="5691188" algn="l"/>
                <a:tab pos="6148388" algn="l"/>
                <a:tab pos="6605588" algn="l"/>
                <a:tab pos="7062788" algn="l"/>
                <a:tab pos="7519988" algn="l"/>
                <a:tab pos="7977188" algn="l"/>
                <a:tab pos="8434388" algn="l"/>
                <a:tab pos="8891588" algn="l"/>
                <a:tab pos="9348788" algn="l"/>
                <a:tab pos="9805988" algn="l"/>
              </a:tabLst>
              <a:defRPr>
                <a:solidFill>
                  <a:schemeClr val="tx1"/>
                </a:solidFill>
                <a:latin typeface="Arial" charset="0"/>
                <a:ea typeface="Arial Unicode MS" pitchFamily="34" charset="-128"/>
                <a:cs typeface="Arial Unicode MS" pitchFamily="34" charset="-128"/>
              </a:defRPr>
            </a:lvl3pPr>
            <a:lvl4pPr marL="1600200" indent="-228600">
              <a:tabLst>
                <a:tab pos="661988" algn="l"/>
                <a:tab pos="1119188" algn="l"/>
                <a:tab pos="1576388" algn="l"/>
                <a:tab pos="2033588" algn="l"/>
                <a:tab pos="2490788" algn="l"/>
                <a:tab pos="2947988" algn="l"/>
                <a:tab pos="3405188" algn="l"/>
                <a:tab pos="3862388" algn="l"/>
                <a:tab pos="4319588" algn="l"/>
                <a:tab pos="4776788" algn="l"/>
                <a:tab pos="5233988" algn="l"/>
                <a:tab pos="5691188" algn="l"/>
                <a:tab pos="6148388" algn="l"/>
                <a:tab pos="6605588" algn="l"/>
                <a:tab pos="7062788" algn="l"/>
                <a:tab pos="7519988" algn="l"/>
                <a:tab pos="7977188" algn="l"/>
                <a:tab pos="8434388" algn="l"/>
                <a:tab pos="8891588" algn="l"/>
                <a:tab pos="9348788" algn="l"/>
                <a:tab pos="9805988" algn="l"/>
              </a:tabLst>
              <a:defRPr>
                <a:solidFill>
                  <a:schemeClr val="tx1"/>
                </a:solidFill>
                <a:latin typeface="Arial" charset="0"/>
                <a:ea typeface="Arial Unicode MS" pitchFamily="34" charset="-128"/>
                <a:cs typeface="Arial Unicode MS" pitchFamily="34" charset="-128"/>
              </a:defRPr>
            </a:lvl4pPr>
            <a:lvl5pPr marL="2057400" indent="-228600">
              <a:tabLst>
                <a:tab pos="661988" algn="l"/>
                <a:tab pos="1119188" algn="l"/>
                <a:tab pos="1576388" algn="l"/>
                <a:tab pos="2033588" algn="l"/>
                <a:tab pos="2490788" algn="l"/>
                <a:tab pos="2947988" algn="l"/>
                <a:tab pos="3405188" algn="l"/>
                <a:tab pos="3862388" algn="l"/>
                <a:tab pos="4319588" algn="l"/>
                <a:tab pos="4776788" algn="l"/>
                <a:tab pos="5233988" algn="l"/>
                <a:tab pos="5691188" algn="l"/>
                <a:tab pos="6148388" algn="l"/>
                <a:tab pos="6605588" algn="l"/>
                <a:tab pos="7062788" algn="l"/>
                <a:tab pos="7519988" algn="l"/>
                <a:tab pos="7977188" algn="l"/>
                <a:tab pos="8434388" algn="l"/>
                <a:tab pos="8891588" algn="l"/>
                <a:tab pos="9348788" algn="l"/>
                <a:tab pos="9805988" algn="l"/>
              </a:tabLst>
              <a:defRPr>
                <a:solidFill>
                  <a:schemeClr val="tx1"/>
                </a:solidFill>
                <a:latin typeface="Arial" charset="0"/>
                <a:ea typeface="Arial Unicode MS" pitchFamily="34" charset="-128"/>
                <a:cs typeface="Arial Unicode MS" pitchFamily="34" charset="-128"/>
              </a:defRPr>
            </a:lvl5pPr>
            <a:lvl6pPr marL="2514600" indent="-228600" eaLnBrk="0" fontAlgn="base" hangingPunct="0">
              <a:spcBef>
                <a:spcPct val="0"/>
              </a:spcBef>
              <a:spcAft>
                <a:spcPct val="0"/>
              </a:spcAft>
              <a:tabLst>
                <a:tab pos="661988" algn="l"/>
                <a:tab pos="1119188" algn="l"/>
                <a:tab pos="1576388" algn="l"/>
                <a:tab pos="2033588" algn="l"/>
                <a:tab pos="2490788" algn="l"/>
                <a:tab pos="2947988" algn="l"/>
                <a:tab pos="3405188" algn="l"/>
                <a:tab pos="3862388" algn="l"/>
                <a:tab pos="4319588" algn="l"/>
                <a:tab pos="4776788" algn="l"/>
                <a:tab pos="5233988" algn="l"/>
                <a:tab pos="5691188" algn="l"/>
                <a:tab pos="6148388" algn="l"/>
                <a:tab pos="6605588" algn="l"/>
                <a:tab pos="7062788" algn="l"/>
                <a:tab pos="7519988" algn="l"/>
                <a:tab pos="7977188" algn="l"/>
                <a:tab pos="8434388" algn="l"/>
                <a:tab pos="8891588" algn="l"/>
                <a:tab pos="9348788" algn="l"/>
                <a:tab pos="9805988" algn="l"/>
              </a:tabLst>
              <a:defRPr>
                <a:solidFill>
                  <a:schemeClr val="tx1"/>
                </a:solidFill>
                <a:latin typeface="Arial" charset="0"/>
                <a:ea typeface="Arial Unicode MS" pitchFamily="34" charset="-128"/>
                <a:cs typeface="Arial Unicode MS" pitchFamily="34" charset="-128"/>
              </a:defRPr>
            </a:lvl6pPr>
            <a:lvl7pPr marL="2971800" indent="-228600" eaLnBrk="0" fontAlgn="base" hangingPunct="0">
              <a:spcBef>
                <a:spcPct val="0"/>
              </a:spcBef>
              <a:spcAft>
                <a:spcPct val="0"/>
              </a:spcAft>
              <a:tabLst>
                <a:tab pos="661988" algn="l"/>
                <a:tab pos="1119188" algn="l"/>
                <a:tab pos="1576388" algn="l"/>
                <a:tab pos="2033588" algn="l"/>
                <a:tab pos="2490788" algn="l"/>
                <a:tab pos="2947988" algn="l"/>
                <a:tab pos="3405188" algn="l"/>
                <a:tab pos="3862388" algn="l"/>
                <a:tab pos="4319588" algn="l"/>
                <a:tab pos="4776788" algn="l"/>
                <a:tab pos="5233988" algn="l"/>
                <a:tab pos="5691188" algn="l"/>
                <a:tab pos="6148388" algn="l"/>
                <a:tab pos="6605588" algn="l"/>
                <a:tab pos="7062788" algn="l"/>
                <a:tab pos="7519988" algn="l"/>
                <a:tab pos="7977188" algn="l"/>
                <a:tab pos="8434388" algn="l"/>
                <a:tab pos="8891588" algn="l"/>
                <a:tab pos="9348788" algn="l"/>
                <a:tab pos="9805988" algn="l"/>
              </a:tabLst>
              <a:defRPr>
                <a:solidFill>
                  <a:schemeClr val="tx1"/>
                </a:solidFill>
                <a:latin typeface="Arial" charset="0"/>
                <a:ea typeface="Arial Unicode MS" pitchFamily="34" charset="-128"/>
                <a:cs typeface="Arial Unicode MS" pitchFamily="34" charset="-128"/>
              </a:defRPr>
            </a:lvl7pPr>
            <a:lvl8pPr marL="3429000" indent="-228600" eaLnBrk="0" fontAlgn="base" hangingPunct="0">
              <a:spcBef>
                <a:spcPct val="0"/>
              </a:spcBef>
              <a:spcAft>
                <a:spcPct val="0"/>
              </a:spcAft>
              <a:tabLst>
                <a:tab pos="661988" algn="l"/>
                <a:tab pos="1119188" algn="l"/>
                <a:tab pos="1576388" algn="l"/>
                <a:tab pos="2033588" algn="l"/>
                <a:tab pos="2490788" algn="l"/>
                <a:tab pos="2947988" algn="l"/>
                <a:tab pos="3405188" algn="l"/>
                <a:tab pos="3862388" algn="l"/>
                <a:tab pos="4319588" algn="l"/>
                <a:tab pos="4776788" algn="l"/>
                <a:tab pos="5233988" algn="l"/>
                <a:tab pos="5691188" algn="l"/>
                <a:tab pos="6148388" algn="l"/>
                <a:tab pos="6605588" algn="l"/>
                <a:tab pos="7062788" algn="l"/>
                <a:tab pos="7519988" algn="l"/>
                <a:tab pos="7977188" algn="l"/>
                <a:tab pos="8434388" algn="l"/>
                <a:tab pos="8891588" algn="l"/>
                <a:tab pos="9348788" algn="l"/>
                <a:tab pos="9805988" algn="l"/>
              </a:tabLst>
              <a:defRPr>
                <a:solidFill>
                  <a:schemeClr val="tx1"/>
                </a:solidFill>
                <a:latin typeface="Arial" charset="0"/>
                <a:ea typeface="Arial Unicode MS" pitchFamily="34" charset="-128"/>
                <a:cs typeface="Arial Unicode MS" pitchFamily="34" charset="-128"/>
              </a:defRPr>
            </a:lvl8pPr>
            <a:lvl9pPr marL="3886200" indent="-228600" eaLnBrk="0" fontAlgn="base" hangingPunct="0">
              <a:spcBef>
                <a:spcPct val="0"/>
              </a:spcBef>
              <a:spcAft>
                <a:spcPct val="0"/>
              </a:spcAft>
              <a:tabLst>
                <a:tab pos="661988" algn="l"/>
                <a:tab pos="1119188" algn="l"/>
                <a:tab pos="1576388" algn="l"/>
                <a:tab pos="2033588" algn="l"/>
                <a:tab pos="2490788" algn="l"/>
                <a:tab pos="2947988" algn="l"/>
                <a:tab pos="3405188" algn="l"/>
                <a:tab pos="3862388" algn="l"/>
                <a:tab pos="4319588" algn="l"/>
                <a:tab pos="4776788" algn="l"/>
                <a:tab pos="5233988" algn="l"/>
                <a:tab pos="5691188" algn="l"/>
                <a:tab pos="6148388" algn="l"/>
                <a:tab pos="6605588" algn="l"/>
                <a:tab pos="7062788" algn="l"/>
                <a:tab pos="7519988" algn="l"/>
                <a:tab pos="7977188" algn="l"/>
                <a:tab pos="8434388" algn="l"/>
                <a:tab pos="8891588" algn="l"/>
                <a:tab pos="9348788" algn="l"/>
                <a:tab pos="9805988" algn="l"/>
              </a:tabLst>
              <a:defRPr>
                <a:solidFill>
                  <a:schemeClr val="tx1"/>
                </a:solidFill>
                <a:latin typeface="Arial" charset="0"/>
                <a:ea typeface="Arial Unicode MS" pitchFamily="34" charset="-128"/>
                <a:cs typeface="Arial Unicode MS" pitchFamily="34" charset="-128"/>
              </a:defRPr>
            </a:lvl9pPr>
          </a:lstStyle>
          <a:p>
            <a:pPr eaLnBrk="1" hangingPunct="1">
              <a:spcBef>
                <a:spcPts val="1400"/>
              </a:spcBef>
              <a:spcAft>
                <a:spcPts val="600"/>
              </a:spcAft>
              <a:buSzPct val="100000"/>
            </a:pPr>
            <a:r>
              <a:rPr lang="en-US" altLang="en-US" sz="3200" b="1">
                <a:solidFill>
                  <a:srgbClr val="000000"/>
                </a:solidFill>
                <a:ea typeface="宋体" charset="-122"/>
              </a:rPr>
              <a:t>Help audience</a:t>
            </a:r>
          </a:p>
        </p:txBody>
      </p:sp>
      <p:pic>
        <p:nvPicPr>
          <p:cNvPr id="9223"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96788" y="4070482"/>
            <a:ext cx="1947212" cy="107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5" name="Date Placeholder 2"/>
          <p:cNvSpPr>
            <a:spLocks noGrp="1"/>
          </p:cNvSpPr>
          <p:nvPr>
            <p:ph type="dt" sz="quarter" idx="4294967295"/>
          </p:nvPr>
        </p:nvSpPr>
        <p:spPr>
          <a:xfrm>
            <a:off x="1449994" y="4813102"/>
            <a:ext cx="1946275" cy="184547"/>
          </a:xfrm>
          <a:prstGeom prst="rect">
            <a:avLst/>
          </a:prstGeom>
          <a:noFill/>
        </p:spPr>
        <p:txBody>
          <a:bodyPr/>
          <a:lstStyle>
            <a:lvl1pPr>
              <a:defRPr>
                <a:solidFill>
                  <a:schemeClr val="tx1"/>
                </a:solidFill>
                <a:latin typeface="Arial" charset="0"/>
                <a:ea typeface="Arial Unicode MS" pitchFamily="34" charset="-128"/>
                <a:cs typeface="Arial Unicode MS" pitchFamily="34" charset="-128"/>
              </a:defRPr>
            </a:lvl1pPr>
            <a:lvl2pPr marL="742950" indent="-285750">
              <a:defRPr>
                <a:solidFill>
                  <a:schemeClr val="tx1"/>
                </a:solidFill>
                <a:latin typeface="Arial" charset="0"/>
                <a:ea typeface="Arial Unicode MS" pitchFamily="34" charset="-128"/>
                <a:cs typeface="Arial Unicode MS" pitchFamily="34" charset="-128"/>
              </a:defRPr>
            </a:lvl2pPr>
            <a:lvl3pPr marL="1143000" indent="-228600">
              <a:defRPr>
                <a:solidFill>
                  <a:schemeClr val="tx1"/>
                </a:solidFill>
                <a:latin typeface="Arial" charset="0"/>
                <a:ea typeface="Arial Unicode MS" pitchFamily="34" charset="-128"/>
                <a:cs typeface="Arial Unicode MS" pitchFamily="34" charset="-128"/>
              </a:defRPr>
            </a:lvl3pPr>
            <a:lvl4pPr marL="1600200" indent="-228600">
              <a:defRPr>
                <a:solidFill>
                  <a:schemeClr val="tx1"/>
                </a:solidFill>
                <a:latin typeface="Arial" charset="0"/>
                <a:ea typeface="Arial Unicode MS" pitchFamily="34" charset="-128"/>
                <a:cs typeface="Arial Unicode MS" pitchFamily="34" charset="-128"/>
              </a:defRPr>
            </a:lvl4pPr>
            <a:lvl5pPr marL="2057400" indent="-228600">
              <a:defRPr>
                <a:solidFill>
                  <a:schemeClr val="tx1"/>
                </a:solidFill>
                <a:latin typeface="Arial" charset="0"/>
                <a:ea typeface="Arial Unicode MS" pitchFamily="34" charset="-128"/>
                <a:cs typeface="Arial Unicode MS" pitchFamily="34" charset="-128"/>
              </a:defRPr>
            </a:lvl5pPr>
            <a:lvl6pPr marL="2514600" indent="-228600" eaLnBrk="0" fontAlgn="base" hangingPunct="0">
              <a:spcBef>
                <a:spcPct val="0"/>
              </a:spcBef>
              <a:spcAft>
                <a:spcPct val="0"/>
              </a:spcAft>
              <a:defRPr>
                <a:solidFill>
                  <a:schemeClr val="tx1"/>
                </a:solidFill>
                <a:latin typeface="Arial" charset="0"/>
                <a:ea typeface="Arial Unicode MS" pitchFamily="34" charset="-128"/>
                <a:cs typeface="Arial Unicode MS" pitchFamily="34" charset="-128"/>
              </a:defRPr>
            </a:lvl6pPr>
            <a:lvl7pPr marL="2971800" indent="-228600" eaLnBrk="0" fontAlgn="base" hangingPunct="0">
              <a:spcBef>
                <a:spcPct val="0"/>
              </a:spcBef>
              <a:spcAft>
                <a:spcPct val="0"/>
              </a:spcAft>
              <a:defRPr>
                <a:solidFill>
                  <a:schemeClr val="tx1"/>
                </a:solidFill>
                <a:latin typeface="Arial" charset="0"/>
                <a:ea typeface="Arial Unicode MS" pitchFamily="34" charset="-128"/>
                <a:cs typeface="Arial Unicode MS" pitchFamily="34" charset="-128"/>
              </a:defRPr>
            </a:lvl7pPr>
            <a:lvl8pPr marL="3429000" indent="-228600" eaLnBrk="0" fontAlgn="base" hangingPunct="0">
              <a:spcBef>
                <a:spcPct val="0"/>
              </a:spcBef>
              <a:spcAft>
                <a:spcPct val="0"/>
              </a:spcAft>
              <a:defRPr>
                <a:solidFill>
                  <a:schemeClr val="tx1"/>
                </a:solidFill>
                <a:latin typeface="Arial" charset="0"/>
                <a:ea typeface="Arial Unicode MS" pitchFamily="34" charset="-128"/>
                <a:cs typeface="Arial Unicode MS" pitchFamily="34" charset="-128"/>
              </a:defRPr>
            </a:lvl8pPr>
            <a:lvl9pPr marL="3886200" indent="-228600" eaLnBrk="0" fontAlgn="base" hangingPunct="0">
              <a:spcBef>
                <a:spcPct val="0"/>
              </a:spcBef>
              <a:spcAft>
                <a:spcPct val="0"/>
              </a:spcAft>
              <a:defRPr>
                <a:solidFill>
                  <a:schemeClr val="tx1"/>
                </a:solidFill>
                <a:latin typeface="Arial" charset="0"/>
                <a:ea typeface="Arial Unicode MS" pitchFamily="34" charset="-128"/>
                <a:cs typeface="Arial Unicode MS" pitchFamily="34" charset="-128"/>
              </a:defRPr>
            </a:lvl9pPr>
          </a:lstStyle>
          <a:p>
            <a:fld id="{0CEF5556-434E-4CC9-AFB9-52EB896C90AE}" type="datetime1">
              <a:rPr lang="zh-CN" altLang="en-US" sz="1200" smtClean="0">
                <a:solidFill>
                  <a:srgbClr val="FFFFFF"/>
                </a:solidFill>
                <a:latin typeface="Times New Roman" pitchFamily="18" charset="0"/>
                <a:cs typeface="Arial" charset="0"/>
              </a:rPr>
              <a:pPr/>
              <a:t>2020/8/27</a:t>
            </a:fld>
            <a:endParaRPr lang="en-US" altLang="en-US" sz="1200" dirty="0" smtClean="0">
              <a:solidFill>
                <a:srgbClr val="FFFFFF"/>
              </a:solidFill>
              <a:latin typeface="Times New Roman" pitchFamily="18" charset="0"/>
              <a:cs typeface="Arial" charset="0"/>
            </a:endParaRPr>
          </a:p>
        </p:txBody>
      </p:sp>
    </p:spTree>
    <p:extLst>
      <p:ext uri="{BB962C8B-B14F-4D97-AF65-F5344CB8AC3E}">
        <p14:creationId xmlns:p14="http://schemas.microsoft.com/office/powerpoint/2010/main" val="308722833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72"/>
          <p:cNvSpPr txBox="1">
            <a:spLocks noGrp="1"/>
          </p:cNvSpPr>
          <p:nvPr>
            <p:ph type="title"/>
          </p:nvPr>
        </p:nvSpPr>
        <p:spPr>
          <a:xfrm>
            <a:off x="159300" y="315925"/>
            <a:ext cx="8520600" cy="613465"/>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b="1" dirty="0">
                <a:solidFill>
                  <a:srgbClr val="1544D9"/>
                </a:solidFill>
              </a:rPr>
              <a:t>Smart Contracts &amp; Property</a:t>
            </a:r>
            <a:endParaRPr sz="3600" b="1" dirty="0">
              <a:solidFill>
                <a:srgbClr val="1544D9"/>
              </a:solidFill>
            </a:endParaRPr>
          </a:p>
        </p:txBody>
      </p:sp>
      <p:pic>
        <p:nvPicPr>
          <p:cNvPr id="560" name="Google Shape;560;p72" descr="clock-128.png"/>
          <p:cNvPicPr preferRelativeResize="0"/>
          <p:nvPr/>
        </p:nvPicPr>
        <p:blipFill>
          <a:blip r:embed="rId3">
            <a:alphaModFix/>
          </a:blip>
          <a:stretch>
            <a:fillRect/>
          </a:stretch>
        </p:blipFill>
        <p:spPr>
          <a:xfrm>
            <a:off x="6671028" y="3422075"/>
            <a:ext cx="682400" cy="682400"/>
          </a:xfrm>
          <a:prstGeom prst="rect">
            <a:avLst/>
          </a:prstGeom>
          <a:noFill/>
          <a:ln>
            <a:noFill/>
          </a:ln>
        </p:spPr>
      </p:pic>
      <p:pic>
        <p:nvPicPr>
          <p:cNvPr id="561" name="Google Shape;561;p72" descr="Html-128.png"/>
          <p:cNvPicPr preferRelativeResize="0"/>
          <p:nvPr/>
        </p:nvPicPr>
        <p:blipFill>
          <a:blip r:embed="rId4">
            <a:alphaModFix/>
          </a:blip>
          <a:stretch>
            <a:fillRect/>
          </a:stretch>
        </p:blipFill>
        <p:spPr>
          <a:xfrm>
            <a:off x="3118578" y="3668700"/>
            <a:ext cx="919000" cy="919000"/>
          </a:xfrm>
          <a:prstGeom prst="rect">
            <a:avLst/>
          </a:prstGeom>
          <a:noFill/>
          <a:ln>
            <a:noFill/>
          </a:ln>
        </p:spPr>
      </p:pic>
      <p:pic>
        <p:nvPicPr>
          <p:cNvPr id="562" name="Google Shape;562;p72" descr="Register.png"/>
          <p:cNvPicPr preferRelativeResize="0"/>
          <p:nvPr/>
        </p:nvPicPr>
        <p:blipFill>
          <a:blip r:embed="rId5">
            <a:alphaModFix/>
          </a:blip>
          <a:stretch>
            <a:fillRect/>
          </a:stretch>
        </p:blipFill>
        <p:spPr>
          <a:xfrm>
            <a:off x="1107953" y="3518475"/>
            <a:ext cx="1219200" cy="1219200"/>
          </a:xfrm>
          <a:prstGeom prst="rect">
            <a:avLst/>
          </a:prstGeom>
          <a:noFill/>
          <a:ln>
            <a:noFill/>
          </a:ln>
        </p:spPr>
      </p:pic>
      <p:pic>
        <p:nvPicPr>
          <p:cNvPr id="563" name="Google Shape;563;p72" descr="office-61-128.png"/>
          <p:cNvPicPr preferRelativeResize="0"/>
          <p:nvPr/>
        </p:nvPicPr>
        <p:blipFill>
          <a:blip r:embed="rId6">
            <a:alphaModFix/>
          </a:blip>
          <a:stretch>
            <a:fillRect/>
          </a:stretch>
        </p:blipFill>
        <p:spPr>
          <a:xfrm>
            <a:off x="6643353" y="4128075"/>
            <a:ext cx="737750" cy="737750"/>
          </a:xfrm>
          <a:prstGeom prst="rect">
            <a:avLst/>
          </a:prstGeom>
          <a:noFill/>
          <a:ln>
            <a:noFill/>
          </a:ln>
        </p:spPr>
      </p:pic>
      <p:cxnSp>
        <p:nvCxnSpPr>
          <p:cNvPr id="564" name="Google Shape;564;p72"/>
          <p:cNvCxnSpPr>
            <a:stCxn id="565" idx="3"/>
            <a:endCxn id="560" idx="1"/>
          </p:cNvCxnSpPr>
          <p:nvPr/>
        </p:nvCxnSpPr>
        <p:spPr>
          <a:xfrm rot="10800000" flipH="1">
            <a:off x="6110878" y="3763275"/>
            <a:ext cx="560100" cy="364800"/>
          </a:xfrm>
          <a:prstGeom prst="straightConnector1">
            <a:avLst/>
          </a:prstGeom>
          <a:noFill/>
          <a:ln w="28575" cap="flat" cmpd="sng">
            <a:solidFill>
              <a:schemeClr val="dk2"/>
            </a:solidFill>
            <a:prstDash val="solid"/>
            <a:round/>
            <a:headEnd type="none" w="med" len="med"/>
            <a:tailEnd type="triangle" w="med" len="med"/>
          </a:ln>
        </p:spPr>
      </p:cxnSp>
      <p:cxnSp>
        <p:nvCxnSpPr>
          <p:cNvPr id="566" name="Google Shape;566;p72"/>
          <p:cNvCxnSpPr>
            <a:stCxn id="565" idx="3"/>
            <a:endCxn id="563" idx="1"/>
          </p:cNvCxnSpPr>
          <p:nvPr/>
        </p:nvCxnSpPr>
        <p:spPr>
          <a:xfrm>
            <a:off x="6110878" y="4128075"/>
            <a:ext cx="532500" cy="369000"/>
          </a:xfrm>
          <a:prstGeom prst="straightConnector1">
            <a:avLst/>
          </a:prstGeom>
          <a:noFill/>
          <a:ln w="28575" cap="flat" cmpd="sng">
            <a:solidFill>
              <a:schemeClr val="dk2"/>
            </a:solidFill>
            <a:prstDash val="solid"/>
            <a:round/>
            <a:headEnd type="none" w="med" len="med"/>
            <a:tailEnd type="triangle" w="med" len="med"/>
          </a:ln>
        </p:spPr>
      </p:cxnSp>
      <p:cxnSp>
        <p:nvCxnSpPr>
          <p:cNvPr id="567" name="Google Shape;567;p72"/>
          <p:cNvCxnSpPr>
            <a:stCxn id="562" idx="3"/>
            <a:endCxn id="561" idx="1"/>
          </p:cNvCxnSpPr>
          <p:nvPr/>
        </p:nvCxnSpPr>
        <p:spPr>
          <a:xfrm>
            <a:off x="2327153" y="4128075"/>
            <a:ext cx="791400" cy="0"/>
          </a:xfrm>
          <a:prstGeom prst="straightConnector1">
            <a:avLst/>
          </a:prstGeom>
          <a:noFill/>
          <a:ln w="28575" cap="flat" cmpd="sng">
            <a:solidFill>
              <a:schemeClr val="dk2"/>
            </a:solidFill>
            <a:prstDash val="solid"/>
            <a:round/>
            <a:headEnd type="none" w="med" len="med"/>
            <a:tailEnd type="triangle" w="med" len="med"/>
          </a:ln>
        </p:spPr>
      </p:cxnSp>
      <p:sp>
        <p:nvSpPr>
          <p:cNvPr id="568" name="Google Shape;568;p72"/>
          <p:cNvSpPr/>
          <p:nvPr/>
        </p:nvSpPr>
        <p:spPr>
          <a:xfrm>
            <a:off x="5188978" y="1672800"/>
            <a:ext cx="921900" cy="533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a:t>Block 0 </a:t>
            </a:r>
            <a:endParaRPr/>
          </a:p>
        </p:txBody>
      </p:sp>
      <p:sp>
        <p:nvSpPr>
          <p:cNvPr id="569" name="Google Shape;569;p72"/>
          <p:cNvSpPr/>
          <p:nvPr/>
        </p:nvSpPr>
        <p:spPr>
          <a:xfrm>
            <a:off x="5188978" y="2402275"/>
            <a:ext cx="921900" cy="533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a:t>Block 1</a:t>
            </a:r>
            <a:endParaRPr/>
          </a:p>
        </p:txBody>
      </p:sp>
      <p:sp>
        <p:nvSpPr>
          <p:cNvPr id="570" name="Google Shape;570;p72"/>
          <p:cNvSpPr/>
          <p:nvPr/>
        </p:nvSpPr>
        <p:spPr>
          <a:xfrm>
            <a:off x="5188978" y="3131750"/>
            <a:ext cx="921900" cy="533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a:t>Block 2</a:t>
            </a:r>
            <a:endParaRPr/>
          </a:p>
        </p:txBody>
      </p:sp>
      <p:sp>
        <p:nvSpPr>
          <p:cNvPr id="565" name="Google Shape;565;p72"/>
          <p:cNvSpPr/>
          <p:nvPr/>
        </p:nvSpPr>
        <p:spPr>
          <a:xfrm>
            <a:off x="5188978" y="3861225"/>
            <a:ext cx="921900" cy="533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a:t>Block </a:t>
            </a:r>
            <a:endParaRPr/>
          </a:p>
        </p:txBody>
      </p:sp>
      <p:cxnSp>
        <p:nvCxnSpPr>
          <p:cNvPr id="571" name="Google Shape;571;p72"/>
          <p:cNvCxnSpPr>
            <a:endCxn id="569" idx="0"/>
          </p:cNvCxnSpPr>
          <p:nvPr/>
        </p:nvCxnSpPr>
        <p:spPr>
          <a:xfrm>
            <a:off x="5649928" y="2206375"/>
            <a:ext cx="0" cy="195900"/>
          </a:xfrm>
          <a:prstGeom prst="straightConnector1">
            <a:avLst/>
          </a:prstGeom>
          <a:noFill/>
          <a:ln w="9525" cap="flat" cmpd="sng">
            <a:solidFill>
              <a:schemeClr val="dk2"/>
            </a:solidFill>
            <a:prstDash val="solid"/>
            <a:round/>
            <a:headEnd type="none" w="med" len="med"/>
            <a:tailEnd type="triangle" w="med" len="med"/>
          </a:ln>
        </p:spPr>
      </p:cxnSp>
      <p:cxnSp>
        <p:nvCxnSpPr>
          <p:cNvPr id="572" name="Google Shape;572;p72"/>
          <p:cNvCxnSpPr>
            <a:stCxn id="569" idx="2"/>
            <a:endCxn id="570" idx="0"/>
          </p:cNvCxnSpPr>
          <p:nvPr/>
        </p:nvCxnSpPr>
        <p:spPr>
          <a:xfrm>
            <a:off x="5649928" y="2935975"/>
            <a:ext cx="0" cy="195900"/>
          </a:xfrm>
          <a:prstGeom prst="straightConnector1">
            <a:avLst/>
          </a:prstGeom>
          <a:noFill/>
          <a:ln w="9525" cap="flat" cmpd="sng">
            <a:solidFill>
              <a:schemeClr val="dk2"/>
            </a:solidFill>
            <a:prstDash val="solid"/>
            <a:round/>
            <a:headEnd type="none" w="med" len="med"/>
            <a:tailEnd type="triangle" w="med" len="med"/>
          </a:ln>
        </p:spPr>
      </p:cxnSp>
      <p:cxnSp>
        <p:nvCxnSpPr>
          <p:cNvPr id="573" name="Google Shape;573;p72"/>
          <p:cNvCxnSpPr>
            <a:endCxn id="565" idx="0"/>
          </p:cNvCxnSpPr>
          <p:nvPr/>
        </p:nvCxnSpPr>
        <p:spPr>
          <a:xfrm>
            <a:off x="5649928" y="3665325"/>
            <a:ext cx="0" cy="195900"/>
          </a:xfrm>
          <a:prstGeom prst="straightConnector1">
            <a:avLst/>
          </a:prstGeom>
          <a:noFill/>
          <a:ln w="9525" cap="flat" cmpd="sng">
            <a:solidFill>
              <a:schemeClr val="dk2"/>
            </a:solidFill>
            <a:prstDash val="solid"/>
            <a:round/>
            <a:headEnd type="none" w="med" len="med"/>
            <a:tailEnd type="triangle" w="med" len="med"/>
          </a:ln>
        </p:spPr>
      </p:cxnSp>
      <p:sp>
        <p:nvSpPr>
          <p:cNvPr id="574" name="Google Shape;574;p72"/>
          <p:cNvSpPr txBox="1"/>
          <p:nvPr/>
        </p:nvSpPr>
        <p:spPr>
          <a:xfrm>
            <a:off x="159300" y="1282066"/>
            <a:ext cx="4916774" cy="1456903"/>
          </a:xfrm>
          <a:prstGeom prst="rect">
            <a:avLst/>
          </a:prstGeom>
          <a:noFill/>
          <a:ln>
            <a:noFill/>
          </a:ln>
        </p:spPr>
        <p:txBody>
          <a:bodyPr spcFirstLastPara="1" wrap="square" lIns="91425" tIns="91425" rIns="91425" bIns="91425" anchor="ctr" anchorCtr="0">
            <a:noAutofit/>
          </a:bodyPr>
          <a:lstStyle/>
          <a:p>
            <a:pPr marL="0" lvl="0" indent="0" rtl="0">
              <a:lnSpc>
                <a:spcPct val="140000"/>
              </a:lnSpc>
              <a:spcBef>
                <a:spcPts val="0"/>
              </a:spcBef>
              <a:spcAft>
                <a:spcPts val="0"/>
              </a:spcAft>
              <a:buNone/>
            </a:pPr>
            <a:r>
              <a:rPr lang="en" sz="2000" i="1" dirty="0">
                <a:solidFill>
                  <a:srgbClr val="353536"/>
                </a:solidFill>
                <a:highlight>
                  <a:srgbClr val="FFFFFF"/>
                </a:highlight>
              </a:rPr>
              <a:t>“Smart contracts as </a:t>
            </a:r>
            <a:r>
              <a:rPr lang="en" sz="2000" b="1" i="1" dirty="0">
                <a:solidFill>
                  <a:srgbClr val="353536"/>
                </a:solidFill>
                <a:highlight>
                  <a:srgbClr val="FFFFFF"/>
                </a:highlight>
              </a:rPr>
              <a:t>smart contract code</a:t>
            </a:r>
            <a:r>
              <a:rPr lang="en" sz="2000" i="1" dirty="0">
                <a:solidFill>
                  <a:srgbClr val="353536"/>
                </a:solidFill>
                <a:highlight>
                  <a:srgbClr val="FFFFFF"/>
                </a:highlight>
              </a:rPr>
              <a:t>”</a:t>
            </a:r>
            <a:br>
              <a:rPr lang="en" sz="2000" i="1" dirty="0">
                <a:solidFill>
                  <a:srgbClr val="353536"/>
                </a:solidFill>
                <a:highlight>
                  <a:srgbClr val="FFFFFF"/>
                </a:highlight>
              </a:rPr>
            </a:br>
            <a:r>
              <a:rPr lang="en" sz="1200" i="1" dirty="0">
                <a:solidFill>
                  <a:srgbClr val="353536"/>
                </a:solidFill>
                <a:highlight>
                  <a:srgbClr val="FFFFFF"/>
                </a:highlight>
              </a:rPr>
              <a:t>(a) Expressing Business logic as a computer program</a:t>
            </a:r>
            <a:br>
              <a:rPr lang="en" sz="1200" i="1" dirty="0">
                <a:solidFill>
                  <a:srgbClr val="353536"/>
                </a:solidFill>
                <a:highlight>
                  <a:srgbClr val="FFFFFF"/>
                </a:highlight>
              </a:rPr>
            </a:br>
            <a:r>
              <a:rPr lang="en" sz="1200" i="1" dirty="0">
                <a:solidFill>
                  <a:srgbClr val="353536"/>
                </a:solidFill>
                <a:highlight>
                  <a:srgbClr val="FFFFFF"/>
                </a:highlight>
              </a:rPr>
              <a:t>(b) Representing the events which trigger that logic as message to program</a:t>
            </a:r>
            <a:br>
              <a:rPr lang="en" sz="1200" i="1" dirty="0">
                <a:solidFill>
                  <a:srgbClr val="353536"/>
                </a:solidFill>
                <a:highlight>
                  <a:srgbClr val="FFFFFF"/>
                </a:highlight>
              </a:rPr>
            </a:br>
            <a:r>
              <a:rPr lang="en" sz="1200" i="1" dirty="0">
                <a:solidFill>
                  <a:srgbClr val="353536"/>
                </a:solidFill>
                <a:highlight>
                  <a:srgbClr val="FFFFFF"/>
                </a:highlight>
              </a:rPr>
              <a:t>(c) Using digital signatures to prove who sent the message </a:t>
            </a:r>
            <a:br>
              <a:rPr lang="en" sz="1200" i="1" dirty="0">
                <a:solidFill>
                  <a:srgbClr val="353536"/>
                </a:solidFill>
                <a:highlight>
                  <a:srgbClr val="FFFFFF"/>
                </a:highlight>
              </a:rPr>
            </a:br>
            <a:r>
              <a:rPr lang="en" sz="1200" i="1" dirty="0">
                <a:solidFill>
                  <a:srgbClr val="353536"/>
                </a:solidFill>
                <a:highlight>
                  <a:srgbClr val="FFFFFF"/>
                </a:highlight>
              </a:rPr>
              <a:t>(d) putting all above on the </a:t>
            </a:r>
            <a:r>
              <a:rPr lang="en" sz="1200" i="1" dirty="0" smtClean="0">
                <a:solidFill>
                  <a:srgbClr val="353536"/>
                </a:solidFill>
                <a:highlight>
                  <a:srgbClr val="FFFFFF"/>
                </a:highlight>
              </a:rPr>
              <a:t>Blockchain</a:t>
            </a:r>
            <a:endParaRPr sz="1200" i="1" dirty="0">
              <a:solidFill>
                <a:srgbClr val="353536"/>
              </a:solidFill>
              <a:highlight>
                <a:srgbClr val="FFFFFF"/>
              </a:highlight>
            </a:endParaRPr>
          </a:p>
        </p:txBody>
      </p:sp>
      <p:cxnSp>
        <p:nvCxnSpPr>
          <p:cNvPr id="575" name="Google Shape;575;p72"/>
          <p:cNvCxnSpPr>
            <a:stCxn id="561" idx="3"/>
            <a:endCxn id="565" idx="1"/>
          </p:cNvCxnSpPr>
          <p:nvPr/>
        </p:nvCxnSpPr>
        <p:spPr>
          <a:xfrm>
            <a:off x="4037578" y="4128200"/>
            <a:ext cx="1151400" cy="0"/>
          </a:xfrm>
          <a:prstGeom prst="straightConnector1">
            <a:avLst/>
          </a:prstGeom>
          <a:noFill/>
          <a:ln w="28575" cap="flat" cmpd="sng">
            <a:solidFill>
              <a:schemeClr val="dk2"/>
            </a:solidFill>
            <a:prstDash val="solid"/>
            <a:round/>
            <a:headEnd type="none" w="med" len="med"/>
            <a:tailEnd type="triangle" w="med" len="med"/>
          </a:ln>
        </p:spPr>
      </p:cxnSp>
      <p:sp>
        <p:nvSpPr>
          <p:cNvPr id="576" name="Google Shape;576;p72"/>
          <p:cNvSpPr txBox="1"/>
          <p:nvPr/>
        </p:nvSpPr>
        <p:spPr>
          <a:xfrm>
            <a:off x="2760753" y="3220186"/>
            <a:ext cx="1666845" cy="36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a:t>Contract code</a:t>
            </a:r>
            <a:endParaRPr b="1" dirty="0"/>
          </a:p>
        </p:txBody>
      </p:sp>
      <p:sp>
        <p:nvSpPr>
          <p:cNvPr id="577" name="Google Shape;577;p72"/>
          <p:cNvSpPr txBox="1"/>
          <p:nvPr/>
        </p:nvSpPr>
        <p:spPr>
          <a:xfrm>
            <a:off x="366025" y="3229700"/>
            <a:ext cx="1451100" cy="36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Contract </a:t>
            </a:r>
            <a:endParaRPr b="1"/>
          </a:p>
        </p:txBody>
      </p:sp>
      <p:sp>
        <p:nvSpPr>
          <p:cNvPr id="578" name="Google Shape;578;p72"/>
          <p:cNvSpPr txBox="1"/>
          <p:nvPr/>
        </p:nvSpPr>
        <p:spPr>
          <a:xfrm>
            <a:off x="7443403" y="3578775"/>
            <a:ext cx="1451100" cy="369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b="1"/>
              <a:t>Timestamp</a:t>
            </a:r>
            <a:endParaRPr b="1"/>
          </a:p>
        </p:txBody>
      </p:sp>
      <p:sp>
        <p:nvSpPr>
          <p:cNvPr id="579" name="Google Shape;579;p72"/>
          <p:cNvSpPr txBox="1"/>
          <p:nvPr/>
        </p:nvSpPr>
        <p:spPr>
          <a:xfrm>
            <a:off x="7443403" y="4312450"/>
            <a:ext cx="1451100" cy="369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b="1"/>
              <a:t>Signature</a:t>
            </a:r>
            <a:endParaRPr b="1"/>
          </a:p>
        </p:txBody>
      </p:sp>
      <p:sp>
        <p:nvSpPr>
          <p:cNvPr id="580" name="Google Shape;580;p72"/>
          <p:cNvSpPr txBox="1"/>
          <p:nvPr/>
        </p:nvSpPr>
        <p:spPr>
          <a:xfrm>
            <a:off x="4924378" y="1303675"/>
            <a:ext cx="1451100" cy="36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Blockchain</a:t>
            </a:r>
            <a:endParaRPr b="1"/>
          </a:p>
        </p:txBody>
      </p:sp>
      <p:pic>
        <p:nvPicPr>
          <p:cNvPr id="581" name="Google Shape;581;p72" descr="contract.jpg"/>
          <p:cNvPicPr preferRelativeResize="0"/>
          <p:nvPr/>
        </p:nvPicPr>
        <p:blipFill>
          <a:blip r:embed="rId7">
            <a:alphaModFix/>
          </a:blip>
          <a:stretch>
            <a:fillRect/>
          </a:stretch>
        </p:blipFill>
        <p:spPr>
          <a:xfrm>
            <a:off x="6643352" y="1667786"/>
            <a:ext cx="2352109" cy="1476988"/>
          </a:xfrm>
          <a:prstGeom prst="rect">
            <a:avLst/>
          </a:prstGeom>
          <a:noFill/>
          <a:ln>
            <a:noFill/>
          </a:ln>
        </p:spPr>
      </p:pic>
      <p:sp>
        <p:nvSpPr>
          <p:cNvPr id="2" name="Date Placeholder 1"/>
          <p:cNvSpPr>
            <a:spLocks noGrp="1"/>
          </p:cNvSpPr>
          <p:nvPr>
            <p:ph type="dt" sz="half" idx="10"/>
          </p:nvPr>
        </p:nvSpPr>
        <p:spPr/>
        <p:txBody>
          <a:bodyPr/>
          <a:lstStyle/>
          <a:p>
            <a:pPr>
              <a:defRPr/>
            </a:pPr>
            <a:fld id="{C58C4085-AA39-4A06-B6E2-C3CE48F57505}" type="datetime1">
              <a:rPr lang="zh-CN" altLang="en-US" smtClean="0"/>
              <a:t>2020/8/27</a:t>
            </a:fld>
            <a:endParaRPr lang="en-US" altLang="zh-CN"/>
          </a:p>
        </p:txBody>
      </p:sp>
    </p:spTree>
    <p:extLst>
      <p:ext uri="{BB962C8B-B14F-4D97-AF65-F5344CB8AC3E}">
        <p14:creationId xmlns:p14="http://schemas.microsoft.com/office/powerpoint/2010/main" val="13537642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74"/>
          <p:cNvSpPr txBox="1">
            <a:spLocks noGrp="1"/>
          </p:cNvSpPr>
          <p:nvPr>
            <p:ph type="title"/>
          </p:nvPr>
        </p:nvSpPr>
        <p:spPr>
          <a:xfrm>
            <a:off x="311700" y="315925"/>
            <a:ext cx="8520600" cy="57599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b="1" dirty="0">
                <a:solidFill>
                  <a:srgbClr val="1544D9"/>
                </a:solidFill>
              </a:rPr>
              <a:t>Applications</a:t>
            </a:r>
            <a:endParaRPr sz="3600" b="1" dirty="0">
              <a:solidFill>
                <a:srgbClr val="1544D9"/>
              </a:solidFill>
            </a:endParaRPr>
          </a:p>
        </p:txBody>
      </p:sp>
      <p:pic>
        <p:nvPicPr>
          <p:cNvPr id="613" name="Google Shape;613;p74" descr="architecture-interior-06-128.png"/>
          <p:cNvPicPr preferRelativeResize="0"/>
          <p:nvPr/>
        </p:nvPicPr>
        <p:blipFill>
          <a:blip r:embed="rId3">
            <a:alphaModFix/>
          </a:blip>
          <a:stretch>
            <a:fillRect/>
          </a:stretch>
        </p:blipFill>
        <p:spPr>
          <a:xfrm>
            <a:off x="3981240" y="1820835"/>
            <a:ext cx="1219200" cy="1219200"/>
          </a:xfrm>
          <a:prstGeom prst="rect">
            <a:avLst/>
          </a:prstGeom>
          <a:noFill/>
          <a:ln>
            <a:noFill/>
          </a:ln>
        </p:spPr>
      </p:pic>
      <p:pic>
        <p:nvPicPr>
          <p:cNvPr id="614" name="Google Shape;614;p74" descr="medical_icon_1-128.png"/>
          <p:cNvPicPr preferRelativeResize="0"/>
          <p:nvPr/>
        </p:nvPicPr>
        <p:blipFill>
          <a:blip r:embed="rId4">
            <a:alphaModFix/>
          </a:blip>
          <a:stretch>
            <a:fillRect/>
          </a:stretch>
        </p:blipFill>
        <p:spPr>
          <a:xfrm>
            <a:off x="921653" y="1737422"/>
            <a:ext cx="1386025" cy="1386025"/>
          </a:xfrm>
          <a:prstGeom prst="rect">
            <a:avLst/>
          </a:prstGeom>
          <a:noFill/>
          <a:ln>
            <a:noFill/>
          </a:ln>
        </p:spPr>
      </p:pic>
      <p:pic>
        <p:nvPicPr>
          <p:cNvPr id="615" name="Google Shape;615;p74" descr="raster.png"/>
          <p:cNvPicPr preferRelativeResize="0"/>
          <p:nvPr/>
        </p:nvPicPr>
        <p:blipFill>
          <a:blip r:embed="rId5">
            <a:alphaModFix/>
          </a:blip>
          <a:stretch>
            <a:fillRect/>
          </a:stretch>
        </p:blipFill>
        <p:spPr>
          <a:xfrm>
            <a:off x="7002775" y="1820835"/>
            <a:ext cx="1219200" cy="1219200"/>
          </a:xfrm>
          <a:prstGeom prst="rect">
            <a:avLst/>
          </a:prstGeom>
          <a:noFill/>
          <a:ln>
            <a:noFill/>
          </a:ln>
        </p:spPr>
      </p:pic>
      <p:sp>
        <p:nvSpPr>
          <p:cNvPr id="616" name="Google Shape;616;p74"/>
          <p:cNvSpPr txBox="1">
            <a:spLocks noGrp="1"/>
          </p:cNvSpPr>
          <p:nvPr>
            <p:ph type="body" idx="1"/>
          </p:nvPr>
        </p:nvSpPr>
        <p:spPr>
          <a:xfrm>
            <a:off x="311700" y="982675"/>
            <a:ext cx="8520600" cy="485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b="1" dirty="0"/>
              <a:t>What do we mean by enterprise blockchain?</a:t>
            </a:r>
            <a:endParaRPr sz="2400" b="1" dirty="0"/>
          </a:p>
          <a:p>
            <a:pPr marL="0" lvl="0" indent="0" rtl="0">
              <a:spcBef>
                <a:spcPts val="1600"/>
              </a:spcBef>
              <a:spcAft>
                <a:spcPts val="1600"/>
              </a:spcAft>
              <a:buNone/>
            </a:pPr>
            <a:endParaRPr sz="2400" dirty="0"/>
          </a:p>
        </p:txBody>
      </p:sp>
      <p:sp>
        <p:nvSpPr>
          <p:cNvPr id="617" name="Google Shape;617;p74"/>
          <p:cNvSpPr txBox="1"/>
          <p:nvPr/>
        </p:nvSpPr>
        <p:spPr>
          <a:xfrm>
            <a:off x="245916" y="3123448"/>
            <a:ext cx="2737500" cy="1277511"/>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b="1" dirty="0"/>
              <a:t>Healthcare</a:t>
            </a:r>
            <a:endParaRPr b="1" dirty="0"/>
          </a:p>
          <a:p>
            <a:pPr marL="457200" lvl="0" indent="-317500" rtl="0">
              <a:spcBef>
                <a:spcPts val="0"/>
              </a:spcBef>
              <a:spcAft>
                <a:spcPts val="0"/>
              </a:spcAft>
              <a:buSzPts val="1400"/>
              <a:buChar char="-"/>
            </a:pPr>
            <a:r>
              <a:rPr lang="en" dirty="0"/>
              <a:t>Patient registration </a:t>
            </a:r>
            <a:endParaRPr dirty="0"/>
          </a:p>
          <a:p>
            <a:pPr marL="457200" lvl="0" indent="-317500" rtl="0">
              <a:spcBef>
                <a:spcPts val="0"/>
              </a:spcBef>
              <a:spcAft>
                <a:spcPts val="0"/>
              </a:spcAft>
              <a:buSzPts val="1400"/>
              <a:buChar char="-"/>
            </a:pPr>
            <a:r>
              <a:rPr lang="en" dirty="0"/>
              <a:t>Fake pharmaceuticals</a:t>
            </a:r>
            <a:endParaRPr dirty="0"/>
          </a:p>
          <a:p>
            <a:pPr marL="457200" lvl="0" indent="-317500" rtl="0">
              <a:spcBef>
                <a:spcPts val="0"/>
              </a:spcBef>
              <a:spcAft>
                <a:spcPts val="0"/>
              </a:spcAft>
              <a:buSzPts val="1400"/>
              <a:buChar char="-"/>
            </a:pPr>
            <a:r>
              <a:rPr lang="en" dirty="0"/>
              <a:t>Medical Research data</a:t>
            </a:r>
            <a:endParaRPr dirty="0"/>
          </a:p>
          <a:p>
            <a:pPr marL="0" lvl="0" indent="0" rtl="0">
              <a:spcBef>
                <a:spcPts val="0"/>
              </a:spcBef>
              <a:spcAft>
                <a:spcPts val="0"/>
              </a:spcAft>
              <a:buNone/>
            </a:pPr>
            <a:endParaRPr dirty="0"/>
          </a:p>
        </p:txBody>
      </p:sp>
      <p:sp>
        <p:nvSpPr>
          <p:cNvPr id="618" name="Google Shape;618;p74"/>
          <p:cNvSpPr txBox="1"/>
          <p:nvPr/>
        </p:nvSpPr>
        <p:spPr>
          <a:xfrm>
            <a:off x="3532290" y="3123450"/>
            <a:ext cx="2117100" cy="1020953"/>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b="1" dirty="0"/>
              <a:t>Government</a:t>
            </a:r>
            <a:endParaRPr b="1" dirty="0"/>
          </a:p>
          <a:p>
            <a:pPr marL="457200" lvl="0" indent="-317500" rtl="0">
              <a:spcBef>
                <a:spcPts val="0"/>
              </a:spcBef>
              <a:spcAft>
                <a:spcPts val="0"/>
              </a:spcAft>
              <a:buSzPts val="1400"/>
              <a:buChar char="-"/>
            </a:pPr>
            <a:r>
              <a:rPr lang="en" dirty="0"/>
              <a:t>ID Registration</a:t>
            </a:r>
            <a:endParaRPr dirty="0"/>
          </a:p>
          <a:p>
            <a:pPr marL="457200" lvl="0" indent="-317500" rtl="0">
              <a:spcBef>
                <a:spcPts val="0"/>
              </a:spcBef>
              <a:spcAft>
                <a:spcPts val="0"/>
              </a:spcAft>
              <a:buSzPts val="1400"/>
              <a:buChar char="-"/>
            </a:pPr>
            <a:r>
              <a:rPr lang="en" dirty="0"/>
              <a:t>Tax payments </a:t>
            </a:r>
            <a:endParaRPr dirty="0"/>
          </a:p>
        </p:txBody>
      </p:sp>
      <p:sp>
        <p:nvSpPr>
          <p:cNvPr id="619" name="Google Shape;619;p74"/>
          <p:cNvSpPr txBox="1"/>
          <p:nvPr/>
        </p:nvSpPr>
        <p:spPr>
          <a:xfrm>
            <a:off x="6444674" y="3123450"/>
            <a:ext cx="2515129" cy="1277511"/>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b="1" dirty="0"/>
              <a:t>Finance &amp; Investments</a:t>
            </a:r>
            <a:endParaRPr b="1" dirty="0"/>
          </a:p>
          <a:p>
            <a:pPr marL="457200" lvl="0" indent="-317500" rtl="0">
              <a:spcBef>
                <a:spcPts val="0"/>
              </a:spcBef>
              <a:spcAft>
                <a:spcPts val="0"/>
              </a:spcAft>
              <a:buSzPts val="1400"/>
              <a:buChar char="-"/>
            </a:pPr>
            <a:r>
              <a:rPr lang="en" sz="1400" dirty="0"/>
              <a:t>Transactions </a:t>
            </a:r>
            <a:endParaRPr sz="1400" dirty="0"/>
          </a:p>
          <a:p>
            <a:pPr marL="457200" lvl="0" indent="-317500" rtl="0">
              <a:spcBef>
                <a:spcPts val="0"/>
              </a:spcBef>
              <a:spcAft>
                <a:spcPts val="0"/>
              </a:spcAft>
              <a:buSzPts val="1400"/>
              <a:buChar char="-"/>
            </a:pPr>
            <a:r>
              <a:rPr lang="en" sz="1400" dirty="0"/>
              <a:t>Bonds </a:t>
            </a:r>
            <a:endParaRPr sz="1400" dirty="0"/>
          </a:p>
          <a:p>
            <a:pPr marL="457200" lvl="0" indent="-317500" rtl="0">
              <a:spcBef>
                <a:spcPts val="0"/>
              </a:spcBef>
              <a:spcAft>
                <a:spcPts val="0"/>
              </a:spcAft>
              <a:buSzPts val="1400"/>
              <a:buChar char="-"/>
            </a:pPr>
            <a:r>
              <a:rPr lang="en" sz="1400" dirty="0"/>
              <a:t>Commodity trading</a:t>
            </a:r>
            <a:endParaRPr sz="1400" dirty="0"/>
          </a:p>
          <a:p>
            <a:pPr marL="457200" lvl="0" indent="-317500" rtl="0">
              <a:spcBef>
                <a:spcPts val="0"/>
              </a:spcBef>
              <a:spcAft>
                <a:spcPts val="0"/>
              </a:spcAft>
              <a:buSzPts val="1400"/>
              <a:buChar char="-"/>
            </a:pPr>
            <a:r>
              <a:rPr lang="en" sz="1400" dirty="0"/>
              <a:t>Internal transactions</a:t>
            </a:r>
            <a:endParaRPr sz="1400" dirty="0"/>
          </a:p>
        </p:txBody>
      </p:sp>
      <p:sp>
        <p:nvSpPr>
          <p:cNvPr id="2" name="Date Placeholder 1"/>
          <p:cNvSpPr>
            <a:spLocks noGrp="1"/>
          </p:cNvSpPr>
          <p:nvPr>
            <p:ph type="dt" sz="half" idx="10"/>
          </p:nvPr>
        </p:nvSpPr>
        <p:spPr/>
        <p:txBody>
          <a:bodyPr/>
          <a:lstStyle/>
          <a:p>
            <a:pPr>
              <a:defRPr/>
            </a:pPr>
            <a:fld id="{AE5F0DDE-59C0-40A0-A1D0-3BAAD17B9A71}" type="datetime1">
              <a:rPr lang="zh-CN" altLang="en-US" smtClean="0"/>
              <a:t>2020/8/27</a:t>
            </a:fld>
            <a:endParaRPr lang="en-US" altLang="zh-CN"/>
          </a:p>
        </p:txBody>
      </p:sp>
    </p:spTree>
    <p:extLst>
      <p:ext uri="{BB962C8B-B14F-4D97-AF65-F5344CB8AC3E}">
        <p14:creationId xmlns:p14="http://schemas.microsoft.com/office/powerpoint/2010/main" val="7906925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87"/>
          <p:cNvSpPr txBox="1">
            <a:spLocks noGrp="1"/>
          </p:cNvSpPr>
          <p:nvPr>
            <p:ph type="title"/>
          </p:nvPr>
        </p:nvSpPr>
        <p:spPr>
          <a:xfrm>
            <a:off x="311700" y="315925"/>
            <a:ext cx="6231507" cy="718396"/>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b="1" dirty="0">
                <a:solidFill>
                  <a:srgbClr val="1544D9"/>
                </a:solidFill>
              </a:rPr>
              <a:t>Decentralized Prediction Markets</a:t>
            </a:r>
            <a:endParaRPr sz="3600" b="1" dirty="0">
              <a:solidFill>
                <a:srgbClr val="1544D9"/>
              </a:solidFill>
            </a:endParaRPr>
          </a:p>
        </p:txBody>
      </p:sp>
      <p:sp>
        <p:nvSpPr>
          <p:cNvPr id="753" name="Google Shape;753;p87"/>
          <p:cNvSpPr txBox="1">
            <a:spLocks noGrp="1"/>
          </p:cNvSpPr>
          <p:nvPr>
            <p:ph type="body" idx="1"/>
          </p:nvPr>
        </p:nvSpPr>
        <p:spPr>
          <a:xfrm>
            <a:off x="311700" y="1225225"/>
            <a:ext cx="8520600" cy="334019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000" dirty="0"/>
              <a:t>Prediction markets draws on the wisdom of the crowd to </a:t>
            </a:r>
            <a:r>
              <a:rPr lang="en" sz="2000" b="1" dirty="0"/>
              <a:t>forecast the future</a:t>
            </a:r>
            <a:endParaRPr sz="2000" b="1" dirty="0"/>
          </a:p>
          <a:p>
            <a:pPr marL="457200" lvl="0" indent="-342900" rtl="0">
              <a:spcBef>
                <a:spcPts val="0"/>
              </a:spcBef>
              <a:spcAft>
                <a:spcPts val="0"/>
              </a:spcAft>
              <a:buSzPts val="1800"/>
              <a:buChar char="●"/>
            </a:pPr>
            <a:r>
              <a:rPr lang="en" sz="1800" dirty="0"/>
              <a:t>Market makers create event</a:t>
            </a:r>
            <a:endParaRPr sz="1800" dirty="0"/>
          </a:p>
          <a:p>
            <a:pPr marL="914400" lvl="1" indent="-317500" rtl="0">
              <a:spcBef>
                <a:spcPts val="0"/>
              </a:spcBef>
              <a:spcAft>
                <a:spcPts val="0"/>
              </a:spcAft>
              <a:buSzPts val="1400"/>
              <a:buChar char="○"/>
            </a:pPr>
            <a:r>
              <a:rPr lang="en" dirty="0"/>
              <a:t>Ex: "Who will win the </a:t>
            </a:r>
            <a:r>
              <a:rPr lang="en" dirty="0" smtClean="0"/>
              <a:t>2020 </a:t>
            </a:r>
            <a:r>
              <a:rPr lang="en" dirty="0"/>
              <a:t>US Presidential election?"</a:t>
            </a:r>
            <a:endParaRPr dirty="0"/>
          </a:p>
          <a:p>
            <a:pPr marL="914400" lvl="1" indent="-317500" rtl="0">
              <a:spcBef>
                <a:spcPts val="0"/>
              </a:spcBef>
              <a:spcAft>
                <a:spcPts val="0"/>
              </a:spcAft>
              <a:buSzPts val="1400"/>
              <a:buChar char="○"/>
            </a:pPr>
            <a:r>
              <a:rPr lang="en" dirty="0"/>
              <a:t>Events must be public and easily verifiable, with set due date.</a:t>
            </a:r>
            <a:endParaRPr dirty="0"/>
          </a:p>
          <a:p>
            <a:pPr marL="457200" lvl="0" indent="-342900" rtl="0">
              <a:spcBef>
                <a:spcPts val="0"/>
              </a:spcBef>
              <a:spcAft>
                <a:spcPts val="0"/>
              </a:spcAft>
              <a:buSzPts val="1800"/>
              <a:buChar char="●"/>
            </a:pPr>
            <a:r>
              <a:rPr lang="en" sz="1800" dirty="0"/>
              <a:t>Participants buy </a:t>
            </a:r>
            <a:r>
              <a:rPr lang="en" sz="1800" b="1" dirty="0"/>
              <a:t>shares</a:t>
            </a:r>
            <a:r>
              <a:rPr lang="en" sz="1800" dirty="0"/>
              <a:t> of Trump or </a:t>
            </a:r>
            <a:r>
              <a:rPr lang="en" sz="1800" dirty="0" smtClean="0"/>
              <a:t>Biden </a:t>
            </a:r>
            <a:r>
              <a:rPr lang="en" sz="1800" dirty="0"/>
              <a:t>and pay a small fee</a:t>
            </a:r>
            <a:endParaRPr sz="1800" dirty="0"/>
          </a:p>
          <a:p>
            <a:pPr marL="457200" lvl="0" indent="-342900" rtl="0">
              <a:spcBef>
                <a:spcPts val="0"/>
              </a:spcBef>
              <a:spcAft>
                <a:spcPts val="0"/>
              </a:spcAft>
              <a:buSzPts val="1800"/>
              <a:buChar char="●"/>
            </a:pPr>
            <a:r>
              <a:rPr lang="en" sz="1800" dirty="0"/>
              <a:t>On election day, random </a:t>
            </a:r>
            <a:r>
              <a:rPr lang="en" sz="1800" b="1" dirty="0"/>
              <a:t>oracles</a:t>
            </a:r>
            <a:r>
              <a:rPr lang="en" sz="1800" dirty="0"/>
              <a:t> on the network vote on who won.</a:t>
            </a:r>
            <a:endParaRPr sz="1800" dirty="0"/>
          </a:p>
          <a:p>
            <a:pPr marL="914400" lvl="1" indent="-317500" rtl="0">
              <a:spcBef>
                <a:spcPts val="0"/>
              </a:spcBef>
              <a:spcAft>
                <a:spcPts val="0"/>
              </a:spcAft>
              <a:buSzPts val="1400"/>
              <a:buChar char="○"/>
            </a:pPr>
            <a:r>
              <a:rPr lang="en" dirty="0"/>
              <a:t>Oracles who voted with the majority collect a fee, they are otherwise penalized</a:t>
            </a:r>
            <a:endParaRPr dirty="0"/>
          </a:p>
          <a:p>
            <a:pPr marL="457200" lvl="0" indent="-342900" rtl="0">
              <a:spcBef>
                <a:spcPts val="0"/>
              </a:spcBef>
              <a:spcAft>
                <a:spcPts val="0"/>
              </a:spcAft>
              <a:buSzPts val="1800"/>
              <a:buChar char="●"/>
            </a:pPr>
            <a:r>
              <a:rPr lang="en" sz="1800" dirty="0"/>
              <a:t>Shareholders who voted correctly cash out on their bet</a:t>
            </a:r>
            <a:endParaRPr sz="1800" dirty="0"/>
          </a:p>
          <a:p>
            <a:pPr marL="0" lvl="0" indent="0" rtl="0">
              <a:spcBef>
                <a:spcPts val="1600"/>
              </a:spcBef>
              <a:spcAft>
                <a:spcPts val="0"/>
              </a:spcAft>
              <a:buNone/>
            </a:pPr>
            <a:r>
              <a:rPr lang="en" sz="2400" dirty="0"/>
              <a:t>The share price for each market accurately represents the best</a:t>
            </a:r>
            <a:br>
              <a:rPr lang="en" sz="2400" dirty="0"/>
            </a:br>
            <a:r>
              <a:rPr lang="en" sz="2400" dirty="0"/>
              <a:t>predicted probability of event occurring</a:t>
            </a:r>
            <a:endParaRPr sz="2400" dirty="0"/>
          </a:p>
          <a:p>
            <a:pPr marL="457200" lvl="0" indent="-342900" rtl="0">
              <a:spcBef>
                <a:spcPts val="0"/>
              </a:spcBef>
              <a:spcAft>
                <a:spcPts val="0"/>
              </a:spcAft>
              <a:buSzPts val="1800"/>
              <a:buChar char="●"/>
            </a:pPr>
            <a:r>
              <a:rPr lang="en" sz="2400" dirty="0"/>
              <a:t>Someone has extra information =&gt; arbitrage opportunity</a:t>
            </a:r>
            <a:endParaRPr sz="2400" dirty="0"/>
          </a:p>
          <a:p>
            <a:pPr marL="0" lvl="0" indent="0" rtl="0">
              <a:spcBef>
                <a:spcPts val="1600"/>
              </a:spcBef>
              <a:spcAft>
                <a:spcPts val="1600"/>
              </a:spcAft>
              <a:buNone/>
            </a:pPr>
            <a:endParaRPr dirty="0"/>
          </a:p>
        </p:txBody>
      </p:sp>
      <p:pic>
        <p:nvPicPr>
          <p:cNvPr id="754" name="Google Shape;754;p87"/>
          <p:cNvPicPr preferRelativeResize="0"/>
          <p:nvPr/>
        </p:nvPicPr>
        <p:blipFill>
          <a:blip r:embed="rId3">
            <a:alphaModFix/>
          </a:blip>
          <a:stretch>
            <a:fillRect/>
          </a:stretch>
        </p:blipFill>
        <p:spPr>
          <a:xfrm>
            <a:off x="6325849" y="74951"/>
            <a:ext cx="2818151" cy="1052974"/>
          </a:xfrm>
          <a:prstGeom prst="rect">
            <a:avLst/>
          </a:prstGeom>
          <a:noFill/>
          <a:ln>
            <a:noFill/>
          </a:ln>
        </p:spPr>
      </p:pic>
      <p:pic>
        <p:nvPicPr>
          <p:cNvPr id="755" name="Google Shape;755;p87"/>
          <p:cNvPicPr preferRelativeResize="0"/>
          <p:nvPr/>
        </p:nvPicPr>
        <p:blipFill>
          <a:blip r:embed="rId4">
            <a:alphaModFix/>
          </a:blip>
          <a:stretch>
            <a:fillRect/>
          </a:stretch>
        </p:blipFill>
        <p:spPr>
          <a:xfrm>
            <a:off x="7012967" y="3534164"/>
            <a:ext cx="2171602" cy="1399474"/>
          </a:xfrm>
          <a:prstGeom prst="rect">
            <a:avLst/>
          </a:prstGeom>
          <a:noFill/>
          <a:ln>
            <a:noFill/>
          </a:ln>
        </p:spPr>
      </p:pic>
      <p:sp>
        <p:nvSpPr>
          <p:cNvPr id="2" name="Date Placeholder 1"/>
          <p:cNvSpPr>
            <a:spLocks noGrp="1"/>
          </p:cNvSpPr>
          <p:nvPr>
            <p:ph type="dt" sz="half" idx="10"/>
          </p:nvPr>
        </p:nvSpPr>
        <p:spPr/>
        <p:txBody>
          <a:bodyPr/>
          <a:lstStyle/>
          <a:p>
            <a:pPr>
              <a:defRPr/>
            </a:pPr>
            <a:fld id="{4511D781-1697-4941-BE52-3237C6AECD4E}" type="datetime1">
              <a:rPr lang="zh-CN" altLang="en-US" smtClean="0"/>
              <a:t>2020/8/27</a:t>
            </a:fld>
            <a:endParaRPr lang="en-US" altLang="zh-CN"/>
          </a:p>
        </p:txBody>
      </p:sp>
    </p:spTree>
    <p:extLst>
      <p:ext uri="{BB962C8B-B14F-4D97-AF65-F5344CB8AC3E}">
        <p14:creationId xmlns:p14="http://schemas.microsoft.com/office/powerpoint/2010/main" val="1409415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88"/>
          <p:cNvSpPr txBox="1">
            <a:spLocks noGrp="1"/>
          </p:cNvSpPr>
          <p:nvPr>
            <p:ph type="body" idx="1"/>
          </p:nvPr>
        </p:nvSpPr>
        <p:spPr>
          <a:xfrm>
            <a:off x="311699" y="861934"/>
            <a:ext cx="4357345" cy="3883191"/>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800" b="1" dirty="0"/>
              <a:t>Slock.it</a:t>
            </a:r>
            <a:r>
              <a:rPr lang="en" sz="1800" dirty="0"/>
              <a:t>: A lock that can be directly opened by paying it</a:t>
            </a:r>
            <a:endParaRPr sz="1800" dirty="0"/>
          </a:p>
          <a:p>
            <a:pPr marL="457200" lvl="0" indent="-317500" rtl="0">
              <a:spcBef>
                <a:spcPts val="1600"/>
              </a:spcBef>
              <a:spcAft>
                <a:spcPts val="0"/>
              </a:spcAft>
              <a:buSzPts val="1400"/>
              <a:buChar char="●"/>
            </a:pPr>
            <a:r>
              <a:rPr lang="en" sz="1800" dirty="0"/>
              <a:t>Owner sets a deposit + price</a:t>
            </a:r>
            <a:endParaRPr sz="1800" dirty="0"/>
          </a:p>
          <a:p>
            <a:pPr marL="457200" lvl="0" indent="-317500" rtl="0">
              <a:spcBef>
                <a:spcPts val="0"/>
              </a:spcBef>
              <a:spcAft>
                <a:spcPts val="0"/>
              </a:spcAft>
              <a:buSzPts val="1400"/>
              <a:buChar char="●"/>
            </a:pPr>
            <a:r>
              <a:rPr lang="en" sz="1800" dirty="0"/>
              <a:t>Renter pays deposit + price into lock connected to Ethereum node</a:t>
            </a:r>
            <a:endParaRPr sz="1800" dirty="0"/>
          </a:p>
          <a:p>
            <a:pPr marL="457200" lvl="0" indent="-317500" rtl="0">
              <a:spcBef>
                <a:spcPts val="0"/>
              </a:spcBef>
              <a:spcAft>
                <a:spcPts val="0"/>
              </a:spcAft>
              <a:buSzPts val="1400"/>
              <a:buChar char="●"/>
            </a:pPr>
            <a:r>
              <a:rPr lang="en" sz="1800" dirty="0"/>
              <a:t>Lock detects payment and unlocks itself</a:t>
            </a:r>
            <a:endParaRPr sz="1800" dirty="0"/>
          </a:p>
          <a:p>
            <a:pPr marL="0" lvl="0" indent="0" rtl="0">
              <a:spcBef>
                <a:spcPts val="1600"/>
              </a:spcBef>
              <a:spcAft>
                <a:spcPts val="0"/>
              </a:spcAft>
              <a:buNone/>
            </a:pPr>
            <a:r>
              <a:rPr lang="en" sz="1800" dirty="0"/>
              <a:t>Use Cases (Slock.it):</a:t>
            </a:r>
            <a:endParaRPr sz="1800" dirty="0"/>
          </a:p>
          <a:p>
            <a:pPr marL="457200" lvl="0" indent="-317500" rtl="0">
              <a:spcBef>
                <a:spcPts val="0"/>
              </a:spcBef>
              <a:spcAft>
                <a:spcPts val="0"/>
              </a:spcAft>
              <a:buSzPts val="1400"/>
              <a:buChar char="●"/>
            </a:pPr>
            <a:r>
              <a:rPr lang="en" sz="1800" dirty="0"/>
              <a:t>Fully automated Airbnb apartments</a:t>
            </a:r>
            <a:endParaRPr sz="1800" dirty="0"/>
          </a:p>
          <a:p>
            <a:pPr marL="914400" lvl="1" indent="-304800" rtl="0">
              <a:spcBef>
                <a:spcPts val="0"/>
              </a:spcBef>
              <a:spcAft>
                <a:spcPts val="0"/>
              </a:spcAft>
              <a:buSzPts val="1200"/>
              <a:buChar char="○"/>
            </a:pPr>
            <a:r>
              <a:rPr lang="en" sz="1600" dirty="0"/>
              <a:t>no need to meet with owner for key</a:t>
            </a:r>
            <a:endParaRPr sz="1600" dirty="0"/>
          </a:p>
          <a:p>
            <a:pPr marL="457200" lvl="0" indent="-317500" rtl="0">
              <a:spcBef>
                <a:spcPts val="0"/>
              </a:spcBef>
              <a:spcAft>
                <a:spcPts val="0"/>
              </a:spcAft>
              <a:buSzPts val="1400"/>
              <a:buChar char="●"/>
            </a:pPr>
            <a:r>
              <a:rPr lang="en" sz="1800" dirty="0"/>
              <a:t>Wifi routers rented on demand</a:t>
            </a:r>
            <a:endParaRPr sz="1800" dirty="0"/>
          </a:p>
          <a:p>
            <a:pPr marL="457200" lvl="0" indent="-317500" rtl="0">
              <a:spcBef>
                <a:spcPts val="0"/>
              </a:spcBef>
              <a:spcAft>
                <a:spcPts val="0"/>
              </a:spcAft>
              <a:buSzPts val="1400"/>
              <a:buChar char="●"/>
            </a:pPr>
            <a:r>
              <a:rPr lang="en" sz="1800" dirty="0"/>
              <a:t>Fully automated shop</a:t>
            </a:r>
            <a:endParaRPr sz="1800" dirty="0"/>
          </a:p>
          <a:p>
            <a:pPr marL="914400" lvl="1" indent="-304800" rtl="0">
              <a:spcBef>
                <a:spcPts val="0"/>
              </a:spcBef>
              <a:spcAft>
                <a:spcPts val="0"/>
              </a:spcAft>
              <a:buSzPts val="1200"/>
              <a:buChar char="○"/>
            </a:pPr>
            <a:r>
              <a:rPr lang="en" sz="1600" dirty="0"/>
              <a:t>Purchase goods by sending the price of the good to the lock that holds it</a:t>
            </a:r>
            <a:endParaRPr sz="1600" dirty="0"/>
          </a:p>
          <a:p>
            <a:pPr marL="457200" lvl="0" indent="-317500" rtl="0">
              <a:spcBef>
                <a:spcPts val="0"/>
              </a:spcBef>
              <a:spcAft>
                <a:spcPts val="0"/>
              </a:spcAft>
              <a:buSzPts val="1400"/>
              <a:buChar char="●"/>
            </a:pPr>
            <a:r>
              <a:rPr lang="en" sz="1800" dirty="0"/>
              <a:t>Automated bike rentals</a:t>
            </a:r>
            <a:endParaRPr sz="1800" dirty="0"/>
          </a:p>
        </p:txBody>
      </p:sp>
      <p:sp>
        <p:nvSpPr>
          <p:cNvPr id="761" name="Google Shape;761;p88"/>
          <p:cNvSpPr txBox="1">
            <a:spLocks noGrp="1"/>
          </p:cNvSpPr>
          <p:nvPr>
            <p:ph type="title"/>
          </p:nvPr>
        </p:nvSpPr>
        <p:spPr>
          <a:xfrm>
            <a:off x="311700" y="315925"/>
            <a:ext cx="8520600" cy="628455"/>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b="1" dirty="0">
                <a:solidFill>
                  <a:srgbClr val="1544D9"/>
                </a:solidFill>
              </a:rPr>
              <a:t>Decentralized Sharing Economy</a:t>
            </a:r>
            <a:endParaRPr sz="3600" b="1" dirty="0">
              <a:solidFill>
                <a:srgbClr val="1544D9"/>
              </a:solidFill>
            </a:endParaRPr>
          </a:p>
        </p:txBody>
      </p:sp>
      <p:pic>
        <p:nvPicPr>
          <p:cNvPr id="762" name="Google Shape;762;p88"/>
          <p:cNvPicPr preferRelativeResize="0"/>
          <p:nvPr/>
        </p:nvPicPr>
        <p:blipFill>
          <a:blip r:embed="rId3">
            <a:alphaModFix/>
          </a:blip>
          <a:stretch>
            <a:fillRect/>
          </a:stretch>
        </p:blipFill>
        <p:spPr>
          <a:xfrm>
            <a:off x="4783795" y="1391125"/>
            <a:ext cx="4360205" cy="3354000"/>
          </a:xfrm>
          <a:prstGeom prst="rect">
            <a:avLst/>
          </a:prstGeom>
          <a:noFill/>
          <a:ln>
            <a:noFill/>
          </a:ln>
        </p:spPr>
      </p:pic>
      <p:sp>
        <p:nvSpPr>
          <p:cNvPr id="2" name="Date Placeholder 1"/>
          <p:cNvSpPr>
            <a:spLocks noGrp="1"/>
          </p:cNvSpPr>
          <p:nvPr>
            <p:ph type="dt" sz="half" idx="10"/>
          </p:nvPr>
        </p:nvSpPr>
        <p:spPr/>
        <p:txBody>
          <a:bodyPr/>
          <a:lstStyle/>
          <a:p>
            <a:pPr>
              <a:defRPr/>
            </a:pPr>
            <a:fld id="{358F9DFC-8516-4662-A4B1-E455E20AA089}" type="datetime1">
              <a:rPr lang="zh-CN" altLang="en-US" smtClean="0"/>
              <a:t>2020/8/27</a:t>
            </a:fld>
            <a:endParaRPr lang="en-US" altLang="zh-CN"/>
          </a:p>
        </p:txBody>
      </p:sp>
    </p:spTree>
    <p:extLst>
      <p:ext uri="{BB962C8B-B14F-4D97-AF65-F5344CB8AC3E}">
        <p14:creationId xmlns:p14="http://schemas.microsoft.com/office/powerpoint/2010/main" val="329601808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89"/>
          <p:cNvSpPr txBox="1">
            <a:spLocks noGrp="1"/>
          </p:cNvSpPr>
          <p:nvPr>
            <p:ph type="title"/>
          </p:nvPr>
        </p:nvSpPr>
        <p:spPr>
          <a:xfrm>
            <a:off x="311700" y="315925"/>
            <a:ext cx="3525782"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b="1" dirty="0">
                <a:solidFill>
                  <a:srgbClr val="1544D9"/>
                </a:solidFill>
              </a:rPr>
              <a:t>Decentralized IoT</a:t>
            </a:r>
            <a:endParaRPr sz="3600" b="1" dirty="0">
              <a:solidFill>
                <a:srgbClr val="1544D9"/>
              </a:solidFill>
            </a:endParaRPr>
          </a:p>
        </p:txBody>
      </p:sp>
      <p:sp>
        <p:nvSpPr>
          <p:cNvPr id="768" name="Google Shape;768;p89"/>
          <p:cNvSpPr txBox="1">
            <a:spLocks noGrp="1"/>
          </p:cNvSpPr>
          <p:nvPr>
            <p:ph type="body" idx="2"/>
          </p:nvPr>
        </p:nvSpPr>
        <p:spPr>
          <a:xfrm>
            <a:off x="4539575" y="1041816"/>
            <a:ext cx="4544464" cy="362761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dirty="0"/>
              <a:t>Technologies used:</a:t>
            </a:r>
            <a:endParaRPr sz="2400" dirty="0"/>
          </a:p>
          <a:p>
            <a:pPr marL="457200" lvl="0" indent="-317500" rtl="0">
              <a:spcBef>
                <a:spcPts val="0"/>
              </a:spcBef>
              <a:spcAft>
                <a:spcPts val="0"/>
              </a:spcAft>
              <a:buSzPts val="1400"/>
              <a:buChar char="●"/>
            </a:pPr>
            <a:r>
              <a:rPr lang="en" b="1" dirty="0"/>
              <a:t>Telehash</a:t>
            </a:r>
            <a:r>
              <a:rPr lang="en" dirty="0"/>
              <a:t> - end-to-end message encryption</a:t>
            </a:r>
            <a:endParaRPr dirty="0"/>
          </a:p>
          <a:p>
            <a:pPr marL="457200" lvl="0" indent="-317500" rtl="0">
              <a:spcBef>
                <a:spcPts val="0"/>
              </a:spcBef>
              <a:spcAft>
                <a:spcPts val="0"/>
              </a:spcAft>
              <a:buSzPts val="1400"/>
              <a:buChar char="●"/>
            </a:pPr>
            <a:r>
              <a:rPr lang="en" b="1" dirty="0"/>
              <a:t>TMesh</a:t>
            </a:r>
            <a:r>
              <a:rPr lang="en" dirty="0"/>
              <a:t> - self-forming radio mesh networks</a:t>
            </a:r>
            <a:endParaRPr dirty="0"/>
          </a:p>
          <a:p>
            <a:pPr marL="457200" lvl="0" indent="-317500" rtl="0">
              <a:spcBef>
                <a:spcPts val="0"/>
              </a:spcBef>
              <a:spcAft>
                <a:spcPts val="0"/>
              </a:spcAft>
              <a:buSzPts val="1400"/>
              <a:buChar char="●"/>
            </a:pPr>
            <a:r>
              <a:rPr lang="en" b="1" dirty="0"/>
              <a:t>Blockname</a:t>
            </a:r>
            <a:r>
              <a:rPr lang="en" dirty="0"/>
              <a:t> - private device discovery</a:t>
            </a:r>
            <a:endParaRPr dirty="0"/>
          </a:p>
          <a:p>
            <a:pPr marL="914400" lvl="1" indent="-304800" rtl="0">
              <a:spcBef>
                <a:spcPts val="0"/>
              </a:spcBef>
              <a:spcAft>
                <a:spcPts val="0"/>
              </a:spcAft>
              <a:buSzPts val="1200"/>
              <a:buChar char="○"/>
            </a:pPr>
            <a:r>
              <a:rPr lang="en" dirty="0"/>
              <a:t>Uses Bitcoin blockchain + public notaries to verify authenticity of name/address bindings</a:t>
            </a:r>
            <a:endParaRPr dirty="0"/>
          </a:p>
          <a:p>
            <a:pPr marL="457200" lvl="0" indent="-317500" rtl="0">
              <a:spcBef>
                <a:spcPts val="0"/>
              </a:spcBef>
              <a:spcAft>
                <a:spcPts val="0"/>
              </a:spcAft>
              <a:buSzPts val="1400"/>
              <a:buChar char="●"/>
            </a:pPr>
            <a:r>
              <a:rPr lang="en" b="1" dirty="0"/>
              <a:t>Blocklet</a:t>
            </a:r>
            <a:r>
              <a:rPr lang="en" dirty="0"/>
              <a:t> - smart contracts and </a:t>
            </a:r>
            <a:r>
              <a:rPr lang="en" dirty="0" smtClean="0"/>
              <a:t>microtransactions</a:t>
            </a:r>
          </a:p>
          <a:p>
            <a:pPr marL="457200" lvl="0" indent="-317500" rtl="0">
              <a:spcBef>
                <a:spcPts val="0"/>
              </a:spcBef>
              <a:spcAft>
                <a:spcPts val="0"/>
              </a:spcAft>
              <a:buSzPts val="1400"/>
              <a:buChar char="●"/>
            </a:pPr>
            <a:endParaRPr lang="en" dirty="0"/>
          </a:p>
          <a:p>
            <a:pPr marL="457200" lvl="0" indent="-317500" rtl="0">
              <a:spcBef>
                <a:spcPts val="0"/>
              </a:spcBef>
              <a:spcAft>
                <a:spcPts val="0"/>
              </a:spcAft>
              <a:buSzPts val="1400"/>
              <a:buChar char="●"/>
            </a:pPr>
            <a:endParaRPr dirty="0"/>
          </a:p>
          <a:p>
            <a:pPr marL="0" lvl="0" indent="0" rtl="0">
              <a:spcBef>
                <a:spcPts val="1600"/>
              </a:spcBef>
              <a:spcAft>
                <a:spcPts val="0"/>
              </a:spcAft>
              <a:buNone/>
            </a:pPr>
            <a:endParaRPr dirty="0"/>
          </a:p>
          <a:p>
            <a:pPr marL="0" lvl="0" indent="0" rtl="0">
              <a:spcBef>
                <a:spcPts val="1600"/>
              </a:spcBef>
              <a:spcAft>
                <a:spcPts val="0"/>
              </a:spcAft>
              <a:buNone/>
            </a:pPr>
            <a:endParaRPr dirty="0"/>
          </a:p>
          <a:p>
            <a:pPr marL="0" lvl="0" indent="0" rtl="0">
              <a:spcBef>
                <a:spcPts val="1600"/>
              </a:spcBef>
              <a:spcAft>
                <a:spcPts val="1600"/>
              </a:spcAft>
              <a:buNone/>
            </a:pPr>
            <a:r>
              <a:rPr lang="en" sz="1800" dirty="0"/>
              <a:t>Filament is a great application of decentralized </a:t>
            </a:r>
            <a:r>
              <a:rPr lang="en" sz="1800" dirty="0" smtClean="0"/>
              <a:t>tech especially </a:t>
            </a:r>
            <a:r>
              <a:rPr lang="en" sz="1800" dirty="0"/>
              <a:t>because of its emphasis on </a:t>
            </a:r>
            <a:r>
              <a:rPr lang="en" sz="1800" b="1" dirty="0"/>
              <a:t>resilience</a:t>
            </a:r>
            <a:r>
              <a:rPr lang="en" sz="1800" dirty="0"/>
              <a:t> and </a:t>
            </a:r>
            <a:r>
              <a:rPr lang="en" sz="1800" b="1" dirty="0"/>
              <a:t>dependability.</a:t>
            </a:r>
            <a:endParaRPr sz="1800" b="1" dirty="0"/>
          </a:p>
        </p:txBody>
      </p:sp>
      <p:sp>
        <p:nvSpPr>
          <p:cNvPr id="769" name="Google Shape;769;p89"/>
          <p:cNvSpPr txBox="1">
            <a:spLocks noGrp="1"/>
          </p:cNvSpPr>
          <p:nvPr>
            <p:ph type="body" idx="1"/>
          </p:nvPr>
        </p:nvSpPr>
        <p:spPr>
          <a:xfrm>
            <a:off x="243401" y="1225225"/>
            <a:ext cx="4296173" cy="277714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600" b="1" dirty="0"/>
              <a:t>Filament</a:t>
            </a:r>
            <a:endParaRPr sz="1600" dirty="0"/>
          </a:p>
          <a:p>
            <a:pPr marL="457200" lvl="0" indent="-317500" rtl="0">
              <a:spcBef>
                <a:spcPts val="1600"/>
              </a:spcBef>
              <a:spcAft>
                <a:spcPts val="0"/>
              </a:spcAft>
              <a:buSzPts val="1400"/>
              <a:buChar char="●"/>
            </a:pPr>
            <a:r>
              <a:rPr lang="en" sz="1600" dirty="0"/>
              <a:t>"Blockchain-based decentralized Internet of Things"</a:t>
            </a:r>
            <a:endParaRPr sz="1600" dirty="0"/>
          </a:p>
          <a:p>
            <a:pPr marL="457200" lvl="0" indent="-317500" rtl="0">
              <a:spcBef>
                <a:spcPts val="0"/>
              </a:spcBef>
              <a:spcAft>
                <a:spcPts val="0"/>
              </a:spcAft>
              <a:buSzPts val="1400"/>
              <a:buChar char="●"/>
            </a:pPr>
            <a:r>
              <a:rPr lang="en" sz="1600" dirty="0"/>
              <a:t>"Ad hoc mesh networks of smart sensors"</a:t>
            </a:r>
            <a:endParaRPr sz="1600" dirty="0"/>
          </a:p>
          <a:p>
            <a:pPr marL="457200" lvl="0" indent="-317500" rtl="0">
              <a:spcBef>
                <a:spcPts val="0"/>
              </a:spcBef>
              <a:spcAft>
                <a:spcPts val="0"/>
              </a:spcAft>
              <a:buSzPts val="1400"/>
              <a:buChar char="●"/>
            </a:pPr>
            <a:r>
              <a:rPr lang="en" sz="1600" dirty="0"/>
              <a:t>Intended for industrial IoT applications</a:t>
            </a:r>
            <a:endParaRPr sz="1600" dirty="0"/>
          </a:p>
          <a:p>
            <a:pPr marL="0" lvl="0" indent="0" rtl="0">
              <a:spcBef>
                <a:spcPts val="1600"/>
              </a:spcBef>
              <a:spcAft>
                <a:spcPts val="0"/>
              </a:spcAft>
              <a:buNone/>
            </a:pPr>
            <a:r>
              <a:rPr lang="en" sz="1600" dirty="0"/>
              <a:t>Product</a:t>
            </a:r>
            <a:endParaRPr sz="1600" dirty="0"/>
          </a:p>
          <a:p>
            <a:pPr marL="457200" lvl="0" indent="-317500" rtl="0">
              <a:spcBef>
                <a:spcPts val="0"/>
              </a:spcBef>
              <a:spcAft>
                <a:spcPts val="0"/>
              </a:spcAft>
              <a:buSzPts val="1400"/>
              <a:buChar char="●"/>
            </a:pPr>
            <a:r>
              <a:rPr lang="en" sz="1600" dirty="0"/>
              <a:t>Sensors with 10 mile range</a:t>
            </a:r>
            <a:endParaRPr sz="1600" dirty="0"/>
          </a:p>
          <a:p>
            <a:pPr marL="457200" lvl="0" indent="-317500" rtl="0">
              <a:spcBef>
                <a:spcPts val="0"/>
              </a:spcBef>
              <a:spcAft>
                <a:spcPts val="0"/>
              </a:spcAft>
              <a:buSzPts val="1400"/>
              <a:buChar char="●"/>
            </a:pPr>
            <a:r>
              <a:rPr lang="en" sz="1600" dirty="0"/>
              <a:t>battery lasts years</a:t>
            </a:r>
            <a:endParaRPr sz="1600" dirty="0"/>
          </a:p>
          <a:p>
            <a:pPr marL="457200" lvl="0" indent="-317500" rtl="0">
              <a:spcBef>
                <a:spcPts val="0"/>
              </a:spcBef>
              <a:spcAft>
                <a:spcPts val="0"/>
              </a:spcAft>
              <a:buSzPts val="1400"/>
              <a:buChar char="●"/>
            </a:pPr>
            <a:r>
              <a:rPr lang="en" sz="1600" dirty="0"/>
              <a:t>no internet connection needed - uses mesh </a:t>
            </a:r>
            <a:r>
              <a:rPr lang="en" sz="1600" dirty="0" smtClean="0"/>
              <a:t>networking</a:t>
            </a:r>
            <a:endParaRPr sz="1600" dirty="0"/>
          </a:p>
        </p:txBody>
      </p:sp>
      <p:pic>
        <p:nvPicPr>
          <p:cNvPr id="770" name="Google Shape;770;p89"/>
          <p:cNvPicPr preferRelativeResize="0"/>
          <p:nvPr/>
        </p:nvPicPr>
        <p:blipFill>
          <a:blip r:embed="rId3">
            <a:alphaModFix/>
          </a:blip>
          <a:stretch>
            <a:fillRect/>
          </a:stretch>
        </p:blipFill>
        <p:spPr>
          <a:xfrm>
            <a:off x="4232253" y="146875"/>
            <a:ext cx="3640474" cy="1078350"/>
          </a:xfrm>
          <a:prstGeom prst="rect">
            <a:avLst/>
          </a:prstGeom>
          <a:noFill/>
          <a:ln>
            <a:noFill/>
          </a:ln>
        </p:spPr>
      </p:pic>
      <p:pic>
        <p:nvPicPr>
          <p:cNvPr id="771" name="Google Shape;771;p89"/>
          <p:cNvPicPr preferRelativeResize="0"/>
          <p:nvPr/>
        </p:nvPicPr>
        <p:blipFill>
          <a:blip r:embed="rId4">
            <a:alphaModFix/>
          </a:blip>
          <a:stretch>
            <a:fillRect/>
          </a:stretch>
        </p:blipFill>
        <p:spPr>
          <a:xfrm>
            <a:off x="4630268" y="2675655"/>
            <a:ext cx="4101502" cy="1016600"/>
          </a:xfrm>
          <a:prstGeom prst="rect">
            <a:avLst/>
          </a:prstGeom>
          <a:noFill/>
          <a:ln>
            <a:noFill/>
          </a:ln>
        </p:spPr>
      </p:pic>
      <p:sp>
        <p:nvSpPr>
          <p:cNvPr id="2" name="Date Placeholder 1"/>
          <p:cNvSpPr>
            <a:spLocks noGrp="1"/>
          </p:cNvSpPr>
          <p:nvPr>
            <p:ph type="dt" sz="half" idx="10"/>
          </p:nvPr>
        </p:nvSpPr>
        <p:spPr/>
        <p:txBody>
          <a:bodyPr/>
          <a:lstStyle/>
          <a:p>
            <a:pPr>
              <a:defRPr/>
            </a:pPr>
            <a:fld id="{7DA07540-7BAA-43C3-B8B1-4F0B0C7DBCB9}" type="datetime1">
              <a:rPr lang="zh-CN" altLang="en-US" smtClean="0"/>
              <a:t>2020/8/27</a:t>
            </a:fld>
            <a:endParaRPr lang="en-US" altLang="zh-CN"/>
          </a:p>
        </p:txBody>
      </p:sp>
    </p:spTree>
    <p:extLst>
      <p:ext uri="{BB962C8B-B14F-4D97-AF65-F5344CB8AC3E}">
        <p14:creationId xmlns:p14="http://schemas.microsoft.com/office/powerpoint/2010/main" val="392280553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90"/>
          <p:cNvSpPr txBox="1">
            <a:spLocks noGrp="1"/>
          </p:cNvSpPr>
          <p:nvPr>
            <p:ph type="title"/>
          </p:nvPr>
        </p:nvSpPr>
        <p:spPr>
          <a:xfrm>
            <a:off x="0" y="315925"/>
            <a:ext cx="9144000" cy="598475"/>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b="1" dirty="0">
                <a:solidFill>
                  <a:srgbClr val="1544D9"/>
                </a:solidFill>
              </a:rPr>
              <a:t>Limitations of Smart Contracts and Blockchain tech</a:t>
            </a:r>
            <a:endParaRPr sz="3600" b="1" dirty="0">
              <a:solidFill>
                <a:srgbClr val="1544D9"/>
              </a:solidFill>
            </a:endParaRPr>
          </a:p>
        </p:txBody>
      </p:sp>
      <p:sp>
        <p:nvSpPr>
          <p:cNvPr id="777" name="Google Shape;777;p90"/>
          <p:cNvSpPr txBox="1">
            <a:spLocks noGrp="1"/>
          </p:cNvSpPr>
          <p:nvPr>
            <p:ph type="body" idx="1"/>
          </p:nvPr>
        </p:nvSpPr>
        <p:spPr>
          <a:xfrm>
            <a:off x="116828" y="977888"/>
            <a:ext cx="3999900" cy="3674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600" b="1" dirty="0"/>
              <a:t>No trustless way to access outside data</a:t>
            </a:r>
            <a:endParaRPr sz="1600" b="1" dirty="0"/>
          </a:p>
          <a:p>
            <a:pPr marL="457200" lvl="0" indent="-317500" rtl="0">
              <a:spcBef>
                <a:spcPts val="0"/>
              </a:spcBef>
              <a:spcAft>
                <a:spcPts val="0"/>
              </a:spcAft>
              <a:buSzPts val="1400"/>
              <a:buChar char="●"/>
            </a:pPr>
            <a:r>
              <a:rPr lang="en" sz="1600" dirty="0"/>
              <a:t>Must rely on </a:t>
            </a:r>
            <a:r>
              <a:rPr lang="en" sz="1600" b="1" dirty="0"/>
              <a:t>oracles</a:t>
            </a:r>
            <a:r>
              <a:rPr lang="en" sz="1600" dirty="0"/>
              <a:t> to provide information from outside the blockchain</a:t>
            </a:r>
            <a:endParaRPr sz="1600" dirty="0"/>
          </a:p>
          <a:p>
            <a:pPr marL="914400" lvl="1" indent="-304800" rtl="0">
              <a:spcBef>
                <a:spcPts val="0"/>
              </a:spcBef>
              <a:spcAft>
                <a:spcPts val="0"/>
              </a:spcAft>
              <a:buSzPts val="1200"/>
              <a:buChar char="○"/>
            </a:pPr>
            <a:r>
              <a:rPr lang="en" sz="1400" dirty="0"/>
              <a:t>Problem… Oracles must be trusted</a:t>
            </a:r>
            <a:endParaRPr sz="1400" dirty="0"/>
          </a:p>
          <a:p>
            <a:pPr marL="457200" lvl="0" indent="-317500" rtl="0">
              <a:spcBef>
                <a:spcPts val="0"/>
              </a:spcBef>
              <a:spcAft>
                <a:spcPts val="0"/>
              </a:spcAft>
              <a:buSzPts val="1400"/>
              <a:buChar char="●"/>
            </a:pPr>
            <a:r>
              <a:rPr lang="en" sz="1600" dirty="0"/>
              <a:t>Potential Solution: </a:t>
            </a:r>
            <a:r>
              <a:rPr lang="en" sz="1600" b="1" dirty="0"/>
              <a:t>Proven execution</a:t>
            </a:r>
            <a:r>
              <a:rPr lang="en" sz="1600" dirty="0"/>
              <a:t> (untrusted oracles)</a:t>
            </a:r>
            <a:endParaRPr sz="1600" dirty="0"/>
          </a:p>
          <a:p>
            <a:pPr marL="914400" lvl="1" indent="-304800" rtl="0">
              <a:spcBef>
                <a:spcPts val="0"/>
              </a:spcBef>
              <a:spcAft>
                <a:spcPts val="0"/>
              </a:spcAft>
              <a:buSzPts val="1200"/>
              <a:buChar char="○"/>
            </a:pPr>
            <a:r>
              <a:rPr lang="en" sz="1400" dirty="0"/>
              <a:t>Oraclize.it has a shoddy implementation</a:t>
            </a:r>
            <a:endParaRPr sz="1400" dirty="0"/>
          </a:p>
          <a:p>
            <a:pPr marL="1371600" lvl="2" indent="-304800" rtl="0">
              <a:spcBef>
                <a:spcPts val="0"/>
              </a:spcBef>
              <a:spcAft>
                <a:spcPts val="0"/>
              </a:spcAft>
              <a:buSzPts val="1200"/>
              <a:buChar char="■"/>
            </a:pPr>
            <a:r>
              <a:rPr lang="en" sz="1400" dirty="0"/>
              <a:t>TLSnotary - modification of TLS protocol to provide cryptographic proof of receiving https page</a:t>
            </a:r>
            <a:endParaRPr sz="1400" dirty="0"/>
          </a:p>
          <a:p>
            <a:pPr marL="457200" lvl="0" indent="-317500" rtl="0">
              <a:spcBef>
                <a:spcPts val="0"/>
              </a:spcBef>
              <a:spcAft>
                <a:spcPts val="0"/>
              </a:spcAft>
              <a:buSzPts val="1400"/>
              <a:buChar char="●"/>
            </a:pPr>
            <a:r>
              <a:rPr lang="en" sz="1600" dirty="0"/>
              <a:t>Potential Solution: </a:t>
            </a:r>
            <a:r>
              <a:rPr lang="en" sz="1600" b="1" dirty="0"/>
              <a:t>Oracle network</a:t>
            </a:r>
            <a:r>
              <a:rPr lang="en" sz="1600" dirty="0"/>
              <a:t> votes on information</a:t>
            </a:r>
            <a:endParaRPr sz="1600" dirty="0"/>
          </a:p>
          <a:p>
            <a:pPr marL="914400" lvl="1" indent="-304800" rtl="0">
              <a:spcBef>
                <a:spcPts val="0"/>
              </a:spcBef>
              <a:spcAft>
                <a:spcPts val="0"/>
              </a:spcAft>
              <a:buSzPts val="1200"/>
              <a:buChar char="○"/>
            </a:pPr>
            <a:r>
              <a:rPr lang="en" sz="1400" dirty="0"/>
              <a:t>Drawback: Consensus protocol on top of a consensus protocol</a:t>
            </a:r>
            <a:endParaRPr sz="1400" dirty="0"/>
          </a:p>
          <a:p>
            <a:pPr marL="914400" lvl="1" indent="-304800" rtl="0">
              <a:spcBef>
                <a:spcPts val="0"/>
              </a:spcBef>
              <a:spcAft>
                <a:spcPts val="0"/>
              </a:spcAft>
              <a:buSzPts val="1200"/>
              <a:buChar char="○"/>
            </a:pPr>
            <a:r>
              <a:rPr lang="en" sz="1400" dirty="0"/>
              <a:t>Hard to align incentives/reputation</a:t>
            </a:r>
            <a:endParaRPr sz="1400" dirty="0"/>
          </a:p>
        </p:txBody>
      </p:sp>
      <p:sp>
        <p:nvSpPr>
          <p:cNvPr id="778" name="Google Shape;778;p90"/>
          <p:cNvSpPr txBox="1">
            <a:spLocks noGrp="1"/>
          </p:cNvSpPr>
          <p:nvPr>
            <p:ph type="body" idx="2"/>
          </p:nvPr>
        </p:nvSpPr>
        <p:spPr>
          <a:xfrm>
            <a:off x="4024859" y="1003900"/>
            <a:ext cx="5119142" cy="3403208"/>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1600" b="1" dirty="0"/>
              <a:t>No way to enforce on-chain payments</a:t>
            </a:r>
            <a:endParaRPr sz="1600" b="1" dirty="0"/>
          </a:p>
          <a:p>
            <a:pPr marL="457200" lvl="0" indent="-317500" rtl="0">
              <a:spcBef>
                <a:spcPts val="0"/>
              </a:spcBef>
              <a:spcAft>
                <a:spcPts val="0"/>
              </a:spcAft>
              <a:buSzPts val="1400"/>
              <a:buChar char="●"/>
            </a:pPr>
            <a:r>
              <a:rPr lang="en" sz="1600" dirty="0"/>
              <a:t>Cannot implement financial products like loans and bonds</a:t>
            </a:r>
            <a:endParaRPr sz="1600" dirty="0"/>
          </a:p>
          <a:p>
            <a:pPr marL="914400" lvl="1" indent="-304800" rtl="0">
              <a:spcBef>
                <a:spcPts val="0"/>
              </a:spcBef>
              <a:spcAft>
                <a:spcPts val="0"/>
              </a:spcAft>
              <a:buSzPts val="1200"/>
              <a:buChar char="○"/>
            </a:pPr>
            <a:r>
              <a:rPr lang="en" sz="1400" dirty="0"/>
              <a:t>Money must be held on blockchain to ensure payment</a:t>
            </a:r>
            <a:endParaRPr sz="1400" dirty="0"/>
          </a:p>
          <a:p>
            <a:pPr marL="457200" lvl="0" indent="-317500" rtl="0">
              <a:spcBef>
                <a:spcPts val="0"/>
              </a:spcBef>
              <a:spcAft>
                <a:spcPts val="0"/>
              </a:spcAft>
              <a:buSzPts val="1400"/>
              <a:buChar char="●"/>
            </a:pPr>
            <a:r>
              <a:rPr lang="en" sz="1600" dirty="0"/>
              <a:t>Intuition: We pay interest on loans partially because of risk of default</a:t>
            </a:r>
            <a:endParaRPr sz="1600" dirty="0"/>
          </a:p>
          <a:p>
            <a:pPr marL="0" lvl="0" indent="0" rtl="0">
              <a:spcBef>
                <a:spcPts val="1600"/>
              </a:spcBef>
              <a:spcAft>
                <a:spcPts val="0"/>
              </a:spcAft>
              <a:buClr>
                <a:schemeClr val="dk1"/>
              </a:buClr>
              <a:buSzPts val="1100"/>
              <a:buFont typeface="Arial"/>
              <a:buNone/>
            </a:pPr>
            <a:r>
              <a:rPr lang="en" sz="1600" b="1" dirty="0"/>
              <a:t>Contracts cannot manipulate confidential data</a:t>
            </a:r>
            <a:endParaRPr sz="1600" b="1" dirty="0"/>
          </a:p>
          <a:p>
            <a:pPr marL="457200" lvl="0" indent="-317500" rtl="0">
              <a:spcBef>
                <a:spcPts val="0"/>
              </a:spcBef>
              <a:spcAft>
                <a:spcPts val="0"/>
              </a:spcAft>
              <a:buSzPts val="1400"/>
              <a:buChar char="●"/>
            </a:pPr>
            <a:r>
              <a:rPr lang="en" sz="1600" dirty="0"/>
              <a:t>Confidential data cannot be assembled on someone else's computer</a:t>
            </a:r>
            <a:endParaRPr sz="1600" dirty="0"/>
          </a:p>
          <a:p>
            <a:pPr marL="457200" lvl="0" indent="-317500" rtl="0">
              <a:spcBef>
                <a:spcPts val="0"/>
              </a:spcBef>
              <a:spcAft>
                <a:spcPts val="0"/>
              </a:spcAft>
              <a:buSzPts val="1400"/>
              <a:buChar char="●"/>
            </a:pPr>
            <a:r>
              <a:rPr lang="en" sz="1600" dirty="0"/>
              <a:t>Very limited access control capabilities</a:t>
            </a:r>
            <a:endParaRPr sz="1600" dirty="0"/>
          </a:p>
          <a:p>
            <a:pPr marL="457200" lvl="0" indent="-317500" rtl="0">
              <a:spcBef>
                <a:spcPts val="0"/>
              </a:spcBef>
              <a:spcAft>
                <a:spcPts val="0"/>
              </a:spcAft>
              <a:buSzPts val="1400"/>
              <a:buChar char="●"/>
            </a:pPr>
            <a:r>
              <a:rPr lang="en" sz="1600" dirty="0"/>
              <a:t>Can only store encrypted data and decrypt it locally</a:t>
            </a:r>
            <a:endParaRPr sz="1600" dirty="0"/>
          </a:p>
          <a:p>
            <a:pPr marL="457200" lvl="0" indent="-317500" rtl="0">
              <a:spcBef>
                <a:spcPts val="0"/>
              </a:spcBef>
              <a:spcAft>
                <a:spcPts val="0"/>
              </a:spcAft>
              <a:buSzPts val="1400"/>
              <a:buChar char="●"/>
            </a:pPr>
            <a:r>
              <a:rPr lang="en" sz="1600" dirty="0"/>
              <a:t>Potential solution: Homomorphic encryption</a:t>
            </a:r>
            <a:endParaRPr sz="1600" dirty="0"/>
          </a:p>
        </p:txBody>
      </p:sp>
      <p:sp>
        <p:nvSpPr>
          <p:cNvPr id="2" name="Date Placeholder 1"/>
          <p:cNvSpPr>
            <a:spLocks noGrp="1"/>
          </p:cNvSpPr>
          <p:nvPr>
            <p:ph type="dt" sz="half" idx="10"/>
          </p:nvPr>
        </p:nvSpPr>
        <p:spPr/>
        <p:txBody>
          <a:bodyPr/>
          <a:lstStyle/>
          <a:p>
            <a:pPr>
              <a:defRPr/>
            </a:pPr>
            <a:fld id="{25CBBA6E-49B7-456C-A797-CF5B5ABEED89}" type="datetime1">
              <a:rPr lang="zh-CN" altLang="en-US" smtClean="0"/>
              <a:t>2020/8/27</a:t>
            </a:fld>
            <a:endParaRPr lang="en-US" altLang="zh-CN"/>
          </a:p>
        </p:txBody>
      </p:sp>
    </p:spTree>
    <p:extLst>
      <p:ext uri="{BB962C8B-B14F-4D97-AF65-F5344CB8AC3E}">
        <p14:creationId xmlns:p14="http://schemas.microsoft.com/office/powerpoint/2010/main" val="22772713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92"/>
          <p:cNvSpPr txBox="1">
            <a:spLocks noGrp="1"/>
          </p:cNvSpPr>
          <p:nvPr>
            <p:ph type="ctrTitle"/>
          </p:nvPr>
        </p:nvSpPr>
        <p:spPr>
          <a:xfrm>
            <a:off x="599607" y="1620605"/>
            <a:ext cx="8297055" cy="153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b="1" dirty="0">
                <a:solidFill>
                  <a:srgbClr val="1544D9"/>
                </a:solidFill>
              </a:rPr>
              <a:t>Community, </a:t>
            </a:r>
            <a:r>
              <a:rPr lang="en" sz="4000" b="1" dirty="0" smtClean="0">
                <a:solidFill>
                  <a:srgbClr val="1544D9"/>
                </a:solidFill>
              </a:rPr>
              <a:t>Politics,</a:t>
            </a:r>
            <a:r>
              <a:rPr lang="en" sz="4000" b="1" dirty="0">
                <a:solidFill>
                  <a:srgbClr val="1544D9"/>
                </a:solidFill>
              </a:rPr>
              <a:t> </a:t>
            </a:r>
            <a:r>
              <a:rPr lang="en" sz="4000" b="1" dirty="0" smtClean="0">
                <a:solidFill>
                  <a:srgbClr val="1544D9"/>
                </a:solidFill>
              </a:rPr>
              <a:t>and </a:t>
            </a:r>
            <a:r>
              <a:rPr lang="en" sz="4000" b="1" dirty="0">
                <a:solidFill>
                  <a:srgbClr val="1544D9"/>
                </a:solidFill>
              </a:rPr>
              <a:t>Regulation</a:t>
            </a:r>
            <a:endParaRPr sz="4000" b="1" dirty="0">
              <a:solidFill>
                <a:srgbClr val="1544D9"/>
              </a:solidFill>
            </a:endParaRPr>
          </a:p>
        </p:txBody>
      </p:sp>
      <p:sp>
        <p:nvSpPr>
          <p:cNvPr id="2" name="Date Placeholder 1"/>
          <p:cNvSpPr>
            <a:spLocks noGrp="1"/>
          </p:cNvSpPr>
          <p:nvPr>
            <p:ph type="dt" sz="half" idx="10"/>
          </p:nvPr>
        </p:nvSpPr>
        <p:spPr/>
        <p:txBody>
          <a:bodyPr/>
          <a:lstStyle/>
          <a:p>
            <a:pPr>
              <a:defRPr/>
            </a:pPr>
            <a:fld id="{53E88183-DA25-4881-94EB-9F489E991889}" type="datetime1">
              <a:rPr lang="zh-CN" altLang="en-US" smtClean="0"/>
              <a:t>2020/8/27</a:t>
            </a:fld>
            <a:endParaRPr lang="en-US" altLang="zh-CN"/>
          </a:p>
        </p:txBody>
      </p:sp>
    </p:spTree>
    <p:extLst>
      <p:ext uri="{BB962C8B-B14F-4D97-AF65-F5344CB8AC3E}">
        <p14:creationId xmlns:p14="http://schemas.microsoft.com/office/powerpoint/2010/main" val="1267283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93"/>
          <p:cNvSpPr txBox="1">
            <a:spLocks noGrp="1"/>
          </p:cNvSpPr>
          <p:nvPr>
            <p:ph type="title"/>
          </p:nvPr>
        </p:nvSpPr>
        <p:spPr>
          <a:xfrm>
            <a:off x="311700" y="156597"/>
            <a:ext cx="8520600"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b="1" dirty="0">
                <a:solidFill>
                  <a:srgbClr val="1544D9"/>
                </a:solidFill>
              </a:rPr>
              <a:t>Community </a:t>
            </a:r>
            <a:endParaRPr sz="3600" b="1" dirty="0">
              <a:solidFill>
                <a:srgbClr val="1544D9"/>
              </a:solidFill>
            </a:endParaRPr>
          </a:p>
        </p:txBody>
      </p:sp>
      <p:sp>
        <p:nvSpPr>
          <p:cNvPr id="798" name="Google Shape;798;p93"/>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 sz="2400" dirty="0"/>
              <a:t>Where does the community exist? </a:t>
            </a:r>
            <a:endParaRPr sz="2400" dirty="0"/>
          </a:p>
          <a:p>
            <a:pPr marL="457200" lvl="0" indent="-342900" rtl="0">
              <a:spcBef>
                <a:spcPts val="0"/>
              </a:spcBef>
              <a:spcAft>
                <a:spcPts val="0"/>
              </a:spcAft>
              <a:buSzPts val="1800"/>
              <a:buChar char="●"/>
            </a:pPr>
            <a:r>
              <a:rPr lang="en" sz="2400" dirty="0"/>
              <a:t>Reddit: r/bitcoin</a:t>
            </a:r>
            <a:endParaRPr sz="2400" dirty="0"/>
          </a:p>
          <a:p>
            <a:pPr marL="457200" lvl="0" indent="-342900" rtl="0">
              <a:spcBef>
                <a:spcPts val="0"/>
              </a:spcBef>
              <a:spcAft>
                <a:spcPts val="0"/>
              </a:spcAft>
              <a:buSzPts val="1800"/>
              <a:buChar char="●"/>
            </a:pPr>
            <a:r>
              <a:rPr lang="en" sz="2400" dirty="0"/>
              <a:t>Forums like Bitcointalk.org</a:t>
            </a:r>
            <a:endParaRPr sz="2400" dirty="0"/>
          </a:p>
          <a:p>
            <a:pPr marL="457200" lvl="0" indent="-342900" rtl="0">
              <a:spcBef>
                <a:spcPts val="0"/>
              </a:spcBef>
              <a:spcAft>
                <a:spcPts val="0"/>
              </a:spcAft>
              <a:buSzPts val="1800"/>
              <a:buChar char="●"/>
            </a:pPr>
            <a:r>
              <a:rPr lang="en" sz="2400" dirty="0"/>
              <a:t>Bitcoin meetups and conferences</a:t>
            </a:r>
            <a:endParaRPr sz="2400" dirty="0"/>
          </a:p>
        </p:txBody>
      </p:sp>
      <p:pic>
        <p:nvPicPr>
          <p:cNvPr id="799" name="Google Shape;799;p93"/>
          <p:cNvPicPr preferRelativeResize="0"/>
          <p:nvPr/>
        </p:nvPicPr>
        <p:blipFill>
          <a:blip r:embed="rId3">
            <a:alphaModFix/>
          </a:blip>
          <a:stretch>
            <a:fillRect/>
          </a:stretch>
        </p:blipFill>
        <p:spPr>
          <a:xfrm>
            <a:off x="5263935" y="1507099"/>
            <a:ext cx="3686550" cy="3072125"/>
          </a:xfrm>
          <a:prstGeom prst="rect">
            <a:avLst/>
          </a:prstGeom>
          <a:noFill/>
          <a:ln>
            <a:noFill/>
          </a:ln>
        </p:spPr>
      </p:pic>
      <p:sp>
        <p:nvSpPr>
          <p:cNvPr id="2" name="Date Placeholder 1"/>
          <p:cNvSpPr>
            <a:spLocks noGrp="1"/>
          </p:cNvSpPr>
          <p:nvPr>
            <p:ph type="dt" sz="half" idx="10"/>
          </p:nvPr>
        </p:nvSpPr>
        <p:spPr/>
        <p:txBody>
          <a:bodyPr/>
          <a:lstStyle/>
          <a:p>
            <a:pPr>
              <a:defRPr/>
            </a:pPr>
            <a:fld id="{569BE119-3E8D-4F93-902A-6E7AE148BB93}" type="datetime1">
              <a:rPr lang="zh-CN" altLang="en-US" smtClean="0"/>
              <a:t>2020/8/27</a:t>
            </a:fld>
            <a:endParaRPr lang="en-US" altLang="zh-CN"/>
          </a:p>
        </p:txBody>
      </p:sp>
    </p:spTree>
    <p:extLst>
      <p:ext uri="{BB962C8B-B14F-4D97-AF65-F5344CB8AC3E}">
        <p14:creationId xmlns:p14="http://schemas.microsoft.com/office/powerpoint/2010/main" val="6864178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94"/>
          <p:cNvSpPr txBox="1">
            <a:spLocks noGrp="1"/>
          </p:cNvSpPr>
          <p:nvPr>
            <p:ph type="title"/>
          </p:nvPr>
        </p:nvSpPr>
        <p:spPr>
          <a:xfrm>
            <a:off x="311700" y="198161"/>
            <a:ext cx="8520600" cy="598475"/>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4000" b="1" dirty="0">
                <a:solidFill>
                  <a:srgbClr val="1544D9"/>
                </a:solidFill>
              </a:rPr>
              <a:t>Blocksize Debate</a:t>
            </a:r>
            <a:endParaRPr sz="4000" b="1" dirty="0">
              <a:solidFill>
                <a:srgbClr val="1544D9"/>
              </a:solidFill>
            </a:endParaRPr>
          </a:p>
        </p:txBody>
      </p:sp>
      <p:sp>
        <p:nvSpPr>
          <p:cNvPr id="805" name="Google Shape;805;p94"/>
          <p:cNvSpPr txBox="1">
            <a:spLocks noGrp="1"/>
          </p:cNvSpPr>
          <p:nvPr>
            <p:ph type="body" idx="1"/>
          </p:nvPr>
        </p:nvSpPr>
        <p:spPr>
          <a:xfrm>
            <a:off x="311699" y="1147225"/>
            <a:ext cx="5257147" cy="1288677"/>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 sz="1800" dirty="0"/>
              <a:t>Problem: In 2015, Bitcoin blocks started to fill up</a:t>
            </a:r>
            <a:endParaRPr sz="1800" dirty="0"/>
          </a:p>
          <a:p>
            <a:pPr marL="457200" lvl="0" indent="-342900" rtl="0">
              <a:spcBef>
                <a:spcPts val="0"/>
              </a:spcBef>
              <a:spcAft>
                <a:spcPts val="0"/>
              </a:spcAft>
              <a:buSzPts val="1800"/>
              <a:buChar char="●"/>
            </a:pPr>
            <a:r>
              <a:rPr lang="en" sz="1800" dirty="0"/>
              <a:t>Can no longer handle transaction volume</a:t>
            </a:r>
            <a:endParaRPr sz="1800" dirty="0"/>
          </a:p>
          <a:p>
            <a:pPr marL="457200" lvl="0" indent="-342900" rtl="0">
              <a:spcBef>
                <a:spcPts val="0"/>
              </a:spcBef>
              <a:spcAft>
                <a:spcPts val="0"/>
              </a:spcAft>
              <a:buSzPts val="1800"/>
              <a:buChar char="●"/>
            </a:pPr>
            <a:r>
              <a:rPr lang="en" sz="1800" dirty="0"/>
              <a:t>Huge disagreement over solution</a:t>
            </a:r>
            <a:endParaRPr sz="1800" dirty="0"/>
          </a:p>
          <a:p>
            <a:pPr marL="457200" lvl="0" indent="-342900" rtl="0">
              <a:spcBef>
                <a:spcPts val="0"/>
              </a:spcBef>
              <a:spcAft>
                <a:spcPts val="0"/>
              </a:spcAft>
              <a:buSzPts val="1800"/>
              <a:buChar char="●"/>
            </a:pPr>
            <a:r>
              <a:rPr lang="en" sz="1800" dirty="0"/>
              <a:t>Decentralized vs. Centralized</a:t>
            </a:r>
            <a:endParaRPr sz="1800" dirty="0"/>
          </a:p>
          <a:p>
            <a:pPr marL="0" lvl="0" indent="0" rtl="0">
              <a:spcBef>
                <a:spcPts val="1600"/>
              </a:spcBef>
              <a:spcAft>
                <a:spcPts val="1600"/>
              </a:spcAft>
              <a:buNone/>
            </a:pPr>
            <a:endParaRPr sz="1800" dirty="0"/>
          </a:p>
        </p:txBody>
      </p:sp>
      <p:pic>
        <p:nvPicPr>
          <p:cNvPr id="806" name="Google Shape;806;p94"/>
          <p:cNvPicPr preferRelativeResize="0"/>
          <p:nvPr/>
        </p:nvPicPr>
        <p:blipFill>
          <a:blip r:embed="rId3">
            <a:alphaModFix/>
          </a:blip>
          <a:stretch>
            <a:fillRect/>
          </a:stretch>
        </p:blipFill>
        <p:spPr>
          <a:xfrm>
            <a:off x="4953572" y="1797450"/>
            <a:ext cx="4073599" cy="2875950"/>
          </a:xfrm>
          <a:prstGeom prst="rect">
            <a:avLst/>
          </a:prstGeom>
          <a:noFill/>
          <a:ln>
            <a:noFill/>
          </a:ln>
        </p:spPr>
      </p:pic>
      <p:sp>
        <p:nvSpPr>
          <p:cNvPr id="2" name="Date Placeholder 1"/>
          <p:cNvSpPr>
            <a:spLocks noGrp="1"/>
          </p:cNvSpPr>
          <p:nvPr>
            <p:ph type="dt" sz="half" idx="10"/>
          </p:nvPr>
        </p:nvSpPr>
        <p:spPr/>
        <p:txBody>
          <a:bodyPr/>
          <a:lstStyle/>
          <a:p>
            <a:pPr>
              <a:defRPr/>
            </a:pPr>
            <a:fld id="{BA6289F6-DD64-4F70-8532-6FE12CB2456C}" type="datetime1">
              <a:rPr lang="zh-CN" altLang="en-US" smtClean="0"/>
              <a:t>2020/8/27</a:t>
            </a:fld>
            <a:endParaRPr lang="en-US" altLang="zh-CN"/>
          </a:p>
        </p:txBody>
      </p:sp>
    </p:spTree>
    <p:extLst>
      <p:ext uri="{BB962C8B-B14F-4D97-AF65-F5344CB8AC3E}">
        <p14:creationId xmlns:p14="http://schemas.microsoft.com/office/powerpoint/2010/main" val="172913141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95"/>
          <p:cNvSpPr txBox="1">
            <a:spLocks noGrp="1"/>
          </p:cNvSpPr>
          <p:nvPr>
            <p:ph type="title"/>
          </p:nvPr>
        </p:nvSpPr>
        <p:spPr>
          <a:xfrm>
            <a:off x="311700" y="315925"/>
            <a:ext cx="8520600" cy="63595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b="1" dirty="0">
                <a:solidFill>
                  <a:srgbClr val="1544D9"/>
                </a:solidFill>
              </a:rPr>
              <a:t>Segregated Witness</a:t>
            </a:r>
            <a:endParaRPr sz="3600" b="1" dirty="0">
              <a:solidFill>
                <a:srgbClr val="1544D9"/>
              </a:solidFill>
            </a:endParaRPr>
          </a:p>
        </p:txBody>
      </p:sp>
      <p:sp>
        <p:nvSpPr>
          <p:cNvPr id="812" name="Google Shape;812;p95"/>
          <p:cNvSpPr txBox="1">
            <a:spLocks noGrp="1"/>
          </p:cNvSpPr>
          <p:nvPr>
            <p:ph type="body" idx="1"/>
          </p:nvPr>
        </p:nvSpPr>
        <p:spPr>
          <a:xfrm>
            <a:off x="311700" y="1112799"/>
            <a:ext cx="8520600" cy="887593"/>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 sz="1800" dirty="0"/>
              <a:t>Takes the signature out of the transaction, thus providing more room in the block</a:t>
            </a:r>
            <a:endParaRPr sz="1800" dirty="0"/>
          </a:p>
          <a:p>
            <a:pPr marL="457200" lvl="0" indent="-342900" rtl="0">
              <a:spcBef>
                <a:spcPts val="0"/>
              </a:spcBef>
              <a:spcAft>
                <a:spcPts val="0"/>
              </a:spcAft>
              <a:buSzPts val="1800"/>
              <a:buChar char="●"/>
            </a:pPr>
            <a:r>
              <a:rPr lang="en" sz="1800" dirty="0"/>
              <a:t>Politics</a:t>
            </a:r>
            <a:endParaRPr sz="1800" dirty="0"/>
          </a:p>
          <a:p>
            <a:pPr marL="457200" lvl="0" indent="-342900" rtl="0">
              <a:spcBef>
                <a:spcPts val="0"/>
              </a:spcBef>
              <a:spcAft>
                <a:spcPts val="0"/>
              </a:spcAft>
              <a:buSzPts val="1800"/>
              <a:buChar char="●"/>
            </a:pPr>
            <a:r>
              <a:rPr lang="en" sz="1800" dirty="0"/>
              <a:t>Bitcoin Unlimited and ViaBTC</a:t>
            </a:r>
            <a:endParaRPr sz="1800" dirty="0"/>
          </a:p>
        </p:txBody>
      </p:sp>
      <p:pic>
        <p:nvPicPr>
          <p:cNvPr id="813" name="Google Shape;813;p95"/>
          <p:cNvPicPr preferRelativeResize="0"/>
          <p:nvPr/>
        </p:nvPicPr>
        <p:blipFill>
          <a:blip r:embed="rId3">
            <a:alphaModFix/>
          </a:blip>
          <a:stretch>
            <a:fillRect/>
          </a:stretch>
        </p:blipFill>
        <p:spPr>
          <a:xfrm>
            <a:off x="1234440" y="2000392"/>
            <a:ext cx="6469380" cy="2697338"/>
          </a:xfrm>
          <a:prstGeom prst="rect">
            <a:avLst/>
          </a:prstGeom>
          <a:noFill/>
          <a:ln>
            <a:noFill/>
          </a:ln>
        </p:spPr>
      </p:pic>
      <p:sp>
        <p:nvSpPr>
          <p:cNvPr id="2" name="Date Placeholder 1"/>
          <p:cNvSpPr>
            <a:spLocks noGrp="1"/>
          </p:cNvSpPr>
          <p:nvPr>
            <p:ph type="dt" sz="half" idx="10"/>
          </p:nvPr>
        </p:nvSpPr>
        <p:spPr/>
        <p:txBody>
          <a:bodyPr/>
          <a:lstStyle/>
          <a:p>
            <a:pPr>
              <a:defRPr/>
            </a:pPr>
            <a:fld id="{A4A10A28-38E6-46C2-9F9C-03DD0F9EA12F}" type="datetime1">
              <a:rPr lang="zh-CN" altLang="en-US" smtClean="0"/>
              <a:t>2020/8/27</a:t>
            </a:fld>
            <a:endParaRPr lang="en-US" altLang="zh-CN"/>
          </a:p>
        </p:txBody>
      </p:sp>
    </p:spTree>
    <p:extLst>
      <p:ext uri="{BB962C8B-B14F-4D97-AF65-F5344CB8AC3E}">
        <p14:creationId xmlns:p14="http://schemas.microsoft.com/office/powerpoint/2010/main" val="29445954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Text Box 3"/>
          <p:cNvSpPr txBox="1">
            <a:spLocks noChangeArrowheads="1"/>
          </p:cNvSpPr>
          <p:nvPr/>
        </p:nvSpPr>
        <p:spPr bwMode="auto">
          <a:xfrm>
            <a:off x="914401" y="467068"/>
            <a:ext cx="7485063" cy="560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Arial Unicode MS" pitchFamily="34" charset="-128"/>
                <a:cs typeface="Arial Unicode MS" pitchFamily="34" charset="-128"/>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Arial Unicode MS" pitchFamily="34" charset="-128"/>
                <a:cs typeface="Arial Unicode MS" pitchFamily="34" charset="-128"/>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Arial Unicode MS" pitchFamily="34" charset="-128"/>
                <a:cs typeface="Arial Unicode MS" pitchFamily="34" charset="-128"/>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Arial Unicode MS" pitchFamily="34" charset="-128"/>
                <a:cs typeface="Arial Unicode MS" pitchFamily="34" charset="-128"/>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Arial Unicode MS" pitchFamily="34" charset="-128"/>
                <a:cs typeface="Arial Unicode MS" pitchFamily="34" charset="-128"/>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Arial Unicode MS" pitchFamily="34" charset="-128"/>
                <a:cs typeface="Arial Unicode MS" pitchFamily="34" charset="-128"/>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Arial Unicode MS" pitchFamily="34" charset="-128"/>
                <a:cs typeface="Arial Unicode MS" pitchFamily="34" charset="-128"/>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Arial Unicode MS" pitchFamily="34" charset="-128"/>
                <a:cs typeface="Arial Unicode MS" pitchFamily="34" charset="-128"/>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Arial Unicode MS" pitchFamily="34" charset="-128"/>
                <a:cs typeface="Arial Unicode MS" pitchFamily="34" charset="-128"/>
              </a:defRPr>
            </a:lvl9pPr>
          </a:lstStyle>
          <a:p>
            <a:pPr eaLnBrk="1" hangingPunct="1">
              <a:lnSpc>
                <a:spcPct val="90000"/>
              </a:lnSpc>
              <a:buSzPct val="100000"/>
            </a:pPr>
            <a:r>
              <a:rPr lang="en-US" altLang="en-US" sz="4000" b="1" dirty="0">
                <a:solidFill>
                  <a:srgbClr val="7889FB"/>
                </a:solidFill>
                <a:ea typeface="宋体" pitchFamily="2" charset="-122"/>
              </a:rPr>
              <a:t>Course Benefits (as audience)</a:t>
            </a:r>
          </a:p>
        </p:txBody>
      </p:sp>
      <p:sp>
        <p:nvSpPr>
          <p:cNvPr id="13316" name="Text Box 4"/>
          <p:cNvSpPr txBox="1">
            <a:spLocks noChangeArrowheads="1"/>
          </p:cNvSpPr>
          <p:nvPr/>
        </p:nvSpPr>
        <p:spPr bwMode="auto">
          <a:xfrm>
            <a:off x="533400" y="1200150"/>
            <a:ext cx="6172200" cy="23587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658813" indent="-371475">
              <a:tabLst>
                <a:tab pos="658813" algn="l"/>
                <a:tab pos="1116013" algn="l"/>
                <a:tab pos="1573213" algn="l"/>
                <a:tab pos="2030413" algn="l"/>
                <a:tab pos="2487613" algn="l"/>
                <a:tab pos="2944813" algn="l"/>
                <a:tab pos="3402013" algn="l"/>
                <a:tab pos="3859213" algn="l"/>
                <a:tab pos="4316413" algn="l"/>
                <a:tab pos="4773613" algn="l"/>
                <a:tab pos="5230813" algn="l"/>
                <a:tab pos="5688013" algn="l"/>
                <a:tab pos="6145213" algn="l"/>
                <a:tab pos="6602413" algn="l"/>
                <a:tab pos="7059613" algn="l"/>
                <a:tab pos="7516813" algn="l"/>
                <a:tab pos="7974013" algn="l"/>
                <a:tab pos="8431213" algn="l"/>
                <a:tab pos="8888413" algn="l"/>
                <a:tab pos="9345613" algn="l"/>
                <a:tab pos="9802813" algn="l"/>
              </a:tabLst>
              <a:defRPr>
                <a:solidFill>
                  <a:schemeClr val="tx1"/>
                </a:solidFill>
                <a:latin typeface="Arial" pitchFamily="34" charset="0"/>
                <a:ea typeface="Arial Unicode MS" pitchFamily="34" charset="-128"/>
                <a:cs typeface="Arial Unicode MS" pitchFamily="34" charset="-128"/>
              </a:defRPr>
            </a:lvl1pPr>
            <a:lvl2pPr marL="742950" indent="-285750">
              <a:tabLst>
                <a:tab pos="658813" algn="l"/>
                <a:tab pos="1116013" algn="l"/>
                <a:tab pos="1573213" algn="l"/>
                <a:tab pos="2030413" algn="l"/>
                <a:tab pos="2487613" algn="l"/>
                <a:tab pos="2944813" algn="l"/>
                <a:tab pos="3402013" algn="l"/>
                <a:tab pos="3859213" algn="l"/>
                <a:tab pos="4316413" algn="l"/>
                <a:tab pos="4773613" algn="l"/>
                <a:tab pos="5230813" algn="l"/>
                <a:tab pos="5688013" algn="l"/>
                <a:tab pos="6145213" algn="l"/>
                <a:tab pos="6602413" algn="l"/>
                <a:tab pos="7059613" algn="l"/>
                <a:tab pos="7516813" algn="l"/>
                <a:tab pos="7974013" algn="l"/>
                <a:tab pos="8431213" algn="l"/>
                <a:tab pos="8888413" algn="l"/>
                <a:tab pos="9345613" algn="l"/>
                <a:tab pos="9802813" algn="l"/>
              </a:tabLst>
              <a:defRPr>
                <a:solidFill>
                  <a:schemeClr val="tx1"/>
                </a:solidFill>
                <a:latin typeface="Arial" pitchFamily="34" charset="0"/>
                <a:ea typeface="Arial Unicode MS" pitchFamily="34" charset="-128"/>
                <a:cs typeface="Arial Unicode MS" pitchFamily="34" charset="-128"/>
              </a:defRPr>
            </a:lvl2pPr>
            <a:lvl3pPr marL="1143000" indent="-228600">
              <a:tabLst>
                <a:tab pos="658813" algn="l"/>
                <a:tab pos="1116013" algn="l"/>
                <a:tab pos="1573213" algn="l"/>
                <a:tab pos="2030413" algn="l"/>
                <a:tab pos="2487613" algn="l"/>
                <a:tab pos="2944813" algn="l"/>
                <a:tab pos="3402013" algn="l"/>
                <a:tab pos="3859213" algn="l"/>
                <a:tab pos="4316413" algn="l"/>
                <a:tab pos="4773613" algn="l"/>
                <a:tab pos="5230813" algn="l"/>
                <a:tab pos="5688013" algn="l"/>
                <a:tab pos="6145213" algn="l"/>
                <a:tab pos="6602413" algn="l"/>
                <a:tab pos="7059613" algn="l"/>
                <a:tab pos="7516813" algn="l"/>
                <a:tab pos="7974013" algn="l"/>
                <a:tab pos="8431213" algn="l"/>
                <a:tab pos="8888413" algn="l"/>
                <a:tab pos="9345613" algn="l"/>
                <a:tab pos="9802813" algn="l"/>
              </a:tabLst>
              <a:defRPr>
                <a:solidFill>
                  <a:schemeClr val="tx1"/>
                </a:solidFill>
                <a:latin typeface="Arial" pitchFamily="34" charset="0"/>
                <a:ea typeface="Arial Unicode MS" pitchFamily="34" charset="-128"/>
                <a:cs typeface="Arial Unicode MS" pitchFamily="34" charset="-128"/>
              </a:defRPr>
            </a:lvl3pPr>
            <a:lvl4pPr marL="1600200" indent="-228600">
              <a:tabLst>
                <a:tab pos="658813" algn="l"/>
                <a:tab pos="1116013" algn="l"/>
                <a:tab pos="1573213" algn="l"/>
                <a:tab pos="2030413" algn="l"/>
                <a:tab pos="2487613" algn="l"/>
                <a:tab pos="2944813" algn="l"/>
                <a:tab pos="3402013" algn="l"/>
                <a:tab pos="3859213" algn="l"/>
                <a:tab pos="4316413" algn="l"/>
                <a:tab pos="4773613" algn="l"/>
                <a:tab pos="5230813" algn="l"/>
                <a:tab pos="5688013" algn="l"/>
                <a:tab pos="6145213" algn="l"/>
                <a:tab pos="6602413" algn="l"/>
                <a:tab pos="7059613" algn="l"/>
                <a:tab pos="7516813" algn="l"/>
                <a:tab pos="7974013" algn="l"/>
                <a:tab pos="8431213" algn="l"/>
                <a:tab pos="8888413" algn="l"/>
                <a:tab pos="9345613" algn="l"/>
                <a:tab pos="9802813" algn="l"/>
              </a:tabLst>
              <a:defRPr>
                <a:solidFill>
                  <a:schemeClr val="tx1"/>
                </a:solidFill>
                <a:latin typeface="Arial" pitchFamily="34" charset="0"/>
                <a:ea typeface="Arial Unicode MS" pitchFamily="34" charset="-128"/>
                <a:cs typeface="Arial Unicode MS" pitchFamily="34" charset="-128"/>
              </a:defRPr>
            </a:lvl4pPr>
            <a:lvl5pPr marL="2057400" indent="-228600">
              <a:tabLst>
                <a:tab pos="658813" algn="l"/>
                <a:tab pos="1116013" algn="l"/>
                <a:tab pos="1573213" algn="l"/>
                <a:tab pos="2030413" algn="l"/>
                <a:tab pos="2487613" algn="l"/>
                <a:tab pos="2944813" algn="l"/>
                <a:tab pos="3402013" algn="l"/>
                <a:tab pos="3859213" algn="l"/>
                <a:tab pos="4316413" algn="l"/>
                <a:tab pos="4773613" algn="l"/>
                <a:tab pos="5230813" algn="l"/>
                <a:tab pos="5688013" algn="l"/>
                <a:tab pos="6145213" algn="l"/>
                <a:tab pos="6602413" algn="l"/>
                <a:tab pos="7059613" algn="l"/>
                <a:tab pos="7516813" algn="l"/>
                <a:tab pos="7974013" algn="l"/>
                <a:tab pos="8431213" algn="l"/>
                <a:tab pos="8888413" algn="l"/>
                <a:tab pos="9345613" algn="l"/>
                <a:tab pos="9802813" algn="l"/>
              </a:tabLst>
              <a:defRPr>
                <a:solidFill>
                  <a:schemeClr val="tx1"/>
                </a:solidFill>
                <a:latin typeface="Arial" pitchFamily="34" charset="0"/>
                <a:ea typeface="Arial Unicode MS" pitchFamily="34" charset="-128"/>
                <a:cs typeface="Arial Unicode MS" pitchFamily="34" charset="-128"/>
              </a:defRPr>
            </a:lvl5pPr>
            <a:lvl6pPr marL="2514600" indent="-228600" eaLnBrk="0" fontAlgn="base" hangingPunct="0">
              <a:spcBef>
                <a:spcPct val="0"/>
              </a:spcBef>
              <a:spcAft>
                <a:spcPct val="0"/>
              </a:spcAft>
              <a:tabLst>
                <a:tab pos="658813" algn="l"/>
                <a:tab pos="1116013" algn="l"/>
                <a:tab pos="1573213" algn="l"/>
                <a:tab pos="2030413" algn="l"/>
                <a:tab pos="2487613" algn="l"/>
                <a:tab pos="2944813" algn="l"/>
                <a:tab pos="3402013" algn="l"/>
                <a:tab pos="3859213" algn="l"/>
                <a:tab pos="4316413" algn="l"/>
                <a:tab pos="4773613" algn="l"/>
                <a:tab pos="5230813" algn="l"/>
                <a:tab pos="5688013" algn="l"/>
                <a:tab pos="6145213" algn="l"/>
                <a:tab pos="6602413" algn="l"/>
                <a:tab pos="7059613" algn="l"/>
                <a:tab pos="7516813" algn="l"/>
                <a:tab pos="7974013" algn="l"/>
                <a:tab pos="8431213" algn="l"/>
                <a:tab pos="8888413" algn="l"/>
                <a:tab pos="9345613" algn="l"/>
                <a:tab pos="9802813" algn="l"/>
              </a:tabLst>
              <a:defRPr>
                <a:solidFill>
                  <a:schemeClr val="tx1"/>
                </a:solidFill>
                <a:latin typeface="Arial" pitchFamily="34" charset="0"/>
                <a:ea typeface="Arial Unicode MS" pitchFamily="34" charset="-128"/>
                <a:cs typeface="Arial Unicode MS" pitchFamily="34" charset="-128"/>
              </a:defRPr>
            </a:lvl6pPr>
            <a:lvl7pPr marL="2971800" indent="-228600" eaLnBrk="0" fontAlgn="base" hangingPunct="0">
              <a:spcBef>
                <a:spcPct val="0"/>
              </a:spcBef>
              <a:spcAft>
                <a:spcPct val="0"/>
              </a:spcAft>
              <a:tabLst>
                <a:tab pos="658813" algn="l"/>
                <a:tab pos="1116013" algn="l"/>
                <a:tab pos="1573213" algn="l"/>
                <a:tab pos="2030413" algn="l"/>
                <a:tab pos="2487613" algn="l"/>
                <a:tab pos="2944813" algn="l"/>
                <a:tab pos="3402013" algn="l"/>
                <a:tab pos="3859213" algn="l"/>
                <a:tab pos="4316413" algn="l"/>
                <a:tab pos="4773613" algn="l"/>
                <a:tab pos="5230813" algn="l"/>
                <a:tab pos="5688013" algn="l"/>
                <a:tab pos="6145213" algn="l"/>
                <a:tab pos="6602413" algn="l"/>
                <a:tab pos="7059613" algn="l"/>
                <a:tab pos="7516813" algn="l"/>
                <a:tab pos="7974013" algn="l"/>
                <a:tab pos="8431213" algn="l"/>
                <a:tab pos="8888413" algn="l"/>
                <a:tab pos="9345613" algn="l"/>
                <a:tab pos="9802813" algn="l"/>
              </a:tabLst>
              <a:defRPr>
                <a:solidFill>
                  <a:schemeClr val="tx1"/>
                </a:solidFill>
                <a:latin typeface="Arial" pitchFamily="34" charset="0"/>
                <a:ea typeface="Arial Unicode MS" pitchFamily="34" charset="-128"/>
                <a:cs typeface="Arial Unicode MS" pitchFamily="34" charset="-128"/>
              </a:defRPr>
            </a:lvl7pPr>
            <a:lvl8pPr marL="3429000" indent="-228600" eaLnBrk="0" fontAlgn="base" hangingPunct="0">
              <a:spcBef>
                <a:spcPct val="0"/>
              </a:spcBef>
              <a:spcAft>
                <a:spcPct val="0"/>
              </a:spcAft>
              <a:tabLst>
                <a:tab pos="658813" algn="l"/>
                <a:tab pos="1116013" algn="l"/>
                <a:tab pos="1573213" algn="l"/>
                <a:tab pos="2030413" algn="l"/>
                <a:tab pos="2487613" algn="l"/>
                <a:tab pos="2944813" algn="l"/>
                <a:tab pos="3402013" algn="l"/>
                <a:tab pos="3859213" algn="l"/>
                <a:tab pos="4316413" algn="l"/>
                <a:tab pos="4773613" algn="l"/>
                <a:tab pos="5230813" algn="l"/>
                <a:tab pos="5688013" algn="l"/>
                <a:tab pos="6145213" algn="l"/>
                <a:tab pos="6602413" algn="l"/>
                <a:tab pos="7059613" algn="l"/>
                <a:tab pos="7516813" algn="l"/>
                <a:tab pos="7974013" algn="l"/>
                <a:tab pos="8431213" algn="l"/>
                <a:tab pos="8888413" algn="l"/>
                <a:tab pos="9345613" algn="l"/>
                <a:tab pos="9802813" algn="l"/>
              </a:tabLst>
              <a:defRPr>
                <a:solidFill>
                  <a:schemeClr val="tx1"/>
                </a:solidFill>
                <a:latin typeface="Arial" pitchFamily="34" charset="0"/>
                <a:ea typeface="Arial Unicode MS" pitchFamily="34" charset="-128"/>
                <a:cs typeface="Arial Unicode MS" pitchFamily="34" charset="-128"/>
              </a:defRPr>
            </a:lvl8pPr>
            <a:lvl9pPr marL="3886200" indent="-228600" eaLnBrk="0" fontAlgn="base" hangingPunct="0">
              <a:spcBef>
                <a:spcPct val="0"/>
              </a:spcBef>
              <a:spcAft>
                <a:spcPct val="0"/>
              </a:spcAft>
              <a:tabLst>
                <a:tab pos="658813" algn="l"/>
                <a:tab pos="1116013" algn="l"/>
                <a:tab pos="1573213" algn="l"/>
                <a:tab pos="2030413" algn="l"/>
                <a:tab pos="2487613" algn="l"/>
                <a:tab pos="2944813" algn="l"/>
                <a:tab pos="3402013" algn="l"/>
                <a:tab pos="3859213" algn="l"/>
                <a:tab pos="4316413" algn="l"/>
                <a:tab pos="4773613" algn="l"/>
                <a:tab pos="5230813" algn="l"/>
                <a:tab pos="5688013" algn="l"/>
                <a:tab pos="6145213" algn="l"/>
                <a:tab pos="6602413" algn="l"/>
                <a:tab pos="7059613" algn="l"/>
                <a:tab pos="7516813" algn="l"/>
                <a:tab pos="7974013" algn="l"/>
                <a:tab pos="8431213" algn="l"/>
                <a:tab pos="8888413" algn="l"/>
                <a:tab pos="9345613" algn="l"/>
                <a:tab pos="9802813" algn="l"/>
              </a:tabLst>
              <a:defRPr>
                <a:solidFill>
                  <a:schemeClr val="tx1"/>
                </a:solidFill>
                <a:latin typeface="Arial" pitchFamily="34" charset="0"/>
                <a:ea typeface="Arial Unicode MS" pitchFamily="34" charset="-128"/>
                <a:cs typeface="Arial Unicode MS" pitchFamily="34" charset="-128"/>
              </a:defRPr>
            </a:lvl9pPr>
          </a:lstStyle>
          <a:p>
            <a:pPr eaLnBrk="1" hangingPunct="1">
              <a:spcBef>
                <a:spcPts val="1400"/>
              </a:spcBef>
              <a:spcAft>
                <a:spcPts val="600"/>
              </a:spcAft>
              <a:buClr>
                <a:srgbClr val="2DB6B3"/>
              </a:buClr>
              <a:buSzPct val="100000"/>
              <a:buFont typeface="Wingdings" pitchFamily="2" charset="2"/>
              <a:buChar char=""/>
            </a:pPr>
            <a:r>
              <a:rPr lang="en-US" altLang="en-US" sz="2400" b="1" dirty="0">
                <a:solidFill>
                  <a:srgbClr val="000000"/>
                </a:solidFill>
                <a:ea typeface="宋体" pitchFamily="2" charset="-122"/>
              </a:rPr>
              <a:t>Broaden Horizon</a:t>
            </a:r>
          </a:p>
          <a:p>
            <a:pPr eaLnBrk="1" hangingPunct="1">
              <a:spcBef>
                <a:spcPts val="1400"/>
              </a:spcBef>
              <a:spcAft>
                <a:spcPts val="600"/>
              </a:spcAft>
              <a:buClr>
                <a:srgbClr val="2DB6B3"/>
              </a:buClr>
              <a:buSzPct val="100000"/>
              <a:buFont typeface="Wingdings" pitchFamily="2" charset="2"/>
              <a:buChar char=""/>
            </a:pPr>
            <a:r>
              <a:rPr lang="en-US" altLang="en-US" sz="2400" b="1" dirty="0">
                <a:solidFill>
                  <a:srgbClr val="000000"/>
                </a:solidFill>
                <a:ea typeface="宋体" pitchFamily="2" charset="-122"/>
              </a:rPr>
              <a:t>Engage Experience </a:t>
            </a:r>
          </a:p>
          <a:p>
            <a:pPr eaLnBrk="1" hangingPunct="1">
              <a:spcBef>
                <a:spcPts val="1400"/>
              </a:spcBef>
              <a:spcAft>
                <a:spcPts val="600"/>
              </a:spcAft>
              <a:buClr>
                <a:srgbClr val="2DB6B3"/>
              </a:buClr>
              <a:buSzPct val="100000"/>
              <a:buFont typeface="Wingdings" pitchFamily="2" charset="2"/>
              <a:buChar char=""/>
            </a:pPr>
            <a:r>
              <a:rPr lang="en-US" altLang="en-US" sz="2400" b="1" dirty="0">
                <a:solidFill>
                  <a:srgbClr val="000000"/>
                </a:solidFill>
                <a:ea typeface="宋体" pitchFamily="2" charset="-122"/>
              </a:rPr>
              <a:t>Expand Self-concerns</a:t>
            </a:r>
          </a:p>
          <a:p>
            <a:pPr eaLnBrk="1" hangingPunct="1">
              <a:spcBef>
                <a:spcPts val="1400"/>
              </a:spcBef>
              <a:spcAft>
                <a:spcPts val="600"/>
              </a:spcAft>
              <a:buClr>
                <a:srgbClr val="2DB6B3"/>
              </a:buClr>
              <a:buSzPct val="100000"/>
              <a:buFont typeface="Wingdings" pitchFamily="2" charset="2"/>
              <a:buChar char=""/>
            </a:pPr>
            <a:r>
              <a:rPr lang="en-US" altLang="en-US" sz="2400" b="1" dirty="0">
                <a:solidFill>
                  <a:srgbClr val="000000"/>
                </a:solidFill>
                <a:ea typeface="宋体" pitchFamily="2" charset="-122"/>
              </a:rPr>
              <a:t>Improve Life Quality</a:t>
            </a:r>
          </a:p>
        </p:txBody>
      </p:sp>
      <p:pic>
        <p:nvPicPr>
          <p:cNvPr id="133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2598475"/>
            <a:ext cx="3429000" cy="222236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9" name="Date Placeholder 2"/>
          <p:cNvSpPr>
            <a:spLocks noGrp="1"/>
          </p:cNvSpPr>
          <p:nvPr>
            <p:ph type="dt" sz="quarter" idx="4294967295"/>
          </p:nvPr>
        </p:nvSpPr>
        <p:spPr>
          <a:xfrm>
            <a:off x="1752601" y="4905376"/>
            <a:ext cx="1946275" cy="184547"/>
          </a:xfrm>
          <a:prstGeom prst="rect">
            <a:avLst/>
          </a:prstGeom>
          <a:noFill/>
        </p:spPr>
        <p:txBody>
          <a:bodyPr/>
          <a:lstStyle>
            <a:lvl1pPr>
              <a:defRPr>
                <a:solidFill>
                  <a:schemeClr val="tx1"/>
                </a:solidFill>
                <a:latin typeface="Arial" pitchFamily="34" charset="0"/>
                <a:ea typeface="Arial Unicode MS" pitchFamily="34" charset="-128"/>
                <a:cs typeface="Arial Unicode MS" pitchFamily="34" charset="-128"/>
              </a:defRPr>
            </a:lvl1pPr>
            <a:lvl2pPr marL="742950" indent="-285750">
              <a:defRPr>
                <a:solidFill>
                  <a:schemeClr val="tx1"/>
                </a:solidFill>
                <a:latin typeface="Arial" pitchFamily="34" charset="0"/>
                <a:ea typeface="Arial Unicode MS" pitchFamily="34" charset="-128"/>
                <a:cs typeface="Arial Unicode MS" pitchFamily="34" charset="-128"/>
              </a:defRPr>
            </a:lvl2pPr>
            <a:lvl3pPr marL="1143000" indent="-228600">
              <a:defRPr>
                <a:solidFill>
                  <a:schemeClr val="tx1"/>
                </a:solidFill>
                <a:latin typeface="Arial" pitchFamily="34" charset="0"/>
                <a:ea typeface="Arial Unicode MS" pitchFamily="34" charset="-128"/>
                <a:cs typeface="Arial Unicode MS" pitchFamily="34" charset="-128"/>
              </a:defRPr>
            </a:lvl3pPr>
            <a:lvl4pPr marL="1600200" indent="-228600">
              <a:defRPr>
                <a:solidFill>
                  <a:schemeClr val="tx1"/>
                </a:solidFill>
                <a:latin typeface="Arial" pitchFamily="34" charset="0"/>
                <a:ea typeface="Arial Unicode MS" pitchFamily="34" charset="-128"/>
                <a:cs typeface="Arial Unicode MS" pitchFamily="34" charset="-128"/>
              </a:defRPr>
            </a:lvl4pPr>
            <a:lvl5pPr marL="2057400" indent="-228600">
              <a:defRPr>
                <a:solidFill>
                  <a:schemeClr val="tx1"/>
                </a:solidFill>
                <a:latin typeface="Arial" pitchFamily="34" charset="0"/>
                <a:ea typeface="Arial Unicode MS" pitchFamily="34" charset="-128"/>
                <a:cs typeface="Arial Unicode MS" pitchFamily="34" charset="-128"/>
              </a:defRPr>
            </a:lvl5pPr>
            <a:lvl6pPr marL="2514600" indent="-228600" eaLnBrk="0" fontAlgn="base" hangingPunct="0">
              <a:spcBef>
                <a:spcPct val="0"/>
              </a:spcBef>
              <a:spcAft>
                <a:spcPct val="0"/>
              </a:spcAft>
              <a:defRPr>
                <a:solidFill>
                  <a:schemeClr val="tx1"/>
                </a:solidFill>
                <a:latin typeface="Arial" pitchFamily="34" charset="0"/>
                <a:ea typeface="Arial Unicode MS" pitchFamily="34" charset="-128"/>
                <a:cs typeface="Arial Unicode MS" pitchFamily="34" charset="-128"/>
              </a:defRPr>
            </a:lvl6pPr>
            <a:lvl7pPr marL="2971800" indent="-228600" eaLnBrk="0" fontAlgn="base" hangingPunct="0">
              <a:spcBef>
                <a:spcPct val="0"/>
              </a:spcBef>
              <a:spcAft>
                <a:spcPct val="0"/>
              </a:spcAft>
              <a:defRPr>
                <a:solidFill>
                  <a:schemeClr val="tx1"/>
                </a:solidFill>
                <a:latin typeface="Arial" pitchFamily="34" charset="0"/>
                <a:ea typeface="Arial Unicode MS" pitchFamily="34" charset="-128"/>
                <a:cs typeface="Arial Unicode MS" pitchFamily="34" charset="-128"/>
              </a:defRPr>
            </a:lvl7pPr>
            <a:lvl8pPr marL="3429000" indent="-228600" eaLnBrk="0" fontAlgn="base" hangingPunct="0">
              <a:spcBef>
                <a:spcPct val="0"/>
              </a:spcBef>
              <a:spcAft>
                <a:spcPct val="0"/>
              </a:spcAft>
              <a:defRPr>
                <a:solidFill>
                  <a:schemeClr val="tx1"/>
                </a:solidFill>
                <a:latin typeface="Arial" pitchFamily="34" charset="0"/>
                <a:ea typeface="Arial Unicode MS" pitchFamily="34" charset="-128"/>
                <a:cs typeface="Arial Unicode MS" pitchFamily="34" charset="-128"/>
              </a:defRPr>
            </a:lvl8pPr>
            <a:lvl9pPr marL="3886200" indent="-228600" eaLnBrk="0" fontAlgn="base" hangingPunct="0">
              <a:spcBef>
                <a:spcPct val="0"/>
              </a:spcBef>
              <a:spcAft>
                <a:spcPct val="0"/>
              </a:spcAft>
              <a:defRPr>
                <a:solidFill>
                  <a:schemeClr val="tx1"/>
                </a:solidFill>
                <a:latin typeface="Arial" pitchFamily="34" charset="0"/>
                <a:ea typeface="Arial Unicode MS" pitchFamily="34" charset="-128"/>
                <a:cs typeface="Arial Unicode MS" pitchFamily="34" charset="-128"/>
              </a:defRPr>
            </a:lvl9pPr>
          </a:lstStyle>
          <a:p>
            <a:fld id="{408AA2A8-9B9B-4943-A668-757AA4ED703A}" type="datetime1">
              <a:rPr lang="zh-CN" altLang="en-US" smtClean="0">
                <a:solidFill>
                  <a:srgbClr val="FFFFFF"/>
                </a:solidFill>
                <a:latin typeface="Times New Roman" pitchFamily="18" charset="0"/>
                <a:cs typeface="Arial" pitchFamily="34" charset="0"/>
              </a:rPr>
              <a:t>2020/8/27</a:t>
            </a:fld>
            <a:endParaRPr lang="en-US" altLang="en-US" smtClean="0">
              <a:solidFill>
                <a:srgbClr val="FFFFFF"/>
              </a:solidFill>
              <a:latin typeface="Times New Roman" pitchFamily="18" charset="0"/>
              <a:cs typeface="Arial" pitchFamily="34" charset="0"/>
            </a:endParaRPr>
          </a:p>
        </p:txBody>
      </p:sp>
    </p:spTree>
    <p:extLst>
      <p:ext uri="{BB962C8B-B14F-4D97-AF65-F5344CB8AC3E}">
        <p14:creationId xmlns:p14="http://schemas.microsoft.com/office/powerpoint/2010/main" val="254097097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98"/>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b="1" dirty="0">
                <a:solidFill>
                  <a:srgbClr val="1544D9"/>
                </a:solidFill>
              </a:rPr>
              <a:t>AML - Anti Money Laundering (FinCEN)</a:t>
            </a:r>
            <a:endParaRPr sz="3600" b="1" dirty="0">
              <a:solidFill>
                <a:srgbClr val="1544D9"/>
              </a:solidFill>
            </a:endParaRPr>
          </a:p>
        </p:txBody>
      </p:sp>
      <p:sp>
        <p:nvSpPr>
          <p:cNvPr id="833" name="Google Shape;833;p98"/>
          <p:cNvSpPr txBox="1">
            <a:spLocks noGrp="1"/>
          </p:cNvSpPr>
          <p:nvPr>
            <p:ph type="body" idx="1"/>
          </p:nvPr>
        </p:nvSpPr>
        <p:spPr>
          <a:xfrm>
            <a:off x="311700" y="1225225"/>
            <a:ext cx="8520600" cy="33540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r>
              <a:rPr lang="en" sz="2000" dirty="0"/>
              <a:t>The goal of anti‐money‐laundering policy is to prevent large flows of money from crossing borders or moving between the underground and legitimate economy without being detected.</a:t>
            </a:r>
            <a:endParaRPr sz="2000" dirty="0"/>
          </a:p>
          <a:p>
            <a:pPr marL="0" lvl="0" indent="0" rtl="0">
              <a:spcBef>
                <a:spcPts val="1600"/>
              </a:spcBef>
              <a:spcAft>
                <a:spcPts val="0"/>
              </a:spcAft>
              <a:buNone/>
            </a:pPr>
            <a:r>
              <a:rPr lang="en" sz="2000" dirty="0"/>
              <a:t>Currently under compliance of AML: </a:t>
            </a:r>
            <a:endParaRPr sz="2000" dirty="0"/>
          </a:p>
          <a:p>
            <a:pPr marL="0" lvl="0" indent="0" rtl="0">
              <a:spcBef>
                <a:spcPts val="1600"/>
              </a:spcBef>
              <a:spcAft>
                <a:spcPts val="1600"/>
              </a:spcAft>
              <a:buNone/>
            </a:pPr>
            <a:r>
              <a:rPr lang="en" sz="2000" dirty="0"/>
              <a:t>Bitstamp - </a:t>
            </a:r>
            <a:r>
              <a:rPr lang="en" sz="1400" dirty="0">
                <a:solidFill>
                  <a:srgbClr val="476C8E"/>
                </a:solidFill>
                <a:uFill>
                  <a:noFill/>
                </a:uFill>
                <a:hlinkClick r:id="rId3"/>
              </a:rPr>
              <a:t>https://www.bitstamp.net/aml-policy/</a:t>
            </a:r>
            <a:r>
              <a:rPr lang="en" sz="1400" dirty="0">
                <a:highlight>
                  <a:srgbClr val="ECEDF3"/>
                </a:highlight>
              </a:rPr>
              <a:t/>
            </a:r>
            <a:br>
              <a:rPr lang="en" sz="1400" dirty="0">
                <a:highlight>
                  <a:srgbClr val="ECEDF3"/>
                </a:highlight>
              </a:rPr>
            </a:br>
            <a:r>
              <a:rPr lang="en" sz="2000" dirty="0"/>
              <a:t>Bitfinex -</a:t>
            </a:r>
            <a:r>
              <a:rPr lang="en" sz="1400" dirty="0">
                <a:solidFill>
                  <a:srgbClr val="476C8E"/>
                </a:solidFill>
                <a:uFill>
                  <a:noFill/>
                </a:uFill>
                <a:hlinkClick r:id="rId4"/>
              </a:rPr>
              <a:t>https://www.bitfinex.com/pages/tos</a:t>
            </a:r>
            <a:r>
              <a:rPr lang="en" sz="2000" dirty="0"/>
              <a:t/>
            </a:r>
            <a:br>
              <a:rPr lang="en" sz="2000" dirty="0"/>
            </a:br>
            <a:r>
              <a:rPr lang="en" sz="2000" dirty="0"/>
              <a:t>Cavirtex - </a:t>
            </a:r>
            <a:r>
              <a:rPr lang="en" sz="1400" dirty="0">
                <a:solidFill>
                  <a:srgbClr val="476C8E"/>
                </a:solidFill>
                <a:uFill>
                  <a:noFill/>
                </a:uFill>
                <a:hlinkClick r:id="rId5"/>
              </a:rPr>
              <a:t>https://www.cavirtex.com/why_virtex#proactively_working</a:t>
            </a:r>
            <a:r>
              <a:rPr lang="en" sz="1400" dirty="0">
                <a:highlight>
                  <a:srgbClr val="ECEDF3"/>
                </a:highlight>
              </a:rPr>
              <a:t/>
            </a:r>
            <a:br>
              <a:rPr lang="en" sz="1400" dirty="0">
                <a:highlight>
                  <a:srgbClr val="ECEDF3"/>
                </a:highlight>
              </a:rPr>
            </a:br>
            <a:r>
              <a:rPr lang="en" sz="2000" dirty="0"/>
              <a:t>Coinbase - </a:t>
            </a:r>
            <a:r>
              <a:rPr lang="en" sz="1400" dirty="0">
                <a:solidFill>
                  <a:srgbClr val="476C8E"/>
                </a:solidFill>
                <a:uFill>
                  <a:noFill/>
                </a:uFill>
                <a:hlinkClick r:id="rId6"/>
              </a:rPr>
              <a:t>https://coinbase.com/legal/privacy</a:t>
            </a:r>
            <a:r>
              <a:rPr lang="en" sz="1400" dirty="0">
                <a:highlight>
                  <a:srgbClr val="ECEDF3"/>
                </a:highlight>
              </a:rPr>
              <a:t/>
            </a:r>
            <a:br>
              <a:rPr lang="en" sz="1400" dirty="0">
                <a:highlight>
                  <a:srgbClr val="ECEDF3"/>
                </a:highlight>
              </a:rPr>
            </a:br>
            <a:r>
              <a:rPr lang="en" sz="2000" dirty="0"/>
              <a:t>Kraken - </a:t>
            </a:r>
            <a:r>
              <a:rPr lang="en" sz="1400" dirty="0">
                <a:solidFill>
                  <a:srgbClr val="476C8E"/>
                </a:solidFill>
                <a:uFill>
                  <a:noFill/>
                </a:uFill>
                <a:hlinkClick r:id="rId7"/>
              </a:rPr>
              <a:t>https://www.kraken.com/legal/aml</a:t>
            </a:r>
            <a:r>
              <a:rPr lang="en" sz="2000" dirty="0"/>
              <a:t/>
            </a:r>
            <a:br>
              <a:rPr lang="en" sz="2000" dirty="0"/>
            </a:br>
            <a:r>
              <a:rPr lang="en" sz="2000" dirty="0"/>
              <a:t>Cryptonit- </a:t>
            </a:r>
            <a:r>
              <a:rPr lang="en" sz="1400" dirty="0">
                <a:solidFill>
                  <a:srgbClr val="476C8E"/>
                </a:solidFill>
                <a:uFill>
                  <a:noFill/>
                </a:uFill>
                <a:hlinkClick r:id="rId8"/>
              </a:rPr>
              <a:t>https://cryptonit.net/regulations</a:t>
            </a:r>
            <a:endParaRPr sz="2000" dirty="0"/>
          </a:p>
        </p:txBody>
      </p:sp>
      <p:sp>
        <p:nvSpPr>
          <p:cNvPr id="2" name="Date Placeholder 1"/>
          <p:cNvSpPr>
            <a:spLocks noGrp="1"/>
          </p:cNvSpPr>
          <p:nvPr>
            <p:ph type="dt" sz="half" idx="10"/>
          </p:nvPr>
        </p:nvSpPr>
        <p:spPr/>
        <p:txBody>
          <a:bodyPr/>
          <a:lstStyle/>
          <a:p>
            <a:pPr>
              <a:defRPr/>
            </a:pPr>
            <a:fld id="{5ABF17A4-85B8-4F25-9B74-CF66FD597EF9}" type="datetime1">
              <a:rPr lang="zh-CN" altLang="en-US" smtClean="0"/>
              <a:t>2020/8/27</a:t>
            </a:fld>
            <a:endParaRPr lang="en-US" altLang="zh-CN"/>
          </a:p>
        </p:txBody>
      </p:sp>
    </p:spTree>
    <p:extLst>
      <p:ext uri="{BB962C8B-B14F-4D97-AF65-F5344CB8AC3E}">
        <p14:creationId xmlns:p14="http://schemas.microsoft.com/office/powerpoint/2010/main" val="102702179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pic>
        <p:nvPicPr>
          <p:cNvPr id="838" name="Google Shape;838;p99"/>
          <p:cNvPicPr preferRelativeResize="0"/>
          <p:nvPr/>
        </p:nvPicPr>
        <p:blipFill>
          <a:blip r:embed="rId3">
            <a:alphaModFix/>
          </a:blip>
          <a:stretch>
            <a:fillRect/>
          </a:stretch>
        </p:blipFill>
        <p:spPr>
          <a:xfrm>
            <a:off x="4242475" y="0"/>
            <a:ext cx="4901525" cy="5143500"/>
          </a:xfrm>
          <a:prstGeom prst="rect">
            <a:avLst/>
          </a:prstGeom>
          <a:noFill/>
          <a:ln>
            <a:noFill/>
          </a:ln>
        </p:spPr>
      </p:pic>
      <p:sp>
        <p:nvSpPr>
          <p:cNvPr id="839" name="Google Shape;839;p99"/>
          <p:cNvSpPr txBox="1"/>
          <p:nvPr/>
        </p:nvSpPr>
        <p:spPr>
          <a:xfrm>
            <a:off x="0" y="4375500"/>
            <a:ext cx="4242475" cy="321191"/>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u="sng" dirty="0">
                <a:solidFill>
                  <a:schemeClr val="hlink"/>
                </a:solidFill>
                <a:hlinkClick r:id="rId4"/>
              </a:rPr>
              <a:t>http://www.coindesk.com/uk-treasury-digital-currencies-low-money-laundering-risk/</a:t>
            </a:r>
            <a:r>
              <a:rPr lang="en" sz="900" dirty="0"/>
              <a:t> </a:t>
            </a:r>
            <a:endParaRPr sz="900" dirty="0"/>
          </a:p>
        </p:txBody>
      </p:sp>
      <p:sp>
        <p:nvSpPr>
          <p:cNvPr id="840" name="Google Shape;840;p99"/>
          <p:cNvSpPr txBox="1"/>
          <p:nvPr/>
        </p:nvSpPr>
        <p:spPr>
          <a:xfrm>
            <a:off x="228475" y="1147225"/>
            <a:ext cx="4014000" cy="2720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a:solidFill>
                  <a:schemeClr val="dk1"/>
                </a:solidFill>
                <a:latin typeface="Open Sans"/>
                <a:ea typeface="Open Sans"/>
                <a:cs typeface="Open Sans"/>
                <a:sym typeface="Open Sans"/>
              </a:rPr>
              <a:t>Why?</a:t>
            </a:r>
            <a:endParaRPr sz="1200">
              <a:solidFill>
                <a:schemeClr val="dk1"/>
              </a:solidFill>
              <a:latin typeface="Open Sans"/>
              <a:ea typeface="Open Sans"/>
              <a:cs typeface="Open Sans"/>
              <a:sym typeface="Open Sans"/>
            </a:endParaRPr>
          </a:p>
          <a:p>
            <a:pPr marL="457200" lvl="0" indent="-304800" rtl="0">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Digital currencies are currently not a method by which terrorists raise or move money out of the UK </a:t>
            </a:r>
            <a:endParaRPr sz="1200">
              <a:solidFill>
                <a:schemeClr val="dk1"/>
              </a:solidFill>
              <a:latin typeface="Open Sans"/>
              <a:ea typeface="Open Sans"/>
              <a:cs typeface="Open Sans"/>
              <a:sym typeface="Open Sans"/>
            </a:endParaRPr>
          </a:p>
          <a:p>
            <a:pPr marL="457200" lvl="0" indent="-304800" rtl="0">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Current cases vs. Current Money Laundering</a:t>
            </a:r>
            <a:endParaRPr sz="1200">
              <a:solidFill>
                <a:schemeClr val="dk1"/>
              </a:solidFill>
              <a:latin typeface="Open Sans"/>
              <a:ea typeface="Open Sans"/>
              <a:cs typeface="Open Sans"/>
              <a:sym typeface="Open Sans"/>
            </a:endParaRPr>
          </a:p>
          <a:p>
            <a:pPr marL="457200" lvl="0" indent="-304800" rtl="0">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Panama Papers vs. Bitcoin </a:t>
            </a:r>
            <a:endParaRPr sz="1200">
              <a:solidFill>
                <a:schemeClr val="dk1"/>
              </a:solidFill>
              <a:latin typeface="Open Sans"/>
              <a:ea typeface="Open Sans"/>
              <a:cs typeface="Open Sans"/>
              <a:sym typeface="Open Sans"/>
            </a:endParaRPr>
          </a:p>
          <a:p>
            <a:pPr marL="457200" lvl="0" indent="-304800" rtl="0">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Silk Road (Crypto) vs. Street Dealers (Dollars)</a:t>
            </a:r>
            <a:endParaRPr sz="1200">
              <a:solidFill>
                <a:schemeClr val="dk1"/>
              </a:solidFill>
              <a:latin typeface="Open Sans"/>
              <a:ea typeface="Open Sans"/>
              <a:cs typeface="Open Sans"/>
              <a:sym typeface="Open Sans"/>
            </a:endParaRPr>
          </a:p>
          <a:p>
            <a:pPr marL="0" lvl="0" indent="0" rtl="0">
              <a:spcBef>
                <a:spcPts val="0"/>
              </a:spcBef>
              <a:spcAft>
                <a:spcPts val="0"/>
              </a:spcAft>
              <a:buNone/>
            </a:pPr>
            <a:endParaRPr sz="1200">
              <a:solidFill>
                <a:schemeClr val="dk1"/>
              </a:solidFill>
              <a:latin typeface="Open Sans"/>
              <a:ea typeface="Open Sans"/>
              <a:cs typeface="Open Sans"/>
              <a:sym typeface="Open Sans"/>
            </a:endParaRPr>
          </a:p>
          <a:p>
            <a:pPr marL="0" lvl="0" indent="0" rtl="0">
              <a:spcBef>
                <a:spcPts val="0"/>
              </a:spcBef>
              <a:spcAft>
                <a:spcPts val="0"/>
              </a:spcAft>
              <a:buNone/>
            </a:pPr>
            <a:r>
              <a:rPr lang="en" sz="1200">
                <a:solidFill>
                  <a:schemeClr val="dk1"/>
                </a:solidFill>
                <a:latin typeface="Open Sans"/>
                <a:ea typeface="Open Sans"/>
                <a:cs typeface="Open Sans"/>
                <a:sym typeface="Open Sans"/>
              </a:rPr>
              <a:t>It is a matter of size to compare cases! </a:t>
            </a:r>
            <a:endParaRPr sz="1200">
              <a:solidFill>
                <a:schemeClr val="dk1"/>
              </a:solidFill>
              <a:latin typeface="Open Sans"/>
              <a:ea typeface="Open Sans"/>
              <a:cs typeface="Open Sans"/>
              <a:sym typeface="Open Sans"/>
            </a:endParaRPr>
          </a:p>
          <a:p>
            <a:pPr marL="0" lvl="0" indent="0" rtl="0">
              <a:spcBef>
                <a:spcPts val="0"/>
              </a:spcBef>
              <a:spcAft>
                <a:spcPts val="0"/>
              </a:spcAft>
              <a:buNone/>
            </a:pPr>
            <a:endParaRPr sz="1200">
              <a:solidFill>
                <a:schemeClr val="dk1"/>
              </a:solidFill>
              <a:latin typeface="Open Sans"/>
              <a:ea typeface="Open Sans"/>
              <a:cs typeface="Open Sans"/>
              <a:sym typeface="Open Sans"/>
            </a:endParaRPr>
          </a:p>
        </p:txBody>
      </p:sp>
      <p:sp>
        <p:nvSpPr>
          <p:cNvPr id="841" name="Google Shape;841;p99"/>
          <p:cNvSpPr txBox="1">
            <a:spLocks noGrp="1"/>
          </p:cNvSpPr>
          <p:nvPr>
            <p:ph type="title"/>
          </p:nvPr>
        </p:nvSpPr>
        <p:spPr>
          <a:xfrm>
            <a:off x="311700" y="315925"/>
            <a:ext cx="1977738" cy="570974"/>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b="1" dirty="0">
                <a:solidFill>
                  <a:srgbClr val="1544D9"/>
                </a:solidFill>
              </a:rPr>
              <a:t>The Risk</a:t>
            </a:r>
            <a:endParaRPr sz="3600" b="1" dirty="0">
              <a:solidFill>
                <a:srgbClr val="1544D9"/>
              </a:solidFill>
            </a:endParaRPr>
          </a:p>
        </p:txBody>
      </p:sp>
      <p:pic>
        <p:nvPicPr>
          <p:cNvPr id="842" name="Google Shape;842;p99"/>
          <p:cNvPicPr preferRelativeResize="0"/>
          <p:nvPr/>
        </p:nvPicPr>
        <p:blipFill>
          <a:blip r:embed="rId5">
            <a:alphaModFix/>
          </a:blip>
          <a:stretch>
            <a:fillRect/>
          </a:stretch>
        </p:blipFill>
        <p:spPr>
          <a:xfrm>
            <a:off x="311688" y="1072388"/>
            <a:ext cx="3791675" cy="2870076"/>
          </a:xfrm>
          <a:prstGeom prst="rect">
            <a:avLst/>
          </a:prstGeom>
          <a:noFill/>
          <a:ln>
            <a:noFill/>
          </a:ln>
        </p:spPr>
      </p:pic>
      <p:sp>
        <p:nvSpPr>
          <p:cNvPr id="2" name="Date Placeholder 1"/>
          <p:cNvSpPr>
            <a:spLocks noGrp="1"/>
          </p:cNvSpPr>
          <p:nvPr>
            <p:ph type="dt" sz="half" idx="10"/>
          </p:nvPr>
        </p:nvSpPr>
        <p:spPr/>
        <p:txBody>
          <a:bodyPr/>
          <a:lstStyle/>
          <a:p>
            <a:pPr>
              <a:defRPr/>
            </a:pPr>
            <a:fld id="{6292A73F-0185-4906-BF5F-3222B025E584}" type="datetime1">
              <a:rPr lang="zh-CN" altLang="en-US" smtClean="0"/>
              <a:t>2020/8/27</a:t>
            </a:fld>
            <a:endParaRPr lang="en-US" altLang="zh-CN"/>
          </a:p>
        </p:txBody>
      </p:sp>
    </p:spTree>
    <p:extLst>
      <p:ext uri="{BB962C8B-B14F-4D97-AF65-F5344CB8AC3E}">
        <p14:creationId xmlns:p14="http://schemas.microsoft.com/office/powerpoint/2010/main" val="1129883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842"/>
                                        </p:tgtEl>
                                      </p:cBhvr>
                                    </p:animEffect>
                                    <p:set>
                                      <p:cBhvr>
                                        <p:cTn id="7" dur="1" fill="hold">
                                          <p:stCondLst>
                                            <p:cond delay="1000"/>
                                          </p:stCondLst>
                                        </p:cTn>
                                        <p:tgtEl>
                                          <p:spTgt spid="8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100"/>
          <p:cNvSpPr txBox="1">
            <a:spLocks noGrp="1"/>
          </p:cNvSpPr>
          <p:nvPr>
            <p:ph type="ctrTitle"/>
          </p:nvPr>
        </p:nvSpPr>
        <p:spPr>
          <a:xfrm>
            <a:off x="655225" y="1737625"/>
            <a:ext cx="8097300" cy="153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b="1" dirty="0">
                <a:solidFill>
                  <a:srgbClr val="1544D9"/>
                </a:solidFill>
              </a:rPr>
              <a:t>The Fight for </a:t>
            </a:r>
            <a:r>
              <a:rPr lang="en" sz="3600" b="1" dirty="0" smtClean="0">
                <a:solidFill>
                  <a:srgbClr val="1544D9"/>
                </a:solidFill>
              </a:rPr>
              <a:t>Privacy</a:t>
            </a:r>
            <a:endParaRPr sz="3600" b="1" dirty="0">
              <a:solidFill>
                <a:srgbClr val="1544D9"/>
              </a:solidFill>
            </a:endParaRPr>
          </a:p>
        </p:txBody>
      </p:sp>
      <p:sp>
        <p:nvSpPr>
          <p:cNvPr id="2" name="Date Placeholder 1"/>
          <p:cNvSpPr>
            <a:spLocks noGrp="1"/>
          </p:cNvSpPr>
          <p:nvPr>
            <p:ph type="dt" sz="half" idx="10"/>
          </p:nvPr>
        </p:nvSpPr>
        <p:spPr/>
        <p:txBody>
          <a:bodyPr/>
          <a:lstStyle/>
          <a:p>
            <a:pPr>
              <a:defRPr/>
            </a:pPr>
            <a:fld id="{98ACA988-8BC7-4150-833F-6AE5EADB1DDF}" type="datetime1">
              <a:rPr lang="zh-CN" altLang="en-US" smtClean="0"/>
              <a:t>2020/8/27</a:t>
            </a:fld>
            <a:endParaRPr lang="en-US" altLang="zh-CN"/>
          </a:p>
        </p:txBody>
      </p:sp>
    </p:spTree>
    <p:extLst>
      <p:ext uri="{BB962C8B-B14F-4D97-AF65-F5344CB8AC3E}">
        <p14:creationId xmlns:p14="http://schemas.microsoft.com/office/powerpoint/2010/main" val="313490026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101"/>
          <p:cNvSpPr txBox="1">
            <a:spLocks noGrp="1"/>
          </p:cNvSpPr>
          <p:nvPr>
            <p:ph type="title"/>
          </p:nvPr>
        </p:nvSpPr>
        <p:spPr>
          <a:xfrm>
            <a:off x="311700" y="315925"/>
            <a:ext cx="8520600" cy="612225"/>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b="1" dirty="0">
                <a:solidFill>
                  <a:srgbClr val="1544D9"/>
                </a:solidFill>
              </a:rPr>
              <a:t>"Anonymity is only for buying drugs, right?"</a:t>
            </a:r>
            <a:endParaRPr sz="3600" b="1" dirty="0">
              <a:solidFill>
                <a:srgbClr val="1544D9"/>
              </a:solidFill>
            </a:endParaRPr>
          </a:p>
        </p:txBody>
      </p:sp>
      <p:sp>
        <p:nvSpPr>
          <p:cNvPr id="854" name="Google Shape;854;p101"/>
          <p:cNvSpPr txBox="1">
            <a:spLocks noGrp="1"/>
          </p:cNvSpPr>
          <p:nvPr>
            <p:ph type="body" idx="1"/>
          </p:nvPr>
        </p:nvSpPr>
        <p:spPr>
          <a:xfrm>
            <a:off x="311699" y="943342"/>
            <a:ext cx="4404679" cy="3236772"/>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1600" b="1" dirty="0"/>
              <a:t>Example: Businesses on the blockchain</a:t>
            </a:r>
            <a:endParaRPr sz="1600" b="1" dirty="0"/>
          </a:p>
          <a:p>
            <a:pPr marL="0" lvl="0" indent="0" rtl="0">
              <a:spcBef>
                <a:spcPts val="1600"/>
              </a:spcBef>
              <a:spcAft>
                <a:spcPts val="0"/>
              </a:spcAft>
              <a:buClr>
                <a:schemeClr val="dk1"/>
              </a:buClr>
              <a:buSzPts val="1100"/>
              <a:buFont typeface="Arial"/>
              <a:buNone/>
            </a:pPr>
            <a:r>
              <a:rPr lang="en" sz="1600" dirty="0"/>
              <a:t>You've just founded a hot new startup run purely on the blockchain - BitBlockBaseCoinPay.cash. You want to keep up to date with your competitor CoinBitBlock.pay so you purchase their product. Except now they know all of your operational expenses, how much revenue you have, who your customers are, and your secret business strategy.</a:t>
            </a:r>
            <a:endParaRPr sz="1600" dirty="0"/>
          </a:p>
          <a:p>
            <a:pPr marL="0" lvl="0" indent="0" rtl="0">
              <a:spcBef>
                <a:spcPts val="1600"/>
              </a:spcBef>
              <a:spcAft>
                <a:spcPts val="0"/>
              </a:spcAft>
              <a:buClr>
                <a:schemeClr val="dk1"/>
              </a:buClr>
              <a:buSzPts val="1100"/>
              <a:buFont typeface="Arial"/>
              <a:buNone/>
            </a:pPr>
            <a:r>
              <a:rPr lang="en" sz="1600" b="1" dirty="0"/>
              <a:t>Conclusion: A lack of anonymity means everyone you've ever transacted with gets to see how you've spent your money in the past and forever into the future</a:t>
            </a:r>
            <a:r>
              <a:rPr lang="en" sz="1600" b="1" dirty="0" smtClean="0"/>
              <a:t>.</a:t>
            </a:r>
            <a:endParaRPr sz="1600" dirty="0"/>
          </a:p>
        </p:txBody>
      </p:sp>
      <p:pic>
        <p:nvPicPr>
          <p:cNvPr id="855" name="Google Shape;855;p101"/>
          <p:cNvPicPr preferRelativeResize="0"/>
          <p:nvPr/>
        </p:nvPicPr>
        <p:blipFill>
          <a:blip r:embed="rId3">
            <a:alphaModFix/>
          </a:blip>
          <a:stretch>
            <a:fillRect/>
          </a:stretch>
        </p:blipFill>
        <p:spPr>
          <a:xfrm>
            <a:off x="4777050" y="1387525"/>
            <a:ext cx="4000500" cy="2667000"/>
          </a:xfrm>
          <a:prstGeom prst="rect">
            <a:avLst/>
          </a:prstGeom>
          <a:noFill/>
          <a:ln>
            <a:noFill/>
          </a:ln>
        </p:spPr>
      </p:pic>
      <p:sp>
        <p:nvSpPr>
          <p:cNvPr id="856" name="Google Shape;856;p101"/>
          <p:cNvSpPr txBox="1"/>
          <p:nvPr/>
        </p:nvSpPr>
        <p:spPr>
          <a:xfrm>
            <a:off x="5547450" y="4054525"/>
            <a:ext cx="3230100" cy="427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t>Source: CoinTelegraph</a:t>
            </a:r>
            <a:endParaRPr dirty="0"/>
          </a:p>
        </p:txBody>
      </p:sp>
      <p:sp>
        <p:nvSpPr>
          <p:cNvPr id="2" name="Date Placeholder 1"/>
          <p:cNvSpPr>
            <a:spLocks noGrp="1"/>
          </p:cNvSpPr>
          <p:nvPr>
            <p:ph type="dt" sz="half" idx="10"/>
          </p:nvPr>
        </p:nvSpPr>
        <p:spPr/>
        <p:txBody>
          <a:bodyPr/>
          <a:lstStyle/>
          <a:p>
            <a:pPr>
              <a:defRPr/>
            </a:pPr>
            <a:fld id="{FD91D347-7401-4D71-A0CD-4802DD500CA2}" type="datetime1">
              <a:rPr lang="zh-CN" altLang="en-US" smtClean="0"/>
              <a:t>2020/8/27</a:t>
            </a:fld>
            <a:endParaRPr lang="en-US" altLang="zh-CN"/>
          </a:p>
        </p:txBody>
      </p:sp>
    </p:spTree>
    <p:extLst>
      <p:ext uri="{BB962C8B-B14F-4D97-AF65-F5344CB8AC3E}">
        <p14:creationId xmlns:p14="http://schemas.microsoft.com/office/powerpoint/2010/main" val="351813885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102"/>
          <p:cNvSpPr txBox="1">
            <a:spLocks noGrp="1"/>
          </p:cNvSpPr>
          <p:nvPr>
            <p:ph type="body" idx="1"/>
          </p:nvPr>
        </p:nvSpPr>
        <p:spPr>
          <a:xfrm>
            <a:off x="311700" y="2064375"/>
            <a:ext cx="3057142" cy="216386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b="1" dirty="0"/>
              <a:t>Transaction Graph Analysis</a:t>
            </a:r>
            <a:r>
              <a:rPr lang="en" sz="1400" dirty="0"/>
              <a:t>: Analyzing the graphs of transactions in the blockchain</a:t>
            </a:r>
            <a:endParaRPr sz="1400" dirty="0"/>
          </a:p>
          <a:p>
            <a:pPr marL="0" lvl="0" indent="0" rtl="0">
              <a:spcBef>
                <a:spcPts val="1600"/>
              </a:spcBef>
              <a:spcAft>
                <a:spcPts val="0"/>
              </a:spcAft>
              <a:buNone/>
            </a:pPr>
            <a:r>
              <a:rPr lang="en" sz="1400" dirty="0"/>
              <a:t>Goal of deanonymization: </a:t>
            </a:r>
            <a:r>
              <a:rPr lang="en" sz="1400" b="1" dirty="0"/>
              <a:t>Link</a:t>
            </a:r>
            <a:r>
              <a:rPr lang="en" sz="1400" dirty="0"/>
              <a:t> an entity's real world identity with their pseudonym(s)</a:t>
            </a:r>
            <a:endParaRPr sz="1400" dirty="0"/>
          </a:p>
          <a:p>
            <a:pPr marL="0" lvl="0" indent="0" rtl="0">
              <a:spcBef>
                <a:spcPts val="1600"/>
              </a:spcBef>
              <a:spcAft>
                <a:spcPts val="1600"/>
              </a:spcAft>
              <a:buNone/>
            </a:pPr>
            <a:r>
              <a:rPr lang="en" sz="1400" b="1" dirty="0"/>
              <a:t>Clustering</a:t>
            </a:r>
            <a:r>
              <a:rPr lang="en" sz="1400" dirty="0"/>
              <a:t>: Attributing a </a:t>
            </a:r>
            <a:r>
              <a:rPr lang="en" sz="1400" b="1" dirty="0"/>
              <a:t>cluster </a:t>
            </a:r>
            <a:r>
              <a:rPr lang="en" sz="1400" dirty="0"/>
              <a:t>of addresses to the same entity</a:t>
            </a:r>
            <a:endParaRPr sz="1400" dirty="0"/>
          </a:p>
        </p:txBody>
      </p:sp>
      <p:pic>
        <p:nvPicPr>
          <p:cNvPr id="863" name="Google Shape;863;p102"/>
          <p:cNvPicPr preferRelativeResize="0"/>
          <p:nvPr/>
        </p:nvPicPr>
        <p:blipFill>
          <a:blip r:embed="rId3">
            <a:alphaModFix/>
          </a:blip>
          <a:stretch>
            <a:fillRect/>
          </a:stretch>
        </p:blipFill>
        <p:spPr>
          <a:xfrm>
            <a:off x="3312025" y="0"/>
            <a:ext cx="5831976" cy="4555051"/>
          </a:xfrm>
          <a:prstGeom prst="rect">
            <a:avLst/>
          </a:prstGeom>
          <a:noFill/>
          <a:ln>
            <a:noFill/>
          </a:ln>
        </p:spPr>
      </p:pic>
      <p:sp>
        <p:nvSpPr>
          <p:cNvPr id="864" name="Google Shape;864;p102"/>
          <p:cNvSpPr txBox="1"/>
          <p:nvPr/>
        </p:nvSpPr>
        <p:spPr>
          <a:xfrm>
            <a:off x="5142640" y="4228241"/>
            <a:ext cx="4001359" cy="474388"/>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400" dirty="0"/>
              <a:t>Bitcoin's transaction graph in 2013.</a:t>
            </a:r>
            <a:endParaRPr sz="1400" dirty="0"/>
          </a:p>
          <a:p>
            <a:pPr marL="0" lvl="0" indent="0" algn="r" rtl="0">
              <a:spcBef>
                <a:spcPts val="0"/>
              </a:spcBef>
              <a:spcAft>
                <a:spcPts val="0"/>
              </a:spcAft>
              <a:buNone/>
            </a:pPr>
            <a:r>
              <a:rPr lang="en" sz="800" u="sng" dirty="0">
                <a:solidFill>
                  <a:schemeClr val="hlink"/>
                </a:solidFill>
                <a:hlinkClick r:id="rId4"/>
              </a:rPr>
              <a:t>A Fistful of Bitcoins: Characterizing Payments Among Men with No Names (Meiklejohn et al)</a:t>
            </a:r>
            <a:endParaRPr sz="800" dirty="0"/>
          </a:p>
        </p:txBody>
      </p:sp>
      <p:sp>
        <p:nvSpPr>
          <p:cNvPr id="862" name="Google Shape;862;p102"/>
          <p:cNvSpPr txBox="1">
            <a:spLocks noGrp="1"/>
          </p:cNvSpPr>
          <p:nvPr>
            <p:ph type="title"/>
          </p:nvPr>
        </p:nvSpPr>
        <p:spPr>
          <a:xfrm>
            <a:off x="311699" y="379175"/>
            <a:ext cx="3654511" cy="1568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b="1" dirty="0">
                <a:solidFill>
                  <a:srgbClr val="1544D9"/>
                </a:solidFill>
              </a:rPr>
              <a:t>Deanonymization via Transaction Graph Analysis</a:t>
            </a:r>
            <a:endParaRPr sz="3600" b="1" dirty="0">
              <a:solidFill>
                <a:srgbClr val="1544D9"/>
              </a:solidFill>
            </a:endParaRPr>
          </a:p>
        </p:txBody>
      </p:sp>
      <p:sp>
        <p:nvSpPr>
          <p:cNvPr id="2" name="Date Placeholder 1"/>
          <p:cNvSpPr>
            <a:spLocks noGrp="1"/>
          </p:cNvSpPr>
          <p:nvPr>
            <p:ph type="dt" sz="half" idx="10"/>
          </p:nvPr>
        </p:nvSpPr>
        <p:spPr/>
        <p:txBody>
          <a:bodyPr/>
          <a:lstStyle/>
          <a:p>
            <a:pPr>
              <a:defRPr/>
            </a:pPr>
            <a:fld id="{C5715C63-E442-4D57-9A71-1A29C9D24FF1}" type="datetime1">
              <a:rPr lang="zh-CN" altLang="en-US" smtClean="0"/>
              <a:t>2020/8/27</a:t>
            </a:fld>
            <a:endParaRPr lang="en-US" altLang="zh-CN"/>
          </a:p>
        </p:txBody>
      </p:sp>
    </p:spTree>
    <p:extLst>
      <p:ext uri="{BB962C8B-B14F-4D97-AF65-F5344CB8AC3E}">
        <p14:creationId xmlns:p14="http://schemas.microsoft.com/office/powerpoint/2010/main" val="91892838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103"/>
          <p:cNvSpPr txBox="1">
            <a:spLocks noGrp="1"/>
          </p:cNvSpPr>
          <p:nvPr>
            <p:ph type="title"/>
          </p:nvPr>
        </p:nvSpPr>
        <p:spPr>
          <a:xfrm>
            <a:off x="311700" y="315925"/>
            <a:ext cx="2741700"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b="1" dirty="0">
                <a:solidFill>
                  <a:srgbClr val="1544D9"/>
                </a:solidFill>
              </a:rPr>
              <a:t>Taint analysis</a:t>
            </a:r>
            <a:endParaRPr sz="3600" b="1" dirty="0">
              <a:solidFill>
                <a:srgbClr val="1544D9"/>
              </a:solidFill>
            </a:endParaRPr>
          </a:p>
        </p:txBody>
      </p:sp>
      <p:sp>
        <p:nvSpPr>
          <p:cNvPr id="870" name="Google Shape;870;p103"/>
          <p:cNvSpPr txBox="1">
            <a:spLocks noGrp="1"/>
          </p:cNvSpPr>
          <p:nvPr>
            <p:ph type="body" idx="1"/>
          </p:nvPr>
        </p:nvSpPr>
        <p:spPr>
          <a:xfrm>
            <a:off x="311700" y="1225225"/>
            <a:ext cx="4297200" cy="2480501"/>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t>Taint</a:t>
            </a:r>
            <a:r>
              <a:rPr lang="en" dirty="0"/>
              <a:t> is the percentage of funds received by an address that can be traced back to another address</a:t>
            </a:r>
            <a:endParaRPr dirty="0"/>
          </a:p>
          <a:p>
            <a:pPr marL="0" lvl="0" indent="0" rtl="0">
              <a:spcBef>
                <a:spcPts val="1600"/>
              </a:spcBef>
              <a:spcAft>
                <a:spcPts val="0"/>
              </a:spcAft>
              <a:buNone/>
            </a:pPr>
            <a:r>
              <a:rPr lang="en" b="1" dirty="0"/>
              <a:t>Taint analysis</a:t>
            </a:r>
            <a:r>
              <a:rPr lang="en" dirty="0"/>
              <a:t> can reveal useful information</a:t>
            </a:r>
            <a:endParaRPr dirty="0"/>
          </a:p>
          <a:p>
            <a:pPr marL="457200" lvl="0" indent="-317500" rtl="0">
              <a:spcBef>
                <a:spcPts val="0"/>
              </a:spcBef>
              <a:spcAft>
                <a:spcPts val="0"/>
              </a:spcAft>
              <a:buSzPts val="1400"/>
              <a:buChar char="●"/>
            </a:pPr>
            <a:r>
              <a:rPr lang="en" dirty="0"/>
              <a:t>See whether money came from a 'tainted' source</a:t>
            </a:r>
            <a:endParaRPr dirty="0"/>
          </a:p>
          <a:p>
            <a:pPr marL="457200" lvl="0" indent="-317500" rtl="0">
              <a:spcBef>
                <a:spcPts val="0"/>
              </a:spcBef>
              <a:spcAft>
                <a:spcPts val="0"/>
              </a:spcAft>
              <a:buSzPts val="1400"/>
              <a:buChar char="●"/>
            </a:pPr>
            <a:r>
              <a:rPr lang="en" dirty="0"/>
              <a:t>Example: tag a known "bad" address</a:t>
            </a:r>
            <a:endParaRPr dirty="0"/>
          </a:p>
          <a:p>
            <a:pPr marL="914400" lvl="1" indent="-304800" rtl="0">
              <a:spcBef>
                <a:spcPts val="0"/>
              </a:spcBef>
              <a:spcAft>
                <a:spcPts val="0"/>
              </a:spcAft>
              <a:buSzPts val="1200"/>
              <a:buChar char="○"/>
            </a:pPr>
            <a:r>
              <a:rPr lang="en" dirty="0"/>
              <a:t>E.g. Silk Road</a:t>
            </a:r>
            <a:endParaRPr dirty="0"/>
          </a:p>
          <a:p>
            <a:pPr marL="914400" lvl="1" indent="-304800" rtl="0">
              <a:spcBef>
                <a:spcPts val="0"/>
              </a:spcBef>
              <a:spcAft>
                <a:spcPts val="0"/>
              </a:spcAft>
              <a:buSzPts val="1200"/>
              <a:buChar char="○"/>
            </a:pPr>
            <a:r>
              <a:rPr lang="en" dirty="0"/>
              <a:t>Taint analysis ruined Ross Ulbricht's defense that his huge Bitcoin stash was obtained legitimately!</a:t>
            </a:r>
            <a:endParaRPr dirty="0"/>
          </a:p>
          <a:p>
            <a:pPr marL="0" lvl="0" indent="0" rtl="0">
              <a:spcBef>
                <a:spcPts val="1000"/>
              </a:spcBef>
              <a:spcAft>
                <a:spcPts val="1000"/>
              </a:spcAft>
              <a:buNone/>
            </a:pPr>
            <a:r>
              <a:rPr lang="en" dirty="0"/>
              <a:t>Naive anonymization strategy: send all your coins to a bunch of fresh addresses (</a:t>
            </a:r>
            <a:r>
              <a:rPr lang="en" b="1" dirty="0"/>
              <a:t>manual mixing</a:t>
            </a:r>
            <a:r>
              <a:rPr lang="en" dirty="0"/>
              <a:t>). Taint analysis is why manual mixing doesn't work!</a:t>
            </a:r>
            <a:endParaRPr b="1" dirty="0"/>
          </a:p>
        </p:txBody>
      </p:sp>
      <p:sp>
        <p:nvSpPr>
          <p:cNvPr id="871" name="Google Shape;871;p103"/>
          <p:cNvSpPr/>
          <p:nvPr/>
        </p:nvSpPr>
        <p:spPr>
          <a:xfrm>
            <a:off x="5244350" y="302480"/>
            <a:ext cx="326100" cy="326100"/>
          </a:xfrm>
          <a:prstGeom prst="ellipse">
            <a:avLst/>
          </a:prstGeom>
          <a:solidFill>
            <a:srgbClr val="CC00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2" name="Google Shape;872;p103"/>
          <p:cNvSpPr/>
          <p:nvPr/>
        </p:nvSpPr>
        <p:spPr>
          <a:xfrm>
            <a:off x="5934000" y="1810755"/>
            <a:ext cx="326100" cy="326100"/>
          </a:xfrm>
          <a:prstGeom prst="ellipse">
            <a:avLst/>
          </a:prstGeom>
          <a:solidFill>
            <a:srgbClr val="EA9999"/>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3" name="Google Shape;873;p103"/>
          <p:cNvSpPr/>
          <p:nvPr/>
        </p:nvSpPr>
        <p:spPr>
          <a:xfrm>
            <a:off x="5934000" y="929055"/>
            <a:ext cx="326100" cy="326100"/>
          </a:xfrm>
          <a:prstGeom prst="ellipse">
            <a:avLst/>
          </a:prstGeom>
          <a:solidFill>
            <a:srgbClr val="CC00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4" name="Google Shape;874;p103"/>
          <p:cNvSpPr/>
          <p:nvPr/>
        </p:nvSpPr>
        <p:spPr>
          <a:xfrm>
            <a:off x="6153100" y="302480"/>
            <a:ext cx="326100" cy="326100"/>
          </a:xfrm>
          <a:prstGeom prst="ellipse">
            <a:avLst/>
          </a:prstGeom>
          <a:solidFill>
            <a:srgbClr val="CC00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875" name="Google Shape;875;p103"/>
          <p:cNvCxnSpPr>
            <a:stCxn id="871" idx="6"/>
            <a:endCxn id="874" idx="2"/>
          </p:cNvCxnSpPr>
          <p:nvPr/>
        </p:nvCxnSpPr>
        <p:spPr>
          <a:xfrm>
            <a:off x="5570450" y="465530"/>
            <a:ext cx="582600" cy="0"/>
          </a:xfrm>
          <a:prstGeom prst="straightConnector1">
            <a:avLst/>
          </a:prstGeom>
          <a:noFill/>
          <a:ln w="19050" cap="flat" cmpd="sng">
            <a:solidFill>
              <a:srgbClr val="000000"/>
            </a:solidFill>
            <a:prstDash val="solid"/>
            <a:round/>
            <a:headEnd type="none" w="med" len="med"/>
            <a:tailEnd type="triangle" w="med" len="med"/>
          </a:ln>
        </p:spPr>
      </p:cxnSp>
      <p:cxnSp>
        <p:nvCxnSpPr>
          <p:cNvPr id="876" name="Google Shape;876;p103"/>
          <p:cNvCxnSpPr>
            <a:stCxn id="871" idx="5"/>
          </p:cNvCxnSpPr>
          <p:nvPr/>
        </p:nvCxnSpPr>
        <p:spPr>
          <a:xfrm>
            <a:off x="5522694" y="580824"/>
            <a:ext cx="411300" cy="411300"/>
          </a:xfrm>
          <a:prstGeom prst="straightConnector1">
            <a:avLst/>
          </a:prstGeom>
          <a:noFill/>
          <a:ln w="19050" cap="flat" cmpd="sng">
            <a:solidFill>
              <a:srgbClr val="000000"/>
            </a:solidFill>
            <a:prstDash val="solid"/>
            <a:round/>
            <a:headEnd type="none" w="med" len="med"/>
            <a:tailEnd type="triangle" w="med" len="med"/>
          </a:ln>
        </p:spPr>
      </p:cxnSp>
      <p:sp>
        <p:nvSpPr>
          <p:cNvPr id="877" name="Google Shape;877;p103"/>
          <p:cNvSpPr txBox="1"/>
          <p:nvPr/>
        </p:nvSpPr>
        <p:spPr>
          <a:xfrm>
            <a:off x="2860675" y="234500"/>
            <a:ext cx="1947600" cy="831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dirty="0">
                <a:solidFill>
                  <a:schemeClr val="dk1"/>
                </a:solidFill>
              </a:rPr>
              <a:t>Each circle is an address.</a:t>
            </a:r>
            <a:endParaRPr sz="1100" dirty="0">
              <a:solidFill>
                <a:schemeClr val="dk1"/>
              </a:solidFill>
            </a:endParaRPr>
          </a:p>
          <a:p>
            <a:pPr marL="0" lvl="0" indent="0" rtl="0">
              <a:spcBef>
                <a:spcPts val="0"/>
              </a:spcBef>
              <a:spcAft>
                <a:spcPts val="0"/>
              </a:spcAft>
              <a:buClr>
                <a:schemeClr val="dk1"/>
              </a:buClr>
              <a:buSzPts val="1100"/>
              <a:buFont typeface="Arial"/>
              <a:buNone/>
            </a:pPr>
            <a:endParaRPr sz="1100" dirty="0">
              <a:solidFill>
                <a:schemeClr val="dk1"/>
              </a:solidFill>
            </a:endParaRPr>
          </a:p>
          <a:p>
            <a:pPr marL="0" lvl="0" indent="0" rtl="0">
              <a:spcBef>
                <a:spcPts val="0"/>
              </a:spcBef>
              <a:spcAft>
                <a:spcPts val="0"/>
              </a:spcAft>
              <a:buNone/>
            </a:pPr>
            <a:r>
              <a:rPr lang="en" sz="1100" dirty="0"/>
              <a:t>Let </a:t>
            </a:r>
            <a:r>
              <a:rPr lang="en" sz="1100" b="1" dirty="0"/>
              <a:t>t</a:t>
            </a:r>
            <a:r>
              <a:rPr lang="en" sz="1100" dirty="0"/>
              <a:t> denote the "taint" at that address.</a:t>
            </a:r>
            <a:endParaRPr sz="1100" dirty="0"/>
          </a:p>
          <a:p>
            <a:pPr marL="0" lvl="0" indent="0" rtl="0">
              <a:spcBef>
                <a:spcPts val="0"/>
              </a:spcBef>
              <a:spcAft>
                <a:spcPts val="0"/>
              </a:spcAft>
              <a:buNone/>
            </a:pPr>
            <a:endParaRPr sz="1100" dirty="0"/>
          </a:p>
          <a:p>
            <a:pPr marL="0" lvl="0" indent="0" rtl="0">
              <a:spcBef>
                <a:spcPts val="0"/>
              </a:spcBef>
              <a:spcAft>
                <a:spcPts val="0"/>
              </a:spcAft>
              <a:buNone/>
            </a:pPr>
            <a:endParaRPr sz="1100" dirty="0"/>
          </a:p>
        </p:txBody>
      </p:sp>
      <p:sp>
        <p:nvSpPr>
          <p:cNvPr id="878" name="Google Shape;878;p103"/>
          <p:cNvSpPr txBox="1"/>
          <p:nvPr/>
        </p:nvSpPr>
        <p:spPr>
          <a:xfrm>
            <a:off x="5051150" y="24130"/>
            <a:ext cx="712500" cy="326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b="1" dirty="0"/>
              <a:t>t = 100%</a:t>
            </a:r>
            <a:endParaRPr sz="1000" dirty="0"/>
          </a:p>
        </p:txBody>
      </p:sp>
      <p:sp>
        <p:nvSpPr>
          <p:cNvPr id="879" name="Google Shape;879;p103"/>
          <p:cNvSpPr txBox="1"/>
          <p:nvPr/>
        </p:nvSpPr>
        <p:spPr>
          <a:xfrm>
            <a:off x="5959900" y="24130"/>
            <a:ext cx="712500" cy="326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b="1" dirty="0"/>
              <a:t>t = 100%</a:t>
            </a:r>
            <a:endParaRPr sz="1000" dirty="0"/>
          </a:p>
        </p:txBody>
      </p:sp>
      <p:sp>
        <p:nvSpPr>
          <p:cNvPr id="880" name="Google Shape;880;p103"/>
          <p:cNvSpPr txBox="1"/>
          <p:nvPr/>
        </p:nvSpPr>
        <p:spPr>
          <a:xfrm>
            <a:off x="6260100" y="929055"/>
            <a:ext cx="712500" cy="326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b="1"/>
              <a:t>t = 100%</a:t>
            </a:r>
            <a:endParaRPr sz="1000"/>
          </a:p>
        </p:txBody>
      </p:sp>
      <p:sp>
        <p:nvSpPr>
          <p:cNvPr id="881" name="Google Shape;881;p103"/>
          <p:cNvSpPr txBox="1"/>
          <p:nvPr/>
        </p:nvSpPr>
        <p:spPr>
          <a:xfrm>
            <a:off x="7581150" y="54480"/>
            <a:ext cx="1540200" cy="146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i="1"/>
              <a:t>If no "clean" funds are mixed in, taint remains intact no matter how many intermediate addresses are involved</a:t>
            </a:r>
            <a:endParaRPr sz="1100" i="1"/>
          </a:p>
        </p:txBody>
      </p:sp>
      <p:sp>
        <p:nvSpPr>
          <p:cNvPr id="882" name="Google Shape;882;p103"/>
          <p:cNvSpPr/>
          <p:nvPr/>
        </p:nvSpPr>
        <p:spPr>
          <a:xfrm>
            <a:off x="7061850" y="302480"/>
            <a:ext cx="326100" cy="326100"/>
          </a:xfrm>
          <a:prstGeom prst="ellipse">
            <a:avLst/>
          </a:prstGeom>
          <a:solidFill>
            <a:srgbClr val="CC00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883" name="Google Shape;883;p103"/>
          <p:cNvCxnSpPr>
            <a:endCxn id="882" idx="2"/>
          </p:cNvCxnSpPr>
          <p:nvPr/>
        </p:nvCxnSpPr>
        <p:spPr>
          <a:xfrm>
            <a:off x="6479250" y="465530"/>
            <a:ext cx="582600" cy="0"/>
          </a:xfrm>
          <a:prstGeom prst="straightConnector1">
            <a:avLst/>
          </a:prstGeom>
          <a:noFill/>
          <a:ln w="19050" cap="flat" cmpd="sng">
            <a:solidFill>
              <a:srgbClr val="000000"/>
            </a:solidFill>
            <a:prstDash val="solid"/>
            <a:round/>
            <a:headEnd type="none" w="med" len="med"/>
            <a:tailEnd type="triangle" w="med" len="med"/>
          </a:ln>
        </p:spPr>
      </p:cxnSp>
      <p:sp>
        <p:nvSpPr>
          <p:cNvPr id="884" name="Google Shape;884;p103"/>
          <p:cNvSpPr txBox="1"/>
          <p:nvPr/>
        </p:nvSpPr>
        <p:spPr>
          <a:xfrm>
            <a:off x="6868650" y="24130"/>
            <a:ext cx="712500" cy="326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b="1"/>
              <a:t>t = 100%</a:t>
            </a:r>
            <a:endParaRPr sz="1000"/>
          </a:p>
        </p:txBody>
      </p:sp>
      <p:cxnSp>
        <p:nvCxnSpPr>
          <p:cNvPr id="885" name="Google Shape;885;p103"/>
          <p:cNvCxnSpPr>
            <a:stCxn id="873" idx="4"/>
          </p:cNvCxnSpPr>
          <p:nvPr/>
        </p:nvCxnSpPr>
        <p:spPr>
          <a:xfrm>
            <a:off x="6097050" y="1255155"/>
            <a:ext cx="0" cy="555600"/>
          </a:xfrm>
          <a:prstGeom prst="straightConnector1">
            <a:avLst/>
          </a:prstGeom>
          <a:noFill/>
          <a:ln w="19050" cap="flat" cmpd="sng">
            <a:solidFill>
              <a:srgbClr val="000000"/>
            </a:solidFill>
            <a:prstDash val="solid"/>
            <a:round/>
            <a:headEnd type="none" w="med" len="med"/>
            <a:tailEnd type="triangle" w="med" len="med"/>
          </a:ln>
        </p:spPr>
      </p:cxnSp>
      <p:sp>
        <p:nvSpPr>
          <p:cNvPr id="886" name="Google Shape;886;p103"/>
          <p:cNvSpPr txBox="1"/>
          <p:nvPr/>
        </p:nvSpPr>
        <p:spPr>
          <a:xfrm>
            <a:off x="5570450" y="521418"/>
            <a:ext cx="582600" cy="278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t>1 BTC</a:t>
            </a:r>
            <a:endParaRPr sz="900"/>
          </a:p>
        </p:txBody>
      </p:sp>
      <p:sp>
        <p:nvSpPr>
          <p:cNvPr id="887" name="Google Shape;887;p103"/>
          <p:cNvSpPr txBox="1"/>
          <p:nvPr/>
        </p:nvSpPr>
        <p:spPr>
          <a:xfrm>
            <a:off x="5522700" y="202080"/>
            <a:ext cx="582600" cy="278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t>1 BTC</a:t>
            </a:r>
            <a:endParaRPr sz="900"/>
          </a:p>
        </p:txBody>
      </p:sp>
      <p:sp>
        <p:nvSpPr>
          <p:cNvPr id="888" name="Google Shape;888;p103"/>
          <p:cNvSpPr txBox="1"/>
          <p:nvPr/>
        </p:nvSpPr>
        <p:spPr>
          <a:xfrm>
            <a:off x="6479250" y="202080"/>
            <a:ext cx="582600" cy="278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t>1 BTC</a:t>
            </a:r>
            <a:endParaRPr sz="900"/>
          </a:p>
        </p:txBody>
      </p:sp>
      <p:sp>
        <p:nvSpPr>
          <p:cNvPr id="889" name="Google Shape;889;p103"/>
          <p:cNvSpPr/>
          <p:nvPr/>
        </p:nvSpPr>
        <p:spPr>
          <a:xfrm>
            <a:off x="5109250" y="2631380"/>
            <a:ext cx="326100" cy="326100"/>
          </a:xfrm>
          <a:prstGeom prst="ellipse">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0" name="Google Shape;890;p103"/>
          <p:cNvSpPr/>
          <p:nvPr/>
        </p:nvSpPr>
        <p:spPr>
          <a:xfrm>
            <a:off x="5109250" y="1810755"/>
            <a:ext cx="326100" cy="326100"/>
          </a:xfrm>
          <a:prstGeom prst="ellipse">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891" name="Google Shape;891;p103"/>
          <p:cNvCxnSpPr>
            <a:stCxn id="890" idx="4"/>
            <a:endCxn id="889" idx="0"/>
          </p:cNvCxnSpPr>
          <p:nvPr/>
        </p:nvCxnSpPr>
        <p:spPr>
          <a:xfrm>
            <a:off x="5272300" y="2136855"/>
            <a:ext cx="0" cy="494400"/>
          </a:xfrm>
          <a:prstGeom prst="straightConnector1">
            <a:avLst/>
          </a:prstGeom>
          <a:noFill/>
          <a:ln w="19050" cap="flat" cmpd="sng">
            <a:solidFill>
              <a:srgbClr val="000000"/>
            </a:solidFill>
            <a:prstDash val="solid"/>
            <a:round/>
            <a:headEnd type="none" w="med" len="med"/>
            <a:tailEnd type="triangle" w="med" len="med"/>
          </a:ln>
        </p:spPr>
      </p:cxnSp>
      <p:cxnSp>
        <p:nvCxnSpPr>
          <p:cNvPr id="892" name="Google Shape;892;p103"/>
          <p:cNvCxnSpPr>
            <a:stCxn id="890" idx="6"/>
            <a:endCxn id="872" idx="2"/>
          </p:cNvCxnSpPr>
          <p:nvPr/>
        </p:nvCxnSpPr>
        <p:spPr>
          <a:xfrm>
            <a:off x="5435350" y="1973805"/>
            <a:ext cx="498600" cy="0"/>
          </a:xfrm>
          <a:prstGeom prst="straightConnector1">
            <a:avLst/>
          </a:prstGeom>
          <a:noFill/>
          <a:ln w="19050" cap="flat" cmpd="sng">
            <a:solidFill>
              <a:srgbClr val="000000"/>
            </a:solidFill>
            <a:prstDash val="solid"/>
            <a:round/>
            <a:headEnd type="none" w="med" len="med"/>
            <a:tailEnd type="triangle" w="med" len="med"/>
          </a:ln>
        </p:spPr>
      </p:cxnSp>
      <p:sp>
        <p:nvSpPr>
          <p:cNvPr id="893" name="Google Shape;893;p103"/>
          <p:cNvSpPr txBox="1"/>
          <p:nvPr/>
        </p:nvSpPr>
        <p:spPr>
          <a:xfrm>
            <a:off x="4592850" y="2631380"/>
            <a:ext cx="582600" cy="326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b="1"/>
              <a:t>t = 0%</a:t>
            </a:r>
            <a:endParaRPr sz="1000"/>
          </a:p>
        </p:txBody>
      </p:sp>
      <p:sp>
        <p:nvSpPr>
          <p:cNvPr id="894" name="Google Shape;894;p103"/>
          <p:cNvSpPr txBox="1"/>
          <p:nvPr/>
        </p:nvSpPr>
        <p:spPr>
          <a:xfrm>
            <a:off x="4592850" y="1810755"/>
            <a:ext cx="582600" cy="326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b="1"/>
              <a:t>t = 0%</a:t>
            </a:r>
            <a:endParaRPr sz="1000"/>
          </a:p>
        </p:txBody>
      </p:sp>
      <p:sp>
        <p:nvSpPr>
          <p:cNvPr id="895" name="Google Shape;895;p103"/>
          <p:cNvSpPr txBox="1"/>
          <p:nvPr/>
        </p:nvSpPr>
        <p:spPr>
          <a:xfrm>
            <a:off x="5356900" y="1704030"/>
            <a:ext cx="655500" cy="278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t>0.5 BTC</a:t>
            </a:r>
            <a:endParaRPr sz="900"/>
          </a:p>
        </p:txBody>
      </p:sp>
      <p:sp>
        <p:nvSpPr>
          <p:cNvPr id="896" name="Google Shape;896;p103"/>
          <p:cNvSpPr txBox="1"/>
          <p:nvPr/>
        </p:nvSpPr>
        <p:spPr>
          <a:xfrm>
            <a:off x="6181700" y="1722768"/>
            <a:ext cx="2741700" cy="441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b="1"/>
              <a:t>t =</a:t>
            </a:r>
            <a:r>
              <a:rPr lang="en" sz="1000"/>
              <a:t> (1BTC * 100% + 0.5BTC * 0%) / (1 + 0.5)</a:t>
            </a:r>
            <a:r>
              <a:rPr lang="en" sz="1000" b="1"/>
              <a:t/>
            </a:r>
            <a:br>
              <a:rPr lang="en" sz="1000" b="1"/>
            </a:br>
            <a:r>
              <a:rPr lang="en" sz="1000" b="1"/>
              <a:t>  = 66.6%</a:t>
            </a:r>
            <a:endParaRPr sz="1000"/>
          </a:p>
        </p:txBody>
      </p:sp>
      <p:cxnSp>
        <p:nvCxnSpPr>
          <p:cNvPr id="897" name="Google Shape;897;p103"/>
          <p:cNvCxnSpPr>
            <a:stCxn id="872" idx="4"/>
            <a:endCxn id="898" idx="0"/>
          </p:cNvCxnSpPr>
          <p:nvPr/>
        </p:nvCxnSpPr>
        <p:spPr>
          <a:xfrm>
            <a:off x="6097050" y="2136855"/>
            <a:ext cx="0" cy="494400"/>
          </a:xfrm>
          <a:prstGeom prst="straightConnector1">
            <a:avLst/>
          </a:prstGeom>
          <a:noFill/>
          <a:ln w="19050" cap="flat" cmpd="sng">
            <a:solidFill>
              <a:srgbClr val="000000"/>
            </a:solidFill>
            <a:prstDash val="solid"/>
            <a:round/>
            <a:headEnd type="none" w="med" len="med"/>
            <a:tailEnd type="triangle" w="med" len="med"/>
          </a:ln>
        </p:spPr>
      </p:cxnSp>
      <p:sp>
        <p:nvSpPr>
          <p:cNvPr id="898" name="Google Shape;898;p103"/>
          <p:cNvSpPr/>
          <p:nvPr/>
        </p:nvSpPr>
        <p:spPr>
          <a:xfrm>
            <a:off x="5934000" y="2631380"/>
            <a:ext cx="326100" cy="326100"/>
          </a:xfrm>
          <a:prstGeom prst="ellipse">
            <a:avLst/>
          </a:prstGeom>
          <a:solidFill>
            <a:srgbClr val="F4CCCC"/>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9" name="Google Shape;899;p103"/>
          <p:cNvSpPr txBox="1"/>
          <p:nvPr/>
        </p:nvSpPr>
        <p:spPr>
          <a:xfrm>
            <a:off x="6058775" y="1365168"/>
            <a:ext cx="582600" cy="278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t>1 BTC</a:t>
            </a:r>
            <a:endParaRPr sz="900"/>
          </a:p>
        </p:txBody>
      </p:sp>
      <p:sp>
        <p:nvSpPr>
          <p:cNvPr id="900" name="Google Shape;900;p103"/>
          <p:cNvSpPr txBox="1"/>
          <p:nvPr/>
        </p:nvSpPr>
        <p:spPr>
          <a:xfrm>
            <a:off x="6024850" y="2216330"/>
            <a:ext cx="582600" cy="278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t>1 BTC</a:t>
            </a:r>
            <a:endParaRPr sz="900"/>
          </a:p>
        </p:txBody>
      </p:sp>
      <p:sp>
        <p:nvSpPr>
          <p:cNvPr id="901" name="Google Shape;901;p103"/>
          <p:cNvSpPr txBox="1"/>
          <p:nvPr/>
        </p:nvSpPr>
        <p:spPr>
          <a:xfrm>
            <a:off x="5213700" y="2167693"/>
            <a:ext cx="582600" cy="278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t>1 BTC</a:t>
            </a:r>
            <a:endParaRPr sz="900"/>
          </a:p>
        </p:txBody>
      </p:sp>
      <p:sp>
        <p:nvSpPr>
          <p:cNvPr id="902" name="Google Shape;902;p103"/>
          <p:cNvSpPr txBox="1"/>
          <p:nvPr/>
        </p:nvSpPr>
        <p:spPr>
          <a:xfrm>
            <a:off x="4318150" y="245030"/>
            <a:ext cx="926100" cy="441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900" b="1"/>
              <a:t>Origin</a:t>
            </a:r>
            <a:br>
              <a:rPr lang="en" sz="900" b="1"/>
            </a:br>
            <a:r>
              <a:rPr lang="en" sz="900" b="1"/>
              <a:t>("dirty")</a:t>
            </a:r>
            <a:endParaRPr sz="900" b="1"/>
          </a:p>
        </p:txBody>
      </p:sp>
      <p:sp>
        <p:nvSpPr>
          <p:cNvPr id="903" name="Google Shape;903;p103"/>
          <p:cNvSpPr txBox="1"/>
          <p:nvPr/>
        </p:nvSpPr>
        <p:spPr>
          <a:xfrm>
            <a:off x="4416550" y="1409480"/>
            <a:ext cx="1018800" cy="441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900" b="1"/>
              <a:t>Another origin </a:t>
            </a:r>
            <a:endParaRPr sz="900" b="1"/>
          </a:p>
          <a:p>
            <a:pPr marL="0" lvl="0" indent="0" algn="r" rtl="0">
              <a:spcBef>
                <a:spcPts val="0"/>
              </a:spcBef>
              <a:spcAft>
                <a:spcPts val="0"/>
              </a:spcAft>
              <a:buNone/>
            </a:pPr>
            <a:r>
              <a:rPr lang="en" sz="900" b="1"/>
              <a:t>("clean")</a:t>
            </a:r>
            <a:endParaRPr sz="900" b="1"/>
          </a:p>
        </p:txBody>
      </p:sp>
      <p:cxnSp>
        <p:nvCxnSpPr>
          <p:cNvPr id="904" name="Google Shape;904;p103"/>
          <p:cNvCxnSpPr>
            <a:stCxn id="889" idx="6"/>
            <a:endCxn id="898" idx="2"/>
          </p:cNvCxnSpPr>
          <p:nvPr/>
        </p:nvCxnSpPr>
        <p:spPr>
          <a:xfrm>
            <a:off x="5435350" y="2794430"/>
            <a:ext cx="498600" cy="0"/>
          </a:xfrm>
          <a:prstGeom prst="straightConnector1">
            <a:avLst/>
          </a:prstGeom>
          <a:noFill/>
          <a:ln w="19050" cap="flat" cmpd="sng">
            <a:solidFill>
              <a:srgbClr val="000000"/>
            </a:solidFill>
            <a:prstDash val="solid"/>
            <a:round/>
            <a:headEnd type="none" w="med" len="med"/>
            <a:tailEnd type="triangle" w="med" len="med"/>
          </a:ln>
        </p:spPr>
      </p:cxnSp>
      <p:sp>
        <p:nvSpPr>
          <p:cNvPr id="905" name="Google Shape;905;p103"/>
          <p:cNvSpPr txBox="1"/>
          <p:nvPr/>
        </p:nvSpPr>
        <p:spPr>
          <a:xfrm>
            <a:off x="5374238" y="2520705"/>
            <a:ext cx="582600" cy="278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t>1 BTC</a:t>
            </a:r>
            <a:endParaRPr sz="900"/>
          </a:p>
        </p:txBody>
      </p:sp>
      <p:sp>
        <p:nvSpPr>
          <p:cNvPr id="906" name="Google Shape;906;p103"/>
          <p:cNvSpPr/>
          <p:nvPr/>
        </p:nvSpPr>
        <p:spPr>
          <a:xfrm>
            <a:off x="5109250" y="3452005"/>
            <a:ext cx="326100" cy="326100"/>
          </a:xfrm>
          <a:prstGeom prst="ellipse">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7" name="Google Shape;907;p103"/>
          <p:cNvSpPr txBox="1"/>
          <p:nvPr/>
        </p:nvSpPr>
        <p:spPr>
          <a:xfrm>
            <a:off x="4592850" y="3452005"/>
            <a:ext cx="582600" cy="326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b="1"/>
              <a:t>t = 0%</a:t>
            </a:r>
            <a:endParaRPr sz="1000"/>
          </a:p>
        </p:txBody>
      </p:sp>
      <p:cxnSp>
        <p:nvCxnSpPr>
          <p:cNvPr id="908" name="Google Shape;908;p103"/>
          <p:cNvCxnSpPr/>
          <p:nvPr/>
        </p:nvCxnSpPr>
        <p:spPr>
          <a:xfrm>
            <a:off x="5432800" y="3615055"/>
            <a:ext cx="498600" cy="0"/>
          </a:xfrm>
          <a:prstGeom prst="straightConnector1">
            <a:avLst/>
          </a:prstGeom>
          <a:noFill/>
          <a:ln w="19050" cap="flat" cmpd="sng">
            <a:solidFill>
              <a:srgbClr val="000000"/>
            </a:solidFill>
            <a:prstDash val="solid"/>
            <a:round/>
            <a:headEnd type="none" w="med" len="med"/>
            <a:tailEnd type="triangle" w="med" len="med"/>
          </a:ln>
        </p:spPr>
      </p:cxnSp>
      <p:sp>
        <p:nvSpPr>
          <p:cNvPr id="909" name="Google Shape;909;p103"/>
          <p:cNvSpPr txBox="1"/>
          <p:nvPr/>
        </p:nvSpPr>
        <p:spPr>
          <a:xfrm>
            <a:off x="5390788" y="3345705"/>
            <a:ext cx="582600" cy="278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t>2 BTC</a:t>
            </a:r>
            <a:endParaRPr sz="900"/>
          </a:p>
        </p:txBody>
      </p:sp>
      <p:cxnSp>
        <p:nvCxnSpPr>
          <p:cNvPr id="910" name="Google Shape;910;p103"/>
          <p:cNvCxnSpPr>
            <a:endCxn id="911" idx="0"/>
          </p:cNvCxnSpPr>
          <p:nvPr/>
        </p:nvCxnSpPr>
        <p:spPr>
          <a:xfrm>
            <a:off x="6097050" y="2957605"/>
            <a:ext cx="0" cy="494400"/>
          </a:xfrm>
          <a:prstGeom prst="straightConnector1">
            <a:avLst/>
          </a:prstGeom>
          <a:noFill/>
          <a:ln w="19050" cap="flat" cmpd="sng">
            <a:solidFill>
              <a:srgbClr val="000000"/>
            </a:solidFill>
            <a:prstDash val="solid"/>
            <a:round/>
            <a:headEnd type="none" w="med" len="med"/>
            <a:tailEnd type="triangle" w="med" len="med"/>
          </a:ln>
        </p:spPr>
      </p:cxnSp>
      <p:sp>
        <p:nvSpPr>
          <p:cNvPr id="911" name="Google Shape;911;p103"/>
          <p:cNvSpPr/>
          <p:nvPr/>
        </p:nvSpPr>
        <p:spPr>
          <a:xfrm>
            <a:off x="5934000" y="3452005"/>
            <a:ext cx="326100" cy="326100"/>
          </a:xfrm>
          <a:prstGeom prst="ellipse">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2" name="Google Shape;912;p103"/>
          <p:cNvSpPr txBox="1"/>
          <p:nvPr/>
        </p:nvSpPr>
        <p:spPr>
          <a:xfrm>
            <a:off x="6237250" y="2573930"/>
            <a:ext cx="2741700" cy="441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b="1"/>
              <a:t>t =</a:t>
            </a:r>
            <a:r>
              <a:rPr lang="en" sz="1000"/>
              <a:t> (1BTC * 66.6% + 1BTC * 0%) / (1 + 1)</a:t>
            </a:r>
            <a:r>
              <a:rPr lang="en" sz="1000" b="1"/>
              <a:t/>
            </a:r>
            <a:br>
              <a:rPr lang="en" sz="1000" b="1"/>
            </a:br>
            <a:r>
              <a:rPr lang="en" sz="1000" b="1"/>
              <a:t>  = 33.3%</a:t>
            </a:r>
            <a:endParaRPr sz="1000"/>
          </a:p>
        </p:txBody>
      </p:sp>
      <p:sp>
        <p:nvSpPr>
          <p:cNvPr id="913" name="Google Shape;913;p103"/>
          <p:cNvSpPr txBox="1"/>
          <p:nvPr/>
        </p:nvSpPr>
        <p:spPr>
          <a:xfrm>
            <a:off x="6024850" y="3065693"/>
            <a:ext cx="582600" cy="278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t>1 BTC</a:t>
            </a:r>
            <a:endParaRPr sz="900"/>
          </a:p>
        </p:txBody>
      </p:sp>
      <p:sp>
        <p:nvSpPr>
          <p:cNvPr id="914" name="Google Shape;914;p103"/>
          <p:cNvSpPr txBox="1"/>
          <p:nvPr/>
        </p:nvSpPr>
        <p:spPr>
          <a:xfrm>
            <a:off x="6220700" y="3380230"/>
            <a:ext cx="2741700" cy="441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b="1"/>
              <a:t>t =</a:t>
            </a:r>
            <a:r>
              <a:rPr lang="en" sz="1000"/>
              <a:t> (1BTC * 33.3% + 2BTC * 0%) / (1 + 2)</a:t>
            </a:r>
            <a:r>
              <a:rPr lang="en" sz="1000" b="1"/>
              <a:t/>
            </a:r>
            <a:br>
              <a:rPr lang="en" sz="1000" b="1"/>
            </a:br>
            <a:r>
              <a:rPr lang="en" sz="1000" b="1"/>
              <a:t>  = 11.11%</a:t>
            </a:r>
            <a:endParaRPr sz="1000"/>
          </a:p>
        </p:txBody>
      </p:sp>
      <p:sp>
        <p:nvSpPr>
          <p:cNvPr id="915" name="Google Shape;915;p103"/>
          <p:cNvSpPr txBox="1"/>
          <p:nvPr/>
        </p:nvSpPr>
        <p:spPr>
          <a:xfrm>
            <a:off x="4545600" y="3065768"/>
            <a:ext cx="926100" cy="441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900"/>
              <a:t>"Clean"</a:t>
            </a:r>
            <a:endParaRPr sz="900"/>
          </a:p>
          <a:p>
            <a:pPr marL="0" lvl="0" indent="0" algn="r" rtl="0">
              <a:spcBef>
                <a:spcPts val="0"/>
              </a:spcBef>
              <a:spcAft>
                <a:spcPts val="0"/>
              </a:spcAft>
              <a:buNone/>
            </a:pPr>
            <a:r>
              <a:rPr lang="en" sz="900"/>
              <a:t>origin</a:t>
            </a:r>
            <a:endParaRPr sz="900"/>
          </a:p>
        </p:txBody>
      </p:sp>
      <p:sp>
        <p:nvSpPr>
          <p:cNvPr id="916" name="Google Shape;916;p103"/>
          <p:cNvSpPr/>
          <p:nvPr/>
        </p:nvSpPr>
        <p:spPr>
          <a:xfrm>
            <a:off x="5122050" y="4272680"/>
            <a:ext cx="326100" cy="326100"/>
          </a:xfrm>
          <a:prstGeom prst="ellipse">
            <a:avLst/>
          </a:prstGeom>
          <a:solidFill>
            <a:srgbClr val="CC00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7" name="Google Shape;917;p103"/>
          <p:cNvSpPr txBox="1"/>
          <p:nvPr/>
        </p:nvSpPr>
        <p:spPr>
          <a:xfrm>
            <a:off x="4475825" y="4272680"/>
            <a:ext cx="712500" cy="326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b="1"/>
              <a:t>t = 100%</a:t>
            </a:r>
            <a:endParaRPr sz="1000"/>
          </a:p>
        </p:txBody>
      </p:sp>
      <p:cxnSp>
        <p:nvCxnSpPr>
          <p:cNvPr id="918" name="Google Shape;918;p103"/>
          <p:cNvCxnSpPr/>
          <p:nvPr/>
        </p:nvCxnSpPr>
        <p:spPr>
          <a:xfrm>
            <a:off x="5445600" y="4435730"/>
            <a:ext cx="498600" cy="0"/>
          </a:xfrm>
          <a:prstGeom prst="straightConnector1">
            <a:avLst/>
          </a:prstGeom>
          <a:noFill/>
          <a:ln w="19050" cap="flat" cmpd="sng">
            <a:solidFill>
              <a:srgbClr val="000000"/>
            </a:solidFill>
            <a:prstDash val="solid"/>
            <a:round/>
            <a:headEnd type="none" w="med" len="med"/>
            <a:tailEnd type="triangle" w="med" len="med"/>
          </a:ln>
        </p:spPr>
      </p:cxnSp>
      <p:sp>
        <p:nvSpPr>
          <p:cNvPr id="919" name="Google Shape;919;p103"/>
          <p:cNvSpPr txBox="1"/>
          <p:nvPr/>
        </p:nvSpPr>
        <p:spPr>
          <a:xfrm>
            <a:off x="5403588" y="4166380"/>
            <a:ext cx="582600" cy="278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t>1 BTC</a:t>
            </a:r>
            <a:endParaRPr sz="900"/>
          </a:p>
        </p:txBody>
      </p:sp>
      <p:sp>
        <p:nvSpPr>
          <p:cNvPr id="920" name="Google Shape;920;p103"/>
          <p:cNvSpPr txBox="1"/>
          <p:nvPr/>
        </p:nvSpPr>
        <p:spPr>
          <a:xfrm>
            <a:off x="4558400" y="3886443"/>
            <a:ext cx="926100" cy="441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900"/>
              <a:t>"Dirty"</a:t>
            </a:r>
            <a:endParaRPr sz="900"/>
          </a:p>
          <a:p>
            <a:pPr marL="0" lvl="0" indent="0" algn="r" rtl="0">
              <a:spcBef>
                <a:spcPts val="0"/>
              </a:spcBef>
              <a:spcAft>
                <a:spcPts val="0"/>
              </a:spcAft>
              <a:buNone/>
            </a:pPr>
            <a:r>
              <a:rPr lang="en" sz="900"/>
              <a:t>origin</a:t>
            </a:r>
            <a:endParaRPr sz="900"/>
          </a:p>
        </p:txBody>
      </p:sp>
      <p:cxnSp>
        <p:nvCxnSpPr>
          <p:cNvPr id="921" name="Google Shape;921;p103"/>
          <p:cNvCxnSpPr>
            <a:endCxn id="922" idx="0"/>
          </p:cNvCxnSpPr>
          <p:nvPr/>
        </p:nvCxnSpPr>
        <p:spPr>
          <a:xfrm>
            <a:off x="6097050" y="3778355"/>
            <a:ext cx="0" cy="494400"/>
          </a:xfrm>
          <a:prstGeom prst="straightConnector1">
            <a:avLst/>
          </a:prstGeom>
          <a:noFill/>
          <a:ln w="19050" cap="flat" cmpd="sng">
            <a:solidFill>
              <a:srgbClr val="000000"/>
            </a:solidFill>
            <a:prstDash val="solid"/>
            <a:round/>
            <a:headEnd type="none" w="med" len="med"/>
            <a:tailEnd type="triangle" w="med" len="med"/>
          </a:ln>
        </p:spPr>
      </p:cxnSp>
      <p:sp>
        <p:nvSpPr>
          <p:cNvPr id="922" name="Google Shape;922;p103"/>
          <p:cNvSpPr/>
          <p:nvPr/>
        </p:nvSpPr>
        <p:spPr>
          <a:xfrm>
            <a:off x="5934000" y="4272755"/>
            <a:ext cx="326100" cy="326100"/>
          </a:xfrm>
          <a:prstGeom prst="ellipse">
            <a:avLst/>
          </a:prstGeom>
          <a:solidFill>
            <a:srgbClr val="CC00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3" name="Google Shape;923;p103"/>
          <p:cNvSpPr txBox="1"/>
          <p:nvPr/>
        </p:nvSpPr>
        <p:spPr>
          <a:xfrm>
            <a:off x="6058775" y="3857643"/>
            <a:ext cx="823500" cy="278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t>0.05 BTC</a:t>
            </a:r>
            <a:endParaRPr sz="900"/>
          </a:p>
        </p:txBody>
      </p:sp>
      <p:sp>
        <p:nvSpPr>
          <p:cNvPr id="924" name="Google Shape;924;p103"/>
          <p:cNvSpPr txBox="1"/>
          <p:nvPr/>
        </p:nvSpPr>
        <p:spPr>
          <a:xfrm>
            <a:off x="6207900" y="4215305"/>
            <a:ext cx="2847000" cy="488313"/>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b="1" dirty="0"/>
              <a:t>t =</a:t>
            </a:r>
            <a:r>
              <a:rPr lang="en" sz="1000" dirty="0"/>
              <a:t> (0.05BTC * 11.11% + 1BTC * 100</a:t>
            </a:r>
            <a:r>
              <a:rPr lang="en" sz="1000" dirty="0" smtClean="0"/>
              <a:t>%) </a:t>
            </a:r>
            <a:r>
              <a:rPr lang="en" sz="1000" dirty="0"/>
              <a:t>/ (0.05 + 1)</a:t>
            </a:r>
            <a:r>
              <a:rPr lang="en" sz="1000" b="1" dirty="0"/>
              <a:t/>
            </a:r>
            <a:br>
              <a:rPr lang="en" sz="1000" b="1" dirty="0"/>
            </a:br>
            <a:r>
              <a:rPr lang="en" sz="1000" b="1" dirty="0"/>
              <a:t>  = 95.77%</a:t>
            </a:r>
            <a:endParaRPr sz="1000" dirty="0"/>
          </a:p>
        </p:txBody>
      </p:sp>
      <p:sp>
        <p:nvSpPr>
          <p:cNvPr id="925" name="Google Shape;925;p103"/>
          <p:cNvSpPr txBox="1"/>
          <p:nvPr/>
        </p:nvSpPr>
        <p:spPr>
          <a:xfrm>
            <a:off x="5484500" y="4784705"/>
            <a:ext cx="3659500" cy="24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i="1" dirty="0"/>
              <a:t>Large amounts transacted will have a strong effect on the taint</a:t>
            </a:r>
            <a:endParaRPr sz="1000" i="1" dirty="0"/>
          </a:p>
        </p:txBody>
      </p:sp>
      <p:sp>
        <p:nvSpPr>
          <p:cNvPr id="926" name="Google Shape;926;p103"/>
          <p:cNvSpPr txBox="1"/>
          <p:nvPr/>
        </p:nvSpPr>
        <p:spPr>
          <a:xfrm>
            <a:off x="6923000" y="3615055"/>
            <a:ext cx="2146800" cy="494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i="1" dirty="0"/>
              <a:t>Address has less taint the more "clean" funds are mixed in. Spending from this address probably ok</a:t>
            </a:r>
            <a:endParaRPr sz="900" i="1" dirty="0"/>
          </a:p>
        </p:txBody>
      </p:sp>
      <p:sp>
        <p:nvSpPr>
          <p:cNvPr id="2" name="Date Placeholder 1"/>
          <p:cNvSpPr>
            <a:spLocks noGrp="1"/>
          </p:cNvSpPr>
          <p:nvPr>
            <p:ph type="dt" sz="half" idx="10"/>
          </p:nvPr>
        </p:nvSpPr>
        <p:spPr/>
        <p:txBody>
          <a:bodyPr/>
          <a:lstStyle/>
          <a:p>
            <a:pPr>
              <a:defRPr/>
            </a:pPr>
            <a:fld id="{FD168D4A-3938-4854-80AE-3E9851655EAE}" type="datetime1">
              <a:rPr lang="zh-CN" altLang="en-US" smtClean="0"/>
              <a:t>2020/8/27</a:t>
            </a:fld>
            <a:endParaRPr lang="en-US" altLang="zh-CN"/>
          </a:p>
        </p:txBody>
      </p:sp>
    </p:spTree>
    <p:extLst>
      <p:ext uri="{BB962C8B-B14F-4D97-AF65-F5344CB8AC3E}">
        <p14:creationId xmlns:p14="http://schemas.microsoft.com/office/powerpoint/2010/main" val="4539909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104"/>
          <p:cNvSpPr txBox="1">
            <a:spLocks noGrp="1"/>
          </p:cNvSpPr>
          <p:nvPr>
            <p:ph type="title"/>
          </p:nvPr>
        </p:nvSpPr>
        <p:spPr>
          <a:xfrm>
            <a:off x="311700" y="315925"/>
            <a:ext cx="1888360"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b="1" dirty="0">
                <a:solidFill>
                  <a:srgbClr val="1544D9"/>
                </a:solidFill>
              </a:rPr>
              <a:t>Mixing</a:t>
            </a:r>
            <a:endParaRPr sz="3600" b="1" dirty="0">
              <a:solidFill>
                <a:srgbClr val="1544D9"/>
              </a:solidFill>
            </a:endParaRPr>
          </a:p>
        </p:txBody>
      </p:sp>
      <p:sp>
        <p:nvSpPr>
          <p:cNvPr id="932" name="Google Shape;932;p104"/>
          <p:cNvSpPr txBox="1">
            <a:spLocks noGrp="1"/>
          </p:cNvSpPr>
          <p:nvPr>
            <p:ph type="body" idx="1"/>
          </p:nvPr>
        </p:nvSpPr>
        <p:spPr>
          <a:xfrm>
            <a:off x="311699" y="1225225"/>
            <a:ext cx="4293275" cy="603575"/>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1600" b="1" dirty="0"/>
              <a:t>Mixing: </a:t>
            </a:r>
            <a:r>
              <a:rPr lang="en" sz="1600" dirty="0"/>
              <a:t>Making transactions with the intention of concealing the origins of your funds.</a:t>
            </a:r>
            <a:endParaRPr sz="1600" dirty="0"/>
          </a:p>
        </p:txBody>
      </p:sp>
      <p:sp>
        <p:nvSpPr>
          <p:cNvPr id="933" name="Google Shape;933;p104"/>
          <p:cNvSpPr txBox="1">
            <a:spLocks noGrp="1"/>
          </p:cNvSpPr>
          <p:nvPr>
            <p:ph type="body" idx="2"/>
          </p:nvPr>
        </p:nvSpPr>
        <p:spPr>
          <a:xfrm>
            <a:off x="4722800" y="315925"/>
            <a:ext cx="4373074" cy="3761061"/>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300" b="1" dirty="0"/>
              <a:t>Traditional Mixing / Money Laundering: </a:t>
            </a:r>
            <a:endParaRPr sz="1300" b="1" dirty="0"/>
          </a:p>
          <a:p>
            <a:pPr marL="0" lvl="0" indent="0" rtl="0">
              <a:spcBef>
                <a:spcPts val="1600"/>
              </a:spcBef>
              <a:spcAft>
                <a:spcPts val="0"/>
              </a:spcAft>
              <a:buNone/>
            </a:pPr>
            <a:r>
              <a:rPr lang="en" sz="1300" dirty="0"/>
              <a:t>Create hundreds of fake “shell” companies, which don’t do anything or own any assets, but </a:t>
            </a:r>
            <a:r>
              <a:rPr lang="en" sz="1300" i="1" dirty="0"/>
              <a:t>look</a:t>
            </a:r>
            <a:r>
              <a:rPr lang="en" sz="1300" dirty="0"/>
              <a:t> like they do (according to the accounting books and tax returns).</a:t>
            </a:r>
            <a:endParaRPr sz="1300" dirty="0"/>
          </a:p>
          <a:p>
            <a:pPr marL="0" lvl="0" indent="0" rtl="0">
              <a:spcBef>
                <a:spcPts val="1600"/>
              </a:spcBef>
              <a:spcAft>
                <a:spcPts val="0"/>
              </a:spcAft>
              <a:buNone/>
            </a:pPr>
            <a:r>
              <a:rPr lang="en" sz="1300" dirty="0"/>
              <a:t>Over time, deposit “dirty” funds into shell corps. (Placement).</a:t>
            </a:r>
            <a:endParaRPr sz="1300" dirty="0"/>
          </a:p>
          <a:p>
            <a:pPr marL="0" lvl="0" indent="0" rtl="0">
              <a:spcBef>
                <a:spcPts val="1600"/>
              </a:spcBef>
              <a:spcAft>
                <a:spcPts val="0"/>
              </a:spcAft>
              <a:buNone/>
            </a:pPr>
            <a:r>
              <a:rPr lang="en" sz="1300" dirty="0"/>
              <a:t>Shell corps. write off deposits as purchases, investment, etc… to make deposits look real.</a:t>
            </a:r>
            <a:endParaRPr sz="1300" dirty="0"/>
          </a:p>
          <a:p>
            <a:pPr marL="0" lvl="0" indent="0" rtl="0">
              <a:spcBef>
                <a:spcPts val="1600"/>
              </a:spcBef>
              <a:spcAft>
                <a:spcPts val="0"/>
              </a:spcAft>
              <a:buNone/>
            </a:pPr>
            <a:r>
              <a:rPr lang="en" sz="1300" dirty="0"/>
              <a:t>Shell corps. further obfuscate by sending funds to </a:t>
            </a:r>
            <a:r>
              <a:rPr lang="en" sz="1300" i="1" dirty="0"/>
              <a:t>other</a:t>
            </a:r>
            <a:r>
              <a:rPr lang="en" sz="1300" dirty="0"/>
              <a:t> shell corps (Layering).</a:t>
            </a:r>
            <a:endParaRPr sz="1300" dirty="0"/>
          </a:p>
          <a:p>
            <a:pPr marL="0" lvl="0" indent="0" rtl="0">
              <a:spcBef>
                <a:spcPts val="1600"/>
              </a:spcBef>
              <a:spcAft>
                <a:spcPts val="0"/>
              </a:spcAft>
              <a:buNone/>
            </a:pPr>
            <a:r>
              <a:rPr lang="en" sz="1300" dirty="0"/>
              <a:t>Finally, criminal org. spends “clean” money on luxury goods, e.g., diamonds, cars, real estate (Integration).</a:t>
            </a:r>
            <a:endParaRPr sz="1300" dirty="0"/>
          </a:p>
          <a:p>
            <a:pPr marL="0" lvl="0" indent="0" rtl="0">
              <a:spcBef>
                <a:spcPts val="1600"/>
              </a:spcBef>
              <a:spcAft>
                <a:spcPts val="1600"/>
              </a:spcAft>
              <a:buNone/>
            </a:pPr>
            <a:r>
              <a:rPr lang="en" sz="1300" b="1" dirty="0"/>
              <a:t>Mixing on blockchains harness the same idea.</a:t>
            </a:r>
            <a:endParaRPr sz="1300" b="1" dirty="0"/>
          </a:p>
        </p:txBody>
      </p:sp>
      <p:pic>
        <p:nvPicPr>
          <p:cNvPr id="934" name="Google Shape;934;p104"/>
          <p:cNvPicPr preferRelativeResize="0"/>
          <p:nvPr/>
        </p:nvPicPr>
        <p:blipFill>
          <a:blip r:embed="rId3">
            <a:alphaModFix/>
          </a:blip>
          <a:stretch>
            <a:fillRect/>
          </a:stretch>
        </p:blipFill>
        <p:spPr>
          <a:xfrm>
            <a:off x="311700" y="2383075"/>
            <a:ext cx="4293275" cy="2188475"/>
          </a:xfrm>
          <a:prstGeom prst="rect">
            <a:avLst/>
          </a:prstGeom>
          <a:noFill/>
          <a:ln>
            <a:noFill/>
          </a:ln>
        </p:spPr>
      </p:pic>
      <p:sp>
        <p:nvSpPr>
          <p:cNvPr id="935" name="Google Shape;935;p104"/>
          <p:cNvSpPr txBox="1"/>
          <p:nvPr/>
        </p:nvSpPr>
        <p:spPr>
          <a:xfrm>
            <a:off x="5028425" y="4697091"/>
            <a:ext cx="3976800" cy="464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dirty="0">
                <a:solidFill>
                  <a:srgbClr val="999999"/>
                </a:solidFill>
              </a:rPr>
              <a:t>source: http://casiinoo.blogspot.com/</a:t>
            </a:r>
            <a:endParaRPr sz="1000" dirty="0">
              <a:solidFill>
                <a:srgbClr val="999999"/>
              </a:solidFill>
            </a:endParaRPr>
          </a:p>
        </p:txBody>
      </p:sp>
      <p:sp>
        <p:nvSpPr>
          <p:cNvPr id="936" name="Google Shape;936;p104"/>
          <p:cNvSpPr/>
          <p:nvPr/>
        </p:nvSpPr>
        <p:spPr>
          <a:xfrm>
            <a:off x="1477450" y="2064300"/>
            <a:ext cx="1878000" cy="2736000"/>
          </a:xfrm>
          <a:prstGeom prst="rect">
            <a:avLst/>
          </a:prstGeom>
          <a:noFill/>
          <a:ln w="9525" cap="flat" cmpd="sng">
            <a:solidFill>
              <a:srgbClr val="999999"/>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7" name="Google Shape;937;p104"/>
          <p:cNvSpPr txBox="1"/>
          <p:nvPr/>
        </p:nvSpPr>
        <p:spPr>
          <a:xfrm>
            <a:off x="1998700" y="1877575"/>
            <a:ext cx="835500" cy="380100"/>
          </a:xfrm>
          <a:prstGeom prst="rect">
            <a:avLst/>
          </a:prstGeom>
          <a:solidFill>
            <a:srgbClr val="FFFFFF"/>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r>
              <a:rPr lang="en" sz="1600"/>
              <a:t> Mixing</a:t>
            </a:r>
            <a:endParaRPr sz="1600"/>
          </a:p>
        </p:txBody>
      </p:sp>
      <p:sp>
        <p:nvSpPr>
          <p:cNvPr id="2" name="Date Placeholder 1"/>
          <p:cNvSpPr>
            <a:spLocks noGrp="1"/>
          </p:cNvSpPr>
          <p:nvPr>
            <p:ph type="dt" sz="half" idx="10"/>
          </p:nvPr>
        </p:nvSpPr>
        <p:spPr/>
        <p:txBody>
          <a:bodyPr/>
          <a:lstStyle/>
          <a:p>
            <a:pPr>
              <a:defRPr/>
            </a:pPr>
            <a:fld id="{AF676B97-00A4-4C41-B26F-30FFA89D5BD0}" type="datetime1">
              <a:rPr lang="zh-CN" altLang="en-US" smtClean="0"/>
              <a:t>2020/8/27</a:t>
            </a:fld>
            <a:endParaRPr lang="en-US" altLang="zh-CN"/>
          </a:p>
        </p:txBody>
      </p:sp>
    </p:spTree>
    <p:extLst>
      <p:ext uri="{BB962C8B-B14F-4D97-AF65-F5344CB8AC3E}">
        <p14:creationId xmlns:p14="http://schemas.microsoft.com/office/powerpoint/2010/main" val="52695357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p105"/>
          <p:cNvSpPr txBox="1">
            <a:spLocks noGrp="1"/>
          </p:cNvSpPr>
          <p:nvPr>
            <p:ph type="title"/>
          </p:nvPr>
        </p:nvSpPr>
        <p:spPr>
          <a:xfrm>
            <a:off x="311700" y="315925"/>
            <a:ext cx="8520600" cy="687852"/>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b="1" dirty="0">
                <a:solidFill>
                  <a:srgbClr val="1544D9"/>
                </a:solidFill>
              </a:rPr>
              <a:t>A Formal Framework for Anonymity</a:t>
            </a:r>
            <a:endParaRPr sz="3600" b="1" dirty="0">
              <a:solidFill>
                <a:srgbClr val="1544D9"/>
              </a:solidFill>
            </a:endParaRPr>
          </a:p>
        </p:txBody>
      </p:sp>
      <p:sp>
        <p:nvSpPr>
          <p:cNvPr id="943" name="Google Shape;943;p105"/>
          <p:cNvSpPr txBox="1">
            <a:spLocks noGrp="1"/>
          </p:cNvSpPr>
          <p:nvPr>
            <p:ph type="body" idx="2"/>
          </p:nvPr>
        </p:nvSpPr>
        <p:spPr>
          <a:xfrm>
            <a:off x="4409898" y="1005219"/>
            <a:ext cx="4685975" cy="347052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600" dirty="0"/>
              <a:t>The larger the anonymity set, the harder it is to deanonymize, or "re-link", pseudonyms to identities.</a:t>
            </a:r>
            <a:endParaRPr sz="1600" dirty="0"/>
          </a:p>
          <a:p>
            <a:pPr marL="457200" lvl="0" indent="-317500" rtl="0">
              <a:spcBef>
                <a:spcPts val="1600"/>
              </a:spcBef>
              <a:spcAft>
                <a:spcPts val="0"/>
              </a:spcAft>
              <a:buSzPts val="1400"/>
              <a:buChar char="●"/>
            </a:pPr>
            <a:r>
              <a:rPr lang="en" sz="1600" dirty="0"/>
              <a:t>Ideally, it is hard for </a:t>
            </a:r>
            <a:r>
              <a:rPr lang="en" sz="1600" b="1" dirty="0"/>
              <a:t>anyone</a:t>
            </a:r>
            <a:r>
              <a:rPr lang="en" sz="1600" dirty="0"/>
              <a:t> to link identities to addresses</a:t>
            </a:r>
            <a:endParaRPr sz="1600" dirty="0"/>
          </a:p>
          <a:p>
            <a:pPr marL="0" lvl="0" indent="0" rtl="0">
              <a:spcBef>
                <a:spcPts val="1600"/>
              </a:spcBef>
              <a:spcAft>
                <a:spcPts val="0"/>
              </a:spcAft>
              <a:buNone/>
            </a:pPr>
            <a:r>
              <a:rPr lang="en" sz="1600" b="1" dirty="0"/>
              <a:t>Additional desirable properties</a:t>
            </a:r>
            <a:endParaRPr sz="1600" b="1" dirty="0"/>
          </a:p>
          <a:p>
            <a:pPr marL="457200" lvl="0" indent="-317500" rtl="0">
              <a:spcBef>
                <a:spcPts val="1600"/>
              </a:spcBef>
              <a:spcAft>
                <a:spcPts val="0"/>
              </a:spcAft>
              <a:buSzPts val="1400"/>
              <a:buChar char="●"/>
            </a:pPr>
            <a:r>
              <a:rPr lang="en" sz="1600" b="1" dirty="0"/>
              <a:t>Trustless</a:t>
            </a:r>
            <a:r>
              <a:rPr lang="en" sz="1600" dirty="0"/>
              <a:t> (No counterparty risk)</a:t>
            </a:r>
            <a:endParaRPr sz="1600" dirty="0"/>
          </a:p>
          <a:p>
            <a:pPr marL="914400" lvl="1" indent="-304800" rtl="0">
              <a:spcBef>
                <a:spcPts val="0"/>
              </a:spcBef>
              <a:spcAft>
                <a:spcPts val="0"/>
              </a:spcAft>
              <a:buSzPts val="1200"/>
              <a:buChar char="○"/>
            </a:pPr>
            <a:r>
              <a:rPr lang="en" sz="1400" dirty="0"/>
              <a:t>Want to ensure that our funds can't stolen while mixing</a:t>
            </a:r>
            <a:endParaRPr sz="1400" dirty="0"/>
          </a:p>
          <a:p>
            <a:pPr marL="457200" lvl="0" indent="-317500" rtl="0">
              <a:spcBef>
                <a:spcPts val="0"/>
              </a:spcBef>
              <a:spcAft>
                <a:spcPts val="0"/>
              </a:spcAft>
              <a:buSzPts val="1400"/>
              <a:buChar char="●"/>
            </a:pPr>
            <a:r>
              <a:rPr lang="en" sz="1600" b="1" dirty="0"/>
              <a:t>Plausibly deniable</a:t>
            </a:r>
            <a:endParaRPr sz="1600" b="1" dirty="0"/>
          </a:p>
          <a:p>
            <a:pPr marL="914400" lvl="1" indent="-304800" rtl="0">
              <a:spcBef>
                <a:spcPts val="0"/>
              </a:spcBef>
              <a:spcAft>
                <a:spcPts val="0"/>
              </a:spcAft>
              <a:buSzPts val="1200"/>
              <a:buChar char="○"/>
            </a:pPr>
            <a:r>
              <a:rPr lang="en" sz="1400" dirty="0"/>
              <a:t>It shouldn’t be obvious from transaction history and any other data traces that you’re mixing; i.e. your activity should look just like normal activity</a:t>
            </a:r>
            <a:endParaRPr sz="1400" dirty="0"/>
          </a:p>
        </p:txBody>
      </p:sp>
      <p:sp>
        <p:nvSpPr>
          <p:cNvPr id="944" name="Google Shape;944;p105"/>
          <p:cNvSpPr txBox="1">
            <a:spLocks noGrp="1"/>
          </p:cNvSpPr>
          <p:nvPr>
            <p:ph type="body" idx="1"/>
          </p:nvPr>
        </p:nvSpPr>
        <p:spPr>
          <a:xfrm>
            <a:off x="256699" y="1005219"/>
            <a:ext cx="4153200" cy="3408652"/>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600" dirty="0"/>
              <a:t>Def. An </a:t>
            </a:r>
            <a:r>
              <a:rPr lang="en" sz="1600" b="1" dirty="0"/>
              <a:t>anonymity set</a:t>
            </a:r>
            <a:r>
              <a:rPr lang="en" sz="1600" dirty="0"/>
              <a:t> is the set of pseudonyms between which an entity cannot be distinguished from her counterparts</a:t>
            </a:r>
            <a:endParaRPr sz="1600" dirty="0"/>
          </a:p>
          <a:p>
            <a:pPr marL="0" lvl="0" indent="0" rtl="0">
              <a:spcBef>
                <a:spcPts val="1600"/>
              </a:spcBef>
              <a:spcAft>
                <a:spcPts val="0"/>
              </a:spcAft>
              <a:buNone/>
            </a:pPr>
            <a:r>
              <a:rPr lang="en" sz="1600" b="1" dirty="0"/>
              <a:t>Main goal of mixing:</a:t>
            </a:r>
            <a:endParaRPr sz="1600" b="1" dirty="0"/>
          </a:p>
          <a:p>
            <a:pPr marL="457200" lvl="0" indent="-317500" rtl="0">
              <a:spcBef>
                <a:spcPts val="1600"/>
              </a:spcBef>
              <a:spcAft>
                <a:spcPts val="0"/>
              </a:spcAft>
              <a:buSzPts val="1400"/>
              <a:buChar char="●"/>
            </a:pPr>
            <a:r>
              <a:rPr lang="en" sz="1600" dirty="0"/>
              <a:t>We want our anonymity set to be as large as possible</a:t>
            </a:r>
            <a:endParaRPr sz="1600" dirty="0"/>
          </a:p>
          <a:p>
            <a:pPr marL="914400" lvl="1" indent="-304800" rtl="0">
              <a:spcBef>
                <a:spcPts val="0"/>
              </a:spcBef>
              <a:spcAft>
                <a:spcPts val="0"/>
              </a:spcAft>
              <a:buSzPts val="1200"/>
              <a:buChar char="○"/>
            </a:pPr>
            <a:r>
              <a:rPr lang="en" sz="1400" dirty="0"/>
              <a:t>Conducting multiple rounds of mixing exponentially increases our anonymity set</a:t>
            </a:r>
            <a:endParaRPr sz="1400" dirty="0"/>
          </a:p>
          <a:p>
            <a:pPr marL="914400" lvl="1" indent="-304800" rtl="0">
              <a:spcBef>
                <a:spcPts val="0"/>
              </a:spcBef>
              <a:spcAft>
                <a:spcPts val="0"/>
              </a:spcAft>
              <a:buSzPts val="1200"/>
              <a:buChar char="○"/>
            </a:pPr>
            <a:r>
              <a:rPr lang="en" sz="1400" dirty="0"/>
              <a:t>If one round of mixing makes you indistinguishable among </a:t>
            </a:r>
            <a:r>
              <a:rPr lang="en" sz="1400" b="1" dirty="0"/>
              <a:t>N</a:t>
            </a:r>
            <a:r>
              <a:rPr lang="en" sz="1400" dirty="0"/>
              <a:t> peers, then size of anonymity set is </a:t>
            </a:r>
            <a:r>
              <a:rPr lang="en" sz="1400" b="1" dirty="0"/>
              <a:t>N</a:t>
            </a:r>
            <a:r>
              <a:rPr lang="en" sz="1400" dirty="0"/>
              <a:t> for one round, </a:t>
            </a:r>
            <a:r>
              <a:rPr lang="en" sz="1400" b="1" dirty="0"/>
              <a:t>N</a:t>
            </a:r>
            <a:r>
              <a:rPr lang="en" sz="1400" b="1" baseline="30000" dirty="0"/>
              <a:t>2</a:t>
            </a:r>
            <a:r>
              <a:rPr lang="en" sz="1400" dirty="0"/>
              <a:t> after two rounds, </a:t>
            </a:r>
            <a:r>
              <a:rPr lang="en" sz="1400" b="1" dirty="0"/>
              <a:t>N</a:t>
            </a:r>
            <a:r>
              <a:rPr lang="en" sz="1400" b="1" baseline="30000" dirty="0"/>
              <a:t>3</a:t>
            </a:r>
            <a:r>
              <a:rPr lang="en" sz="1400" dirty="0"/>
              <a:t> after three, etc.</a:t>
            </a:r>
            <a:endParaRPr sz="1400" dirty="0"/>
          </a:p>
          <a:p>
            <a:pPr marL="914400" lvl="1" indent="-304800" rtl="0">
              <a:spcBef>
                <a:spcPts val="0"/>
              </a:spcBef>
              <a:spcAft>
                <a:spcPts val="0"/>
              </a:spcAft>
              <a:buSzPts val="1200"/>
              <a:buChar char="○"/>
            </a:pPr>
            <a:r>
              <a:rPr lang="en" sz="1400" dirty="0"/>
              <a:t>However, the size of the anonymity set is bounded by real world </a:t>
            </a:r>
            <a:r>
              <a:rPr lang="en" sz="1400" dirty="0" smtClean="0"/>
              <a:t>constraints</a:t>
            </a:r>
            <a:endParaRPr sz="1400" dirty="0"/>
          </a:p>
        </p:txBody>
      </p:sp>
      <p:sp>
        <p:nvSpPr>
          <p:cNvPr id="2" name="Date Placeholder 1"/>
          <p:cNvSpPr>
            <a:spLocks noGrp="1"/>
          </p:cNvSpPr>
          <p:nvPr>
            <p:ph type="dt" sz="half" idx="10"/>
          </p:nvPr>
        </p:nvSpPr>
        <p:spPr/>
        <p:txBody>
          <a:bodyPr/>
          <a:lstStyle/>
          <a:p>
            <a:pPr>
              <a:defRPr/>
            </a:pPr>
            <a:fld id="{584A02F0-E2D1-48CB-856C-9897C69698FA}" type="datetime1">
              <a:rPr lang="zh-CN" altLang="en-US" smtClean="0"/>
              <a:t>2020/8/27</a:t>
            </a:fld>
            <a:endParaRPr lang="en-US" altLang="zh-CN"/>
          </a:p>
        </p:txBody>
      </p:sp>
    </p:spTree>
    <p:extLst>
      <p:ext uri="{BB962C8B-B14F-4D97-AF65-F5344CB8AC3E}">
        <p14:creationId xmlns:p14="http://schemas.microsoft.com/office/powerpoint/2010/main" val="156053346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106"/>
          <p:cNvSpPr txBox="1">
            <a:spLocks noGrp="1"/>
          </p:cNvSpPr>
          <p:nvPr>
            <p:ph type="title"/>
          </p:nvPr>
        </p:nvSpPr>
        <p:spPr>
          <a:xfrm>
            <a:off x="339743" y="217249"/>
            <a:ext cx="8520600" cy="697151"/>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b="1" dirty="0">
                <a:solidFill>
                  <a:srgbClr val="1544D9"/>
                </a:solidFill>
              </a:rPr>
              <a:t>Centralized Mixers</a:t>
            </a:r>
            <a:endParaRPr sz="3600" b="1" dirty="0">
              <a:solidFill>
                <a:srgbClr val="1544D9"/>
              </a:solidFill>
            </a:endParaRPr>
          </a:p>
        </p:txBody>
      </p:sp>
      <p:sp>
        <p:nvSpPr>
          <p:cNvPr id="950" name="Google Shape;950;p106"/>
          <p:cNvSpPr txBox="1">
            <a:spLocks noGrp="1"/>
          </p:cNvSpPr>
          <p:nvPr>
            <p:ph type="body" idx="1"/>
          </p:nvPr>
        </p:nvSpPr>
        <p:spPr>
          <a:xfrm>
            <a:off x="311700" y="998625"/>
            <a:ext cx="8520600" cy="708625"/>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2000" dirty="0"/>
              <a:t>Send coins to third-party mixer address, mixer sends (hopefully) unlinked coins to you sometime in near future (to minimize timing information leak).</a:t>
            </a:r>
            <a:endParaRPr sz="2000" dirty="0"/>
          </a:p>
        </p:txBody>
      </p:sp>
      <p:sp>
        <p:nvSpPr>
          <p:cNvPr id="951" name="Google Shape;951;p106"/>
          <p:cNvSpPr/>
          <p:nvPr/>
        </p:nvSpPr>
        <p:spPr>
          <a:xfrm>
            <a:off x="3010150" y="2165474"/>
            <a:ext cx="2713200" cy="2600489"/>
          </a:xfrm>
          <a:prstGeom prst="ellipse">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2" name="Google Shape;952;p106"/>
          <p:cNvSpPr txBox="1"/>
          <p:nvPr/>
        </p:nvSpPr>
        <p:spPr>
          <a:xfrm>
            <a:off x="3207998" y="1707250"/>
            <a:ext cx="2784091" cy="464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dirty="0">
                <a:solidFill>
                  <a:srgbClr val="666666"/>
                </a:solidFill>
              </a:rPr>
              <a:t>Centralized Mixing Service</a:t>
            </a:r>
            <a:endParaRPr dirty="0">
              <a:solidFill>
                <a:srgbClr val="666666"/>
              </a:solidFill>
            </a:endParaRPr>
          </a:p>
        </p:txBody>
      </p:sp>
      <p:sp>
        <p:nvSpPr>
          <p:cNvPr id="953" name="Google Shape;953;p106"/>
          <p:cNvSpPr/>
          <p:nvPr/>
        </p:nvSpPr>
        <p:spPr>
          <a:xfrm>
            <a:off x="439350" y="2563350"/>
            <a:ext cx="1138200" cy="386700"/>
          </a:xfrm>
          <a:prstGeom prst="rect">
            <a:avLst/>
          </a:prstGeom>
          <a:noFill/>
          <a:ln w="9525" cap="flat" cmpd="sng">
            <a:solidFill>
              <a:srgbClr val="434343"/>
            </a:solidFill>
            <a:prstDash val="dash"/>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200">
                <a:solidFill>
                  <a:srgbClr val="666666"/>
                </a:solidFill>
              </a:rPr>
              <a:t>A	1 BTC</a:t>
            </a:r>
            <a:endParaRPr sz="1200">
              <a:solidFill>
                <a:srgbClr val="666666"/>
              </a:solidFill>
            </a:endParaRPr>
          </a:p>
        </p:txBody>
      </p:sp>
      <p:sp>
        <p:nvSpPr>
          <p:cNvPr id="954" name="Google Shape;954;p106"/>
          <p:cNvSpPr/>
          <p:nvPr/>
        </p:nvSpPr>
        <p:spPr>
          <a:xfrm>
            <a:off x="3571675" y="2697625"/>
            <a:ext cx="730200" cy="248100"/>
          </a:xfrm>
          <a:prstGeom prst="rect">
            <a:avLst/>
          </a:prstGeom>
          <a:noFill/>
          <a:ln w="9525" cap="flat" cmpd="sng">
            <a:solidFill>
              <a:srgbClr val="999999"/>
            </a:solidFill>
            <a:prstDash val="dot"/>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000">
                <a:solidFill>
                  <a:srgbClr val="999999"/>
                </a:solidFill>
              </a:rPr>
              <a:t>1.0 BTC</a:t>
            </a:r>
            <a:endParaRPr sz="1000">
              <a:solidFill>
                <a:srgbClr val="999999"/>
              </a:solidFill>
            </a:endParaRPr>
          </a:p>
        </p:txBody>
      </p:sp>
      <p:sp>
        <p:nvSpPr>
          <p:cNvPr id="955" name="Google Shape;955;p106"/>
          <p:cNvSpPr/>
          <p:nvPr/>
        </p:nvSpPr>
        <p:spPr>
          <a:xfrm>
            <a:off x="3571675" y="3007850"/>
            <a:ext cx="730200" cy="248100"/>
          </a:xfrm>
          <a:prstGeom prst="rect">
            <a:avLst/>
          </a:prstGeom>
          <a:noFill/>
          <a:ln w="9525" cap="flat" cmpd="sng">
            <a:solidFill>
              <a:srgbClr val="999999"/>
            </a:solidFill>
            <a:prstDash val="dot"/>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000">
                <a:solidFill>
                  <a:srgbClr val="999999"/>
                </a:solidFill>
              </a:rPr>
              <a:t>0.7 BTC</a:t>
            </a:r>
            <a:endParaRPr sz="1000">
              <a:solidFill>
                <a:srgbClr val="999999"/>
              </a:solidFill>
            </a:endParaRPr>
          </a:p>
        </p:txBody>
      </p:sp>
      <p:sp>
        <p:nvSpPr>
          <p:cNvPr id="956" name="Google Shape;956;p106"/>
          <p:cNvSpPr/>
          <p:nvPr/>
        </p:nvSpPr>
        <p:spPr>
          <a:xfrm>
            <a:off x="3571675" y="3318075"/>
            <a:ext cx="730200" cy="248100"/>
          </a:xfrm>
          <a:prstGeom prst="rect">
            <a:avLst/>
          </a:prstGeom>
          <a:noFill/>
          <a:ln w="9525" cap="flat" cmpd="sng">
            <a:solidFill>
              <a:srgbClr val="999999"/>
            </a:solidFill>
            <a:prstDash val="dot"/>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000">
                <a:solidFill>
                  <a:srgbClr val="999999"/>
                </a:solidFill>
              </a:rPr>
              <a:t>2.0 BTC</a:t>
            </a:r>
            <a:endParaRPr sz="1000">
              <a:solidFill>
                <a:srgbClr val="999999"/>
              </a:solidFill>
            </a:endParaRPr>
          </a:p>
        </p:txBody>
      </p:sp>
      <p:sp>
        <p:nvSpPr>
          <p:cNvPr id="957" name="Google Shape;957;p106"/>
          <p:cNvSpPr/>
          <p:nvPr/>
        </p:nvSpPr>
        <p:spPr>
          <a:xfrm>
            <a:off x="3571675" y="3628300"/>
            <a:ext cx="730200" cy="248100"/>
          </a:xfrm>
          <a:prstGeom prst="rect">
            <a:avLst/>
          </a:prstGeom>
          <a:noFill/>
          <a:ln w="9525" cap="flat" cmpd="sng">
            <a:solidFill>
              <a:srgbClr val="999999"/>
            </a:solidFill>
            <a:prstDash val="dot"/>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000">
                <a:solidFill>
                  <a:srgbClr val="999999"/>
                </a:solidFill>
              </a:rPr>
              <a:t>0.3 BTC</a:t>
            </a:r>
            <a:endParaRPr sz="1000">
              <a:solidFill>
                <a:srgbClr val="999999"/>
              </a:solidFill>
            </a:endParaRPr>
          </a:p>
        </p:txBody>
      </p:sp>
      <p:sp>
        <p:nvSpPr>
          <p:cNvPr id="958" name="Google Shape;958;p106"/>
          <p:cNvSpPr/>
          <p:nvPr/>
        </p:nvSpPr>
        <p:spPr>
          <a:xfrm>
            <a:off x="3571675" y="3938525"/>
            <a:ext cx="730200" cy="248100"/>
          </a:xfrm>
          <a:prstGeom prst="rect">
            <a:avLst/>
          </a:prstGeom>
          <a:noFill/>
          <a:ln w="9525" cap="flat" cmpd="sng">
            <a:solidFill>
              <a:srgbClr val="434343"/>
            </a:solidFill>
            <a:prstDash val="dash"/>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000">
                <a:solidFill>
                  <a:srgbClr val="999999"/>
                </a:solidFill>
              </a:rPr>
              <a:t>1.0 BTC</a:t>
            </a:r>
            <a:endParaRPr sz="1000">
              <a:solidFill>
                <a:srgbClr val="999999"/>
              </a:solidFill>
            </a:endParaRPr>
          </a:p>
        </p:txBody>
      </p:sp>
      <p:cxnSp>
        <p:nvCxnSpPr>
          <p:cNvPr id="959" name="Google Shape;959;p106"/>
          <p:cNvCxnSpPr>
            <a:stCxn id="953" idx="3"/>
            <a:endCxn id="958" idx="1"/>
          </p:cNvCxnSpPr>
          <p:nvPr/>
        </p:nvCxnSpPr>
        <p:spPr>
          <a:xfrm>
            <a:off x="1577550" y="2756700"/>
            <a:ext cx="1994100" cy="1305900"/>
          </a:xfrm>
          <a:prstGeom prst="curvedConnector3">
            <a:avLst>
              <a:gd name="adj1" fmla="val 49997"/>
            </a:avLst>
          </a:prstGeom>
          <a:noFill/>
          <a:ln w="9525" cap="flat" cmpd="sng">
            <a:solidFill>
              <a:srgbClr val="666666"/>
            </a:solidFill>
            <a:prstDash val="solid"/>
            <a:round/>
            <a:headEnd type="none" w="med" len="med"/>
            <a:tailEnd type="triangle" w="med" len="med"/>
          </a:ln>
        </p:spPr>
      </p:cxnSp>
      <p:sp>
        <p:nvSpPr>
          <p:cNvPr id="960" name="Google Shape;960;p106"/>
          <p:cNvSpPr txBox="1"/>
          <p:nvPr/>
        </p:nvSpPr>
        <p:spPr>
          <a:xfrm>
            <a:off x="3767875" y="4186625"/>
            <a:ext cx="1284000" cy="331500"/>
          </a:xfrm>
          <a:prstGeom prst="rect">
            <a:avLst/>
          </a:pr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r>
              <a:rPr lang="en" sz="1000">
                <a:solidFill>
                  <a:srgbClr val="666666"/>
                </a:solidFill>
              </a:rPr>
              <a:t>Mixing Slush Fund</a:t>
            </a:r>
            <a:endParaRPr sz="1000">
              <a:solidFill>
                <a:srgbClr val="666666"/>
              </a:solidFill>
            </a:endParaRPr>
          </a:p>
        </p:txBody>
      </p:sp>
      <p:sp>
        <p:nvSpPr>
          <p:cNvPr id="961" name="Google Shape;961;p106"/>
          <p:cNvSpPr/>
          <p:nvPr/>
        </p:nvSpPr>
        <p:spPr>
          <a:xfrm>
            <a:off x="4409875" y="2697625"/>
            <a:ext cx="730200" cy="248100"/>
          </a:xfrm>
          <a:prstGeom prst="rect">
            <a:avLst/>
          </a:prstGeom>
          <a:noFill/>
          <a:ln w="9525" cap="flat" cmpd="sng">
            <a:solidFill>
              <a:srgbClr val="999999"/>
            </a:solidFill>
            <a:prstDash val="dot"/>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000">
                <a:solidFill>
                  <a:srgbClr val="999999"/>
                </a:solidFill>
              </a:rPr>
              <a:t>3.0 BTC</a:t>
            </a:r>
            <a:endParaRPr sz="1000">
              <a:solidFill>
                <a:srgbClr val="999999"/>
              </a:solidFill>
            </a:endParaRPr>
          </a:p>
        </p:txBody>
      </p:sp>
      <p:sp>
        <p:nvSpPr>
          <p:cNvPr id="962" name="Google Shape;962;p106"/>
          <p:cNvSpPr/>
          <p:nvPr/>
        </p:nvSpPr>
        <p:spPr>
          <a:xfrm>
            <a:off x="4409875" y="3007850"/>
            <a:ext cx="730200" cy="248100"/>
          </a:xfrm>
          <a:prstGeom prst="rect">
            <a:avLst/>
          </a:prstGeom>
          <a:noFill/>
          <a:ln w="9525" cap="flat" cmpd="sng">
            <a:solidFill>
              <a:srgbClr val="434343"/>
            </a:solidFill>
            <a:prstDash val="dash"/>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000" dirty="0">
                <a:solidFill>
                  <a:srgbClr val="999999"/>
                </a:solidFill>
              </a:rPr>
              <a:t>0.4 BTC</a:t>
            </a:r>
            <a:endParaRPr sz="1000" dirty="0">
              <a:solidFill>
                <a:srgbClr val="999999"/>
              </a:solidFill>
            </a:endParaRPr>
          </a:p>
        </p:txBody>
      </p:sp>
      <p:sp>
        <p:nvSpPr>
          <p:cNvPr id="963" name="Google Shape;963;p106"/>
          <p:cNvSpPr/>
          <p:nvPr/>
        </p:nvSpPr>
        <p:spPr>
          <a:xfrm>
            <a:off x="4409875" y="3318075"/>
            <a:ext cx="730200" cy="248100"/>
          </a:xfrm>
          <a:prstGeom prst="rect">
            <a:avLst/>
          </a:prstGeom>
          <a:noFill/>
          <a:ln w="9525" cap="flat" cmpd="sng">
            <a:solidFill>
              <a:srgbClr val="999999"/>
            </a:solidFill>
            <a:prstDash val="dot"/>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000">
                <a:solidFill>
                  <a:srgbClr val="999999"/>
                </a:solidFill>
              </a:rPr>
              <a:t>0.1 BTC</a:t>
            </a:r>
            <a:endParaRPr sz="1000">
              <a:solidFill>
                <a:srgbClr val="999999"/>
              </a:solidFill>
            </a:endParaRPr>
          </a:p>
        </p:txBody>
      </p:sp>
      <p:sp>
        <p:nvSpPr>
          <p:cNvPr id="964" name="Google Shape;964;p106"/>
          <p:cNvSpPr/>
          <p:nvPr/>
        </p:nvSpPr>
        <p:spPr>
          <a:xfrm>
            <a:off x="4409875" y="3628300"/>
            <a:ext cx="730200" cy="248100"/>
          </a:xfrm>
          <a:prstGeom prst="rect">
            <a:avLst/>
          </a:prstGeom>
          <a:noFill/>
          <a:ln w="9525" cap="flat" cmpd="sng">
            <a:solidFill>
              <a:srgbClr val="434343"/>
            </a:solidFill>
            <a:prstDash val="dash"/>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000">
                <a:solidFill>
                  <a:srgbClr val="999999"/>
                </a:solidFill>
              </a:rPr>
              <a:t>0.6 BTC</a:t>
            </a:r>
            <a:endParaRPr sz="1000">
              <a:solidFill>
                <a:srgbClr val="999999"/>
              </a:solidFill>
            </a:endParaRPr>
          </a:p>
        </p:txBody>
      </p:sp>
      <p:sp>
        <p:nvSpPr>
          <p:cNvPr id="965" name="Google Shape;965;p106"/>
          <p:cNvSpPr/>
          <p:nvPr/>
        </p:nvSpPr>
        <p:spPr>
          <a:xfrm>
            <a:off x="4409875" y="3938525"/>
            <a:ext cx="730200" cy="248100"/>
          </a:xfrm>
          <a:prstGeom prst="rect">
            <a:avLst/>
          </a:prstGeom>
          <a:noFill/>
          <a:ln w="9525" cap="flat" cmpd="sng">
            <a:solidFill>
              <a:srgbClr val="999999"/>
            </a:solidFill>
            <a:prstDash val="dot"/>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000">
                <a:solidFill>
                  <a:srgbClr val="999999"/>
                </a:solidFill>
              </a:rPr>
              <a:t>1.5 BTC</a:t>
            </a:r>
            <a:endParaRPr sz="1000">
              <a:solidFill>
                <a:srgbClr val="999999"/>
              </a:solidFill>
            </a:endParaRPr>
          </a:p>
        </p:txBody>
      </p:sp>
      <p:sp>
        <p:nvSpPr>
          <p:cNvPr id="966" name="Google Shape;966;p106"/>
          <p:cNvSpPr txBox="1"/>
          <p:nvPr/>
        </p:nvSpPr>
        <p:spPr>
          <a:xfrm>
            <a:off x="311700" y="2171350"/>
            <a:ext cx="1393500" cy="464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a:solidFill>
                  <a:srgbClr val="666666"/>
                </a:solidFill>
              </a:rPr>
              <a:t>Alice’s dirty input</a:t>
            </a:r>
            <a:endParaRPr sz="1200">
              <a:solidFill>
                <a:srgbClr val="666666"/>
              </a:solidFill>
            </a:endParaRPr>
          </a:p>
        </p:txBody>
      </p:sp>
      <p:sp>
        <p:nvSpPr>
          <p:cNvPr id="967" name="Google Shape;967;p106"/>
          <p:cNvSpPr/>
          <p:nvPr/>
        </p:nvSpPr>
        <p:spPr>
          <a:xfrm>
            <a:off x="7070750" y="2832725"/>
            <a:ext cx="1284000" cy="386700"/>
          </a:xfrm>
          <a:prstGeom prst="rect">
            <a:avLst/>
          </a:prstGeom>
          <a:noFill/>
          <a:ln w="9525" cap="flat" cmpd="sng">
            <a:solidFill>
              <a:srgbClr val="434343"/>
            </a:solidFill>
            <a:prstDash val="dash"/>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200">
                <a:solidFill>
                  <a:srgbClr val="666666"/>
                </a:solidFill>
              </a:rPr>
              <a:t>A’	0.9 BTC</a:t>
            </a:r>
            <a:endParaRPr sz="1200">
              <a:solidFill>
                <a:srgbClr val="666666"/>
              </a:solidFill>
            </a:endParaRPr>
          </a:p>
        </p:txBody>
      </p:sp>
      <p:sp>
        <p:nvSpPr>
          <p:cNvPr id="968" name="Google Shape;968;p106"/>
          <p:cNvSpPr txBox="1"/>
          <p:nvPr/>
        </p:nvSpPr>
        <p:spPr>
          <a:xfrm>
            <a:off x="6973100" y="2409575"/>
            <a:ext cx="1699500" cy="464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a:solidFill>
                  <a:srgbClr val="666666"/>
                </a:solidFill>
              </a:rPr>
              <a:t>Alice’s cleaned output</a:t>
            </a:r>
            <a:endParaRPr sz="1200">
              <a:solidFill>
                <a:srgbClr val="666666"/>
              </a:solidFill>
            </a:endParaRPr>
          </a:p>
        </p:txBody>
      </p:sp>
      <p:cxnSp>
        <p:nvCxnSpPr>
          <p:cNvPr id="969" name="Google Shape;969;p106"/>
          <p:cNvCxnSpPr>
            <a:stCxn id="962" idx="3"/>
            <a:endCxn id="967" idx="1"/>
          </p:cNvCxnSpPr>
          <p:nvPr/>
        </p:nvCxnSpPr>
        <p:spPr>
          <a:xfrm rot="10800000" flipH="1">
            <a:off x="5140075" y="3026000"/>
            <a:ext cx="1930800" cy="105900"/>
          </a:xfrm>
          <a:prstGeom prst="curvedConnector3">
            <a:avLst>
              <a:gd name="adj1" fmla="val 49996"/>
            </a:avLst>
          </a:prstGeom>
          <a:noFill/>
          <a:ln w="9525" cap="flat" cmpd="sng">
            <a:solidFill>
              <a:srgbClr val="666666"/>
            </a:solidFill>
            <a:prstDash val="solid"/>
            <a:round/>
            <a:headEnd type="none" w="med" len="med"/>
            <a:tailEnd type="triangle" w="med" len="med"/>
          </a:ln>
        </p:spPr>
      </p:cxnSp>
      <p:cxnSp>
        <p:nvCxnSpPr>
          <p:cNvPr id="970" name="Google Shape;970;p106"/>
          <p:cNvCxnSpPr>
            <a:stCxn id="964" idx="3"/>
            <a:endCxn id="967" idx="1"/>
          </p:cNvCxnSpPr>
          <p:nvPr/>
        </p:nvCxnSpPr>
        <p:spPr>
          <a:xfrm rot="10800000" flipH="1">
            <a:off x="5140075" y="3026050"/>
            <a:ext cx="1930800" cy="726300"/>
          </a:xfrm>
          <a:prstGeom prst="curvedConnector3">
            <a:avLst>
              <a:gd name="adj1" fmla="val 49996"/>
            </a:avLst>
          </a:prstGeom>
          <a:noFill/>
          <a:ln w="9525" cap="flat" cmpd="sng">
            <a:solidFill>
              <a:srgbClr val="666666"/>
            </a:solidFill>
            <a:prstDash val="solid"/>
            <a:round/>
            <a:headEnd type="none" w="med" len="med"/>
            <a:tailEnd type="triangle" w="med" len="med"/>
          </a:ln>
        </p:spPr>
      </p:cxnSp>
      <p:sp>
        <p:nvSpPr>
          <p:cNvPr id="971" name="Google Shape;971;p106"/>
          <p:cNvSpPr/>
          <p:nvPr/>
        </p:nvSpPr>
        <p:spPr>
          <a:xfrm>
            <a:off x="7070750" y="3675900"/>
            <a:ext cx="1284000" cy="386700"/>
          </a:xfrm>
          <a:prstGeom prst="rect">
            <a:avLst/>
          </a:prstGeom>
          <a:noFill/>
          <a:ln w="9525" cap="flat" cmpd="sng">
            <a:solidFill>
              <a:srgbClr val="434343"/>
            </a:solidFill>
            <a:prstDash val="dot"/>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200">
                <a:solidFill>
                  <a:srgbClr val="999999"/>
                </a:solidFill>
              </a:rPr>
              <a:t>M	0.1 BTC</a:t>
            </a:r>
            <a:endParaRPr sz="1200">
              <a:solidFill>
                <a:srgbClr val="999999"/>
              </a:solidFill>
            </a:endParaRPr>
          </a:p>
        </p:txBody>
      </p:sp>
      <p:cxnSp>
        <p:nvCxnSpPr>
          <p:cNvPr id="972" name="Google Shape;972;p106"/>
          <p:cNvCxnSpPr>
            <a:stCxn id="967" idx="2"/>
            <a:endCxn id="971" idx="0"/>
          </p:cNvCxnSpPr>
          <p:nvPr/>
        </p:nvCxnSpPr>
        <p:spPr>
          <a:xfrm rot="-5400000" flipH="1">
            <a:off x="7484750" y="3447425"/>
            <a:ext cx="456600" cy="600"/>
          </a:xfrm>
          <a:prstGeom prst="curvedConnector3">
            <a:avLst>
              <a:gd name="adj1" fmla="val 49986"/>
            </a:avLst>
          </a:prstGeom>
          <a:noFill/>
          <a:ln w="9525" cap="flat" cmpd="sng">
            <a:solidFill>
              <a:srgbClr val="666666"/>
            </a:solidFill>
            <a:prstDash val="dash"/>
            <a:round/>
            <a:headEnd type="none" w="med" len="med"/>
            <a:tailEnd type="triangle" w="med" len="med"/>
          </a:ln>
        </p:spPr>
      </p:cxnSp>
      <p:sp>
        <p:nvSpPr>
          <p:cNvPr id="973" name="Google Shape;973;p106"/>
          <p:cNvSpPr txBox="1"/>
          <p:nvPr/>
        </p:nvSpPr>
        <p:spPr>
          <a:xfrm>
            <a:off x="6973100" y="4062600"/>
            <a:ext cx="1822800" cy="464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a:solidFill>
                  <a:srgbClr val="666666"/>
                </a:solidFill>
              </a:rPr>
              <a:t>Mixer’s “cleaning” fee</a:t>
            </a:r>
            <a:endParaRPr sz="1200">
              <a:solidFill>
                <a:srgbClr val="666666"/>
              </a:solidFill>
            </a:endParaRPr>
          </a:p>
        </p:txBody>
      </p:sp>
      <p:sp>
        <p:nvSpPr>
          <p:cNvPr id="974" name="Google Shape;974;p106"/>
          <p:cNvSpPr txBox="1"/>
          <p:nvPr/>
        </p:nvSpPr>
        <p:spPr>
          <a:xfrm>
            <a:off x="5525500" y="3984350"/>
            <a:ext cx="1484400" cy="464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t>Mixer sends cleaned funds after random waiting period</a:t>
            </a:r>
            <a:endParaRPr sz="1000"/>
          </a:p>
        </p:txBody>
      </p:sp>
      <p:cxnSp>
        <p:nvCxnSpPr>
          <p:cNvPr id="975" name="Google Shape;975;p106"/>
          <p:cNvCxnSpPr>
            <a:endCxn id="974" idx="0"/>
          </p:cNvCxnSpPr>
          <p:nvPr/>
        </p:nvCxnSpPr>
        <p:spPr>
          <a:xfrm>
            <a:off x="6267700" y="1855850"/>
            <a:ext cx="0" cy="2128500"/>
          </a:xfrm>
          <a:prstGeom prst="straightConnector1">
            <a:avLst/>
          </a:prstGeom>
          <a:noFill/>
          <a:ln w="9525" cap="flat" cmpd="sng">
            <a:solidFill>
              <a:schemeClr val="dk2"/>
            </a:solidFill>
            <a:prstDash val="dashDot"/>
            <a:round/>
            <a:headEnd type="none" w="med" len="med"/>
            <a:tailEnd type="none" w="med" len="med"/>
          </a:ln>
        </p:spPr>
      </p:cxnSp>
      <p:sp>
        <p:nvSpPr>
          <p:cNvPr id="2" name="Date Placeholder 1"/>
          <p:cNvSpPr>
            <a:spLocks noGrp="1"/>
          </p:cNvSpPr>
          <p:nvPr>
            <p:ph type="dt" sz="half" idx="10"/>
          </p:nvPr>
        </p:nvSpPr>
        <p:spPr/>
        <p:txBody>
          <a:bodyPr/>
          <a:lstStyle/>
          <a:p>
            <a:pPr>
              <a:defRPr/>
            </a:pPr>
            <a:fld id="{AE4A24A6-C73D-45E8-9080-69FB3C97E8C0}" type="datetime1">
              <a:rPr lang="zh-CN" altLang="en-US" smtClean="0"/>
              <a:t>2020/8/27</a:t>
            </a:fld>
            <a:endParaRPr lang="en-US" altLang="zh-CN"/>
          </a:p>
        </p:txBody>
      </p:sp>
    </p:spTree>
    <p:extLst>
      <p:ext uri="{BB962C8B-B14F-4D97-AF65-F5344CB8AC3E}">
        <p14:creationId xmlns:p14="http://schemas.microsoft.com/office/powerpoint/2010/main" val="317151857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p107"/>
          <p:cNvSpPr/>
          <p:nvPr/>
        </p:nvSpPr>
        <p:spPr>
          <a:xfrm>
            <a:off x="1828300" y="2355050"/>
            <a:ext cx="2105700" cy="20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rtl="0">
              <a:spcBef>
                <a:spcPts val="0"/>
              </a:spcBef>
              <a:spcAft>
                <a:spcPts val="0"/>
              </a:spcAft>
              <a:buNone/>
            </a:pPr>
            <a:r>
              <a:rPr lang="en" dirty="0">
                <a:solidFill>
                  <a:srgbClr val="666666"/>
                </a:solidFill>
              </a:rPr>
              <a:t> </a:t>
            </a:r>
            <a:r>
              <a:rPr lang="en" dirty="0" smtClean="0">
                <a:solidFill>
                  <a:srgbClr val="666666"/>
                </a:solidFill>
              </a:rPr>
              <a:t>Exchange</a:t>
            </a:r>
            <a:endParaRPr dirty="0">
              <a:solidFill>
                <a:srgbClr val="666666"/>
              </a:solidFill>
            </a:endParaRPr>
          </a:p>
          <a:p>
            <a:pPr marL="0" lvl="0" indent="0" rtl="0">
              <a:spcBef>
                <a:spcPts val="0"/>
              </a:spcBef>
              <a:spcAft>
                <a:spcPts val="0"/>
              </a:spcAft>
              <a:buNone/>
            </a:pPr>
            <a:endParaRPr dirty="0">
              <a:solidFill>
                <a:srgbClr val="666666"/>
              </a:solidFill>
            </a:endParaRPr>
          </a:p>
          <a:p>
            <a:pPr marL="0" lvl="0" indent="0" rtl="0">
              <a:spcBef>
                <a:spcPts val="0"/>
              </a:spcBef>
              <a:spcAft>
                <a:spcPts val="0"/>
              </a:spcAft>
              <a:buNone/>
            </a:pPr>
            <a:endParaRPr dirty="0">
              <a:solidFill>
                <a:srgbClr val="666666"/>
              </a:solidFill>
            </a:endParaRPr>
          </a:p>
          <a:p>
            <a:pPr marL="0" lvl="0" indent="0" rtl="0">
              <a:spcBef>
                <a:spcPts val="0"/>
              </a:spcBef>
              <a:spcAft>
                <a:spcPts val="0"/>
              </a:spcAft>
              <a:buNone/>
            </a:pPr>
            <a:endParaRPr dirty="0">
              <a:solidFill>
                <a:srgbClr val="666666"/>
              </a:solidFill>
            </a:endParaRPr>
          </a:p>
          <a:p>
            <a:pPr marL="0" lvl="0" indent="0" rtl="0">
              <a:spcBef>
                <a:spcPts val="0"/>
              </a:spcBef>
              <a:spcAft>
                <a:spcPts val="0"/>
              </a:spcAft>
              <a:buNone/>
            </a:pPr>
            <a:endParaRPr dirty="0">
              <a:solidFill>
                <a:srgbClr val="666666"/>
              </a:solidFill>
            </a:endParaRPr>
          </a:p>
          <a:p>
            <a:pPr marL="0" lvl="0" indent="0" rtl="0">
              <a:spcBef>
                <a:spcPts val="0"/>
              </a:spcBef>
              <a:spcAft>
                <a:spcPts val="0"/>
              </a:spcAft>
              <a:buNone/>
            </a:pPr>
            <a:endParaRPr dirty="0">
              <a:solidFill>
                <a:srgbClr val="666666"/>
              </a:solidFill>
            </a:endParaRPr>
          </a:p>
          <a:p>
            <a:pPr marL="0" lvl="0" indent="0" rtl="0">
              <a:spcBef>
                <a:spcPts val="0"/>
              </a:spcBef>
              <a:spcAft>
                <a:spcPts val="0"/>
              </a:spcAft>
              <a:buNone/>
            </a:pPr>
            <a:endParaRPr dirty="0">
              <a:solidFill>
                <a:srgbClr val="666666"/>
              </a:solidFill>
            </a:endParaRPr>
          </a:p>
        </p:txBody>
      </p:sp>
      <p:sp>
        <p:nvSpPr>
          <p:cNvPr id="981" name="Google Shape;981;p107"/>
          <p:cNvSpPr txBox="1">
            <a:spLocks noGrp="1"/>
          </p:cNvSpPr>
          <p:nvPr>
            <p:ph type="title"/>
          </p:nvPr>
        </p:nvSpPr>
        <p:spPr>
          <a:xfrm>
            <a:off x="311700" y="315925"/>
            <a:ext cx="8520600" cy="660352"/>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b="1" dirty="0">
                <a:solidFill>
                  <a:srgbClr val="1544D9"/>
                </a:solidFill>
              </a:rPr>
              <a:t>Altcoin Exchange Mixing</a:t>
            </a:r>
            <a:endParaRPr sz="3600" b="1" dirty="0">
              <a:solidFill>
                <a:srgbClr val="1544D9"/>
              </a:solidFill>
            </a:endParaRPr>
          </a:p>
        </p:txBody>
      </p:sp>
      <p:sp>
        <p:nvSpPr>
          <p:cNvPr id="982" name="Google Shape;982;p107"/>
          <p:cNvSpPr txBox="1">
            <a:spLocks noGrp="1"/>
          </p:cNvSpPr>
          <p:nvPr>
            <p:ph type="body" idx="1"/>
          </p:nvPr>
        </p:nvSpPr>
        <p:spPr>
          <a:xfrm>
            <a:off x="311700" y="1065654"/>
            <a:ext cx="8520600" cy="888271"/>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2800" b="1" dirty="0"/>
              <a:t>Idea:</a:t>
            </a:r>
            <a:r>
              <a:rPr lang="en" sz="2800" dirty="0"/>
              <a:t> Send dirty funds through several layers of altcoin ⇐⇒ altcoin exchanges to obfuscate money trail.</a:t>
            </a:r>
            <a:endParaRPr sz="2800" dirty="0"/>
          </a:p>
        </p:txBody>
      </p:sp>
      <p:sp>
        <p:nvSpPr>
          <p:cNvPr id="983" name="Google Shape;983;p107"/>
          <p:cNvSpPr/>
          <p:nvPr/>
        </p:nvSpPr>
        <p:spPr>
          <a:xfrm>
            <a:off x="286950" y="2987650"/>
            <a:ext cx="1138200" cy="386700"/>
          </a:xfrm>
          <a:prstGeom prst="rect">
            <a:avLst/>
          </a:prstGeom>
          <a:noFill/>
          <a:ln w="9525" cap="flat" cmpd="sng">
            <a:solidFill>
              <a:srgbClr val="434343"/>
            </a:solidFill>
            <a:prstDash val="dash"/>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200">
                <a:solidFill>
                  <a:srgbClr val="666666"/>
                </a:solidFill>
              </a:rPr>
              <a:t>A	1 BTC</a:t>
            </a:r>
            <a:endParaRPr sz="1200">
              <a:solidFill>
                <a:srgbClr val="666666"/>
              </a:solidFill>
            </a:endParaRPr>
          </a:p>
        </p:txBody>
      </p:sp>
      <p:sp>
        <p:nvSpPr>
          <p:cNvPr id="984" name="Google Shape;984;p107"/>
          <p:cNvSpPr/>
          <p:nvPr/>
        </p:nvSpPr>
        <p:spPr>
          <a:xfrm>
            <a:off x="2058400" y="2811700"/>
            <a:ext cx="730200" cy="248100"/>
          </a:xfrm>
          <a:prstGeom prst="rect">
            <a:avLst/>
          </a:prstGeom>
          <a:noFill/>
          <a:ln w="9525" cap="flat" cmpd="sng">
            <a:solidFill>
              <a:srgbClr val="999999"/>
            </a:solidFill>
            <a:prstDash val="dot"/>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000">
                <a:solidFill>
                  <a:srgbClr val="999999"/>
                </a:solidFill>
              </a:rPr>
              <a:t>1.0 BTC</a:t>
            </a:r>
            <a:endParaRPr sz="1000">
              <a:solidFill>
                <a:srgbClr val="999999"/>
              </a:solidFill>
            </a:endParaRPr>
          </a:p>
        </p:txBody>
      </p:sp>
      <p:sp>
        <p:nvSpPr>
          <p:cNvPr id="985" name="Google Shape;985;p107"/>
          <p:cNvSpPr/>
          <p:nvPr/>
        </p:nvSpPr>
        <p:spPr>
          <a:xfrm>
            <a:off x="2058400" y="3121925"/>
            <a:ext cx="730200" cy="248100"/>
          </a:xfrm>
          <a:prstGeom prst="rect">
            <a:avLst/>
          </a:prstGeom>
          <a:noFill/>
          <a:ln w="9525" cap="flat" cmpd="sng">
            <a:solidFill>
              <a:srgbClr val="999999"/>
            </a:solidFill>
            <a:prstDash val="dot"/>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000" dirty="0">
                <a:solidFill>
                  <a:srgbClr val="999999"/>
                </a:solidFill>
              </a:rPr>
              <a:t>0.7 BTC</a:t>
            </a:r>
            <a:endParaRPr sz="1000" dirty="0">
              <a:solidFill>
                <a:srgbClr val="999999"/>
              </a:solidFill>
            </a:endParaRPr>
          </a:p>
        </p:txBody>
      </p:sp>
      <p:sp>
        <p:nvSpPr>
          <p:cNvPr id="986" name="Google Shape;986;p107"/>
          <p:cNvSpPr/>
          <p:nvPr/>
        </p:nvSpPr>
        <p:spPr>
          <a:xfrm>
            <a:off x="2058400" y="3432150"/>
            <a:ext cx="730200" cy="248100"/>
          </a:xfrm>
          <a:prstGeom prst="rect">
            <a:avLst/>
          </a:prstGeom>
          <a:noFill/>
          <a:ln w="9525" cap="flat" cmpd="sng">
            <a:solidFill>
              <a:srgbClr val="999999"/>
            </a:solidFill>
            <a:prstDash val="dot"/>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000">
                <a:solidFill>
                  <a:srgbClr val="999999"/>
                </a:solidFill>
              </a:rPr>
              <a:t>2.0 BTC</a:t>
            </a:r>
            <a:endParaRPr sz="1000">
              <a:solidFill>
                <a:srgbClr val="999999"/>
              </a:solidFill>
            </a:endParaRPr>
          </a:p>
        </p:txBody>
      </p:sp>
      <p:sp>
        <p:nvSpPr>
          <p:cNvPr id="987" name="Google Shape;987;p107"/>
          <p:cNvSpPr/>
          <p:nvPr/>
        </p:nvSpPr>
        <p:spPr>
          <a:xfrm>
            <a:off x="2058400" y="3742375"/>
            <a:ext cx="730200" cy="248100"/>
          </a:xfrm>
          <a:prstGeom prst="rect">
            <a:avLst/>
          </a:prstGeom>
          <a:noFill/>
          <a:ln w="9525" cap="flat" cmpd="sng">
            <a:solidFill>
              <a:srgbClr val="999999"/>
            </a:solidFill>
            <a:prstDash val="dot"/>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000">
                <a:solidFill>
                  <a:srgbClr val="999999"/>
                </a:solidFill>
              </a:rPr>
              <a:t>0.3 BTC</a:t>
            </a:r>
            <a:endParaRPr sz="1000">
              <a:solidFill>
                <a:srgbClr val="999999"/>
              </a:solidFill>
            </a:endParaRPr>
          </a:p>
        </p:txBody>
      </p:sp>
      <p:sp>
        <p:nvSpPr>
          <p:cNvPr id="988" name="Google Shape;988;p107"/>
          <p:cNvSpPr/>
          <p:nvPr/>
        </p:nvSpPr>
        <p:spPr>
          <a:xfrm>
            <a:off x="2058400" y="4052600"/>
            <a:ext cx="730200" cy="248100"/>
          </a:xfrm>
          <a:prstGeom prst="rect">
            <a:avLst/>
          </a:prstGeom>
          <a:noFill/>
          <a:ln w="9525" cap="flat" cmpd="sng">
            <a:solidFill>
              <a:srgbClr val="434343"/>
            </a:solidFill>
            <a:prstDash val="dash"/>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000">
                <a:solidFill>
                  <a:srgbClr val="999999"/>
                </a:solidFill>
              </a:rPr>
              <a:t>1.0 BTC</a:t>
            </a:r>
            <a:endParaRPr sz="1000">
              <a:solidFill>
                <a:srgbClr val="999999"/>
              </a:solidFill>
            </a:endParaRPr>
          </a:p>
        </p:txBody>
      </p:sp>
      <p:sp>
        <p:nvSpPr>
          <p:cNvPr id="989" name="Google Shape;989;p107"/>
          <p:cNvSpPr txBox="1"/>
          <p:nvPr/>
        </p:nvSpPr>
        <p:spPr>
          <a:xfrm>
            <a:off x="159300" y="2595650"/>
            <a:ext cx="1393500" cy="464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a:solidFill>
                  <a:srgbClr val="666666"/>
                </a:solidFill>
              </a:rPr>
              <a:t>Alice’s dirty input</a:t>
            </a:r>
            <a:endParaRPr sz="1200">
              <a:solidFill>
                <a:srgbClr val="666666"/>
              </a:solidFill>
            </a:endParaRPr>
          </a:p>
        </p:txBody>
      </p:sp>
      <p:sp>
        <p:nvSpPr>
          <p:cNvPr id="990" name="Google Shape;990;p107"/>
          <p:cNvSpPr/>
          <p:nvPr/>
        </p:nvSpPr>
        <p:spPr>
          <a:xfrm>
            <a:off x="2972800" y="2811700"/>
            <a:ext cx="730200" cy="248100"/>
          </a:xfrm>
          <a:prstGeom prst="rect">
            <a:avLst/>
          </a:prstGeom>
          <a:noFill/>
          <a:ln w="9525" cap="flat" cmpd="sng">
            <a:solidFill>
              <a:srgbClr val="999999"/>
            </a:solidFill>
            <a:prstDash val="dot"/>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000">
                <a:solidFill>
                  <a:srgbClr val="999999"/>
                </a:solidFill>
              </a:rPr>
              <a:t>10 ETH</a:t>
            </a:r>
            <a:endParaRPr sz="1000">
              <a:solidFill>
                <a:srgbClr val="999999"/>
              </a:solidFill>
            </a:endParaRPr>
          </a:p>
        </p:txBody>
      </p:sp>
      <p:sp>
        <p:nvSpPr>
          <p:cNvPr id="991" name="Google Shape;991;p107"/>
          <p:cNvSpPr/>
          <p:nvPr/>
        </p:nvSpPr>
        <p:spPr>
          <a:xfrm>
            <a:off x="2972800" y="3121925"/>
            <a:ext cx="730200" cy="248100"/>
          </a:xfrm>
          <a:prstGeom prst="rect">
            <a:avLst/>
          </a:prstGeom>
          <a:noFill/>
          <a:ln w="9525" cap="flat" cmpd="sng">
            <a:solidFill>
              <a:srgbClr val="999999"/>
            </a:solidFill>
            <a:prstDash val="dot"/>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000">
                <a:solidFill>
                  <a:srgbClr val="999999"/>
                </a:solidFill>
              </a:rPr>
              <a:t>70 ETH</a:t>
            </a:r>
            <a:endParaRPr sz="1000">
              <a:solidFill>
                <a:srgbClr val="999999"/>
              </a:solidFill>
            </a:endParaRPr>
          </a:p>
        </p:txBody>
      </p:sp>
      <p:sp>
        <p:nvSpPr>
          <p:cNvPr id="992" name="Google Shape;992;p107"/>
          <p:cNvSpPr/>
          <p:nvPr/>
        </p:nvSpPr>
        <p:spPr>
          <a:xfrm>
            <a:off x="2972800" y="3432150"/>
            <a:ext cx="730200" cy="248100"/>
          </a:xfrm>
          <a:prstGeom prst="rect">
            <a:avLst/>
          </a:prstGeom>
          <a:noFill/>
          <a:ln w="9525" cap="flat" cmpd="sng">
            <a:solidFill>
              <a:srgbClr val="999999"/>
            </a:solidFill>
            <a:prstDash val="dot"/>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000">
                <a:solidFill>
                  <a:srgbClr val="999999"/>
                </a:solidFill>
              </a:rPr>
              <a:t>20 ETH</a:t>
            </a:r>
            <a:endParaRPr sz="1000">
              <a:solidFill>
                <a:srgbClr val="999999"/>
              </a:solidFill>
            </a:endParaRPr>
          </a:p>
        </p:txBody>
      </p:sp>
      <p:sp>
        <p:nvSpPr>
          <p:cNvPr id="993" name="Google Shape;993;p107"/>
          <p:cNvSpPr/>
          <p:nvPr/>
        </p:nvSpPr>
        <p:spPr>
          <a:xfrm>
            <a:off x="2972800" y="3742375"/>
            <a:ext cx="730200" cy="248100"/>
          </a:xfrm>
          <a:prstGeom prst="rect">
            <a:avLst/>
          </a:prstGeom>
          <a:noFill/>
          <a:ln w="9525" cap="flat" cmpd="sng">
            <a:solidFill>
              <a:srgbClr val="434343"/>
            </a:solidFill>
            <a:prstDash val="dash"/>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000">
                <a:solidFill>
                  <a:srgbClr val="999999"/>
                </a:solidFill>
              </a:rPr>
              <a:t>30 ETH</a:t>
            </a:r>
            <a:endParaRPr sz="1000">
              <a:solidFill>
                <a:srgbClr val="999999"/>
              </a:solidFill>
            </a:endParaRPr>
          </a:p>
        </p:txBody>
      </p:sp>
      <p:sp>
        <p:nvSpPr>
          <p:cNvPr id="994" name="Google Shape;994;p107"/>
          <p:cNvSpPr/>
          <p:nvPr/>
        </p:nvSpPr>
        <p:spPr>
          <a:xfrm>
            <a:off x="2972800" y="4052600"/>
            <a:ext cx="730200" cy="248100"/>
          </a:xfrm>
          <a:prstGeom prst="rect">
            <a:avLst/>
          </a:prstGeom>
          <a:noFill/>
          <a:ln w="9525" cap="flat" cmpd="sng">
            <a:solidFill>
              <a:srgbClr val="999999"/>
            </a:solidFill>
            <a:prstDash val="dot"/>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000">
                <a:solidFill>
                  <a:srgbClr val="999999"/>
                </a:solidFill>
              </a:rPr>
              <a:t>10 ETH</a:t>
            </a:r>
            <a:endParaRPr sz="1000">
              <a:solidFill>
                <a:srgbClr val="999999"/>
              </a:solidFill>
            </a:endParaRPr>
          </a:p>
        </p:txBody>
      </p:sp>
      <p:cxnSp>
        <p:nvCxnSpPr>
          <p:cNvPr id="995" name="Google Shape;995;p107"/>
          <p:cNvCxnSpPr>
            <a:stCxn id="983" idx="3"/>
            <a:endCxn id="988" idx="1"/>
          </p:cNvCxnSpPr>
          <p:nvPr/>
        </p:nvCxnSpPr>
        <p:spPr>
          <a:xfrm>
            <a:off x="1425150" y="3181000"/>
            <a:ext cx="633300" cy="995700"/>
          </a:xfrm>
          <a:prstGeom prst="curvedConnector3">
            <a:avLst>
              <a:gd name="adj1" fmla="val 49996"/>
            </a:avLst>
          </a:prstGeom>
          <a:noFill/>
          <a:ln w="9525" cap="flat" cmpd="sng">
            <a:solidFill>
              <a:srgbClr val="666666"/>
            </a:solidFill>
            <a:prstDash val="solid"/>
            <a:round/>
            <a:headEnd type="none" w="med" len="med"/>
            <a:tailEnd type="triangle" w="med" len="med"/>
          </a:ln>
        </p:spPr>
      </p:cxnSp>
      <p:sp>
        <p:nvSpPr>
          <p:cNvPr id="996" name="Google Shape;996;p107"/>
          <p:cNvSpPr/>
          <p:nvPr/>
        </p:nvSpPr>
        <p:spPr>
          <a:xfrm>
            <a:off x="5028700" y="2355050"/>
            <a:ext cx="2105700" cy="20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rtl="0">
              <a:spcBef>
                <a:spcPts val="0"/>
              </a:spcBef>
              <a:spcAft>
                <a:spcPts val="0"/>
              </a:spcAft>
              <a:buNone/>
            </a:pPr>
            <a:r>
              <a:rPr lang="en" dirty="0">
                <a:solidFill>
                  <a:srgbClr val="666666"/>
                </a:solidFill>
              </a:rPr>
              <a:t> </a:t>
            </a:r>
            <a:r>
              <a:rPr lang="en" dirty="0" smtClean="0">
                <a:solidFill>
                  <a:srgbClr val="666666"/>
                </a:solidFill>
              </a:rPr>
              <a:t>Exchange</a:t>
            </a:r>
            <a:endParaRPr dirty="0">
              <a:solidFill>
                <a:srgbClr val="666666"/>
              </a:solidFill>
            </a:endParaRPr>
          </a:p>
          <a:p>
            <a:pPr marL="0" lvl="0" indent="0" rtl="0">
              <a:spcBef>
                <a:spcPts val="0"/>
              </a:spcBef>
              <a:spcAft>
                <a:spcPts val="0"/>
              </a:spcAft>
              <a:buNone/>
            </a:pPr>
            <a:endParaRPr dirty="0">
              <a:solidFill>
                <a:srgbClr val="666666"/>
              </a:solidFill>
            </a:endParaRPr>
          </a:p>
          <a:p>
            <a:pPr marL="0" lvl="0" indent="0" rtl="0">
              <a:spcBef>
                <a:spcPts val="0"/>
              </a:spcBef>
              <a:spcAft>
                <a:spcPts val="0"/>
              </a:spcAft>
              <a:buNone/>
            </a:pPr>
            <a:endParaRPr dirty="0">
              <a:solidFill>
                <a:srgbClr val="666666"/>
              </a:solidFill>
            </a:endParaRPr>
          </a:p>
          <a:p>
            <a:pPr marL="0" lvl="0" indent="0" rtl="0">
              <a:spcBef>
                <a:spcPts val="0"/>
              </a:spcBef>
              <a:spcAft>
                <a:spcPts val="0"/>
              </a:spcAft>
              <a:buNone/>
            </a:pPr>
            <a:endParaRPr dirty="0">
              <a:solidFill>
                <a:srgbClr val="666666"/>
              </a:solidFill>
            </a:endParaRPr>
          </a:p>
          <a:p>
            <a:pPr marL="0" lvl="0" indent="0" rtl="0">
              <a:spcBef>
                <a:spcPts val="0"/>
              </a:spcBef>
              <a:spcAft>
                <a:spcPts val="0"/>
              </a:spcAft>
              <a:buNone/>
            </a:pPr>
            <a:endParaRPr dirty="0">
              <a:solidFill>
                <a:srgbClr val="666666"/>
              </a:solidFill>
            </a:endParaRPr>
          </a:p>
          <a:p>
            <a:pPr marL="0" lvl="0" indent="0" rtl="0">
              <a:spcBef>
                <a:spcPts val="0"/>
              </a:spcBef>
              <a:spcAft>
                <a:spcPts val="0"/>
              </a:spcAft>
              <a:buNone/>
            </a:pPr>
            <a:endParaRPr dirty="0">
              <a:solidFill>
                <a:srgbClr val="666666"/>
              </a:solidFill>
            </a:endParaRPr>
          </a:p>
          <a:p>
            <a:pPr marL="0" lvl="0" indent="0" rtl="0">
              <a:spcBef>
                <a:spcPts val="0"/>
              </a:spcBef>
              <a:spcAft>
                <a:spcPts val="0"/>
              </a:spcAft>
              <a:buNone/>
            </a:pPr>
            <a:endParaRPr dirty="0">
              <a:solidFill>
                <a:srgbClr val="666666"/>
              </a:solidFill>
            </a:endParaRPr>
          </a:p>
        </p:txBody>
      </p:sp>
      <p:sp>
        <p:nvSpPr>
          <p:cNvPr id="997" name="Google Shape;997;p107"/>
          <p:cNvSpPr/>
          <p:nvPr/>
        </p:nvSpPr>
        <p:spPr>
          <a:xfrm>
            <a:off x="5258800" y="2811700"/>
            <a:ext cx="730200" cy="248100"/>
          </a:xfrm>
          <a:prstGeom prst="rect">
            <a:avLst/>
          </a:prstGeom>
          <a:noFill/>
          <a:ln w="9525" cap="flat" cmpd="sng">
            <a:solidFill>
              <a:srgbClr val="999999"/>
            </a:solidFill>
            <a:prstDash val="dot"/>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000">
                <a:solidFill>
                  <a:srgbClr val="999999"/>
                </a:solidFill>
              </a:rPr>
              <a:t>1.0 ZEC</a:t>
            </a:r>
            <a:endParaRPr sz="1000">
              <a:solidFill>
                <a:srgbClr val="999999"/>
              </a:solidFill>
            </a:endParaRPr>
          </a:p>
        </p:txBody>
      </p:sp>
      <p:sp>
        <p:nvSpPr>
          <p:cNvPr id="998" name="Google Shape;998;p107"/>
          <p:cNvSpPr/>
          <p:nvPr/>
        </p:nvSpPr>
        <p:spPr>
          <a:xfrm>
            <a:off x="5258800" y="3121925"/>
            <a:ext cx="730200" cy="248100"/>
          </a:xfrm>
          <a:prstGeom prst="rect">
            <a:avLst/>
          </a:prstGeom>
          <a:noFill/>
          <a:ln w="9525" cap="flat" cmpd="sng">
            <a:solidFill>
              <a:srgbClr val="999999"/>
            </a:solidFill>
            <a:prstDash val="dot"/>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000">
                <a:solidFill>
                  <a:srgbClr val="999999"/>
                </a:solidFill>
              </a:rPr>
              <a:t>0.7 ZEC</a:t>
            </a:r>
            <a:endParaRPr sz="1000">
              <a:solidFill>
                <a:srgbClr val="999999"/>
              </a:solidFill>
            </a:endParaRPr>
          </a:p>
        </p:txBody>
      </p:sp>
      <p:sp>
        <p:nvSpPr>
          <p:cNvPr id="999" name="Google Shape;999;p107"/>
          <p:cNvSpPr/>
          <p:nvPr/>
        </p:nvSpPr>
        <p:spPr>
          <a:xfrm>
            <a:off x="5258800" y="3432150"/>
            <a:ext cx="730200" cy="248100"/>
          </a:xfrm>
          <a:prstGeom prst="rect">
            <a:avLst/>
          </a:prstGeom>
          <a:noFill/>
          <a:ln w="9525" cap="flat" cmpd="sng">
            <a:solidFill>
              <a:srgbClr val="434343"/>
            </a:solidFill>
            <a:prstDash val="dash"/>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000">
                <a:solidFill>
                  <a:srgbClr val="999999"/>
                </a:solidFill>
              </a:rPr>
              <a:t>2.0 ZEC</a:t>
            </a:r>
            <a:endParaRPr sz="1000">
              <a:solidFill>
                <a:srgbClr val="999999"/>
              </a:solidFill>
            </a:endParaRPr>
          </a:p>
        </p:txBody>
      </p:sp>
      <p:sp>
        <p:nvSpPr>
          <p:cNvPr id="1000" name="Google Shape;1000;p107"/>
          <p:cNvSpPr/>
          <p:nvPr/>
        </p:nvSpPr>
        <p:spPr>
          <a:xfrm>
            <a:off x="5258800" y="3742375"/>
            <a:ext cx="730200" cy="248100"/>
          </a:xfrm>
          <a:prstGeom prst="rect">
            <a:avLst/>
          </a:prstGeom>
          <a:noFill/>
          <a:ln w="9525" cap="flat" cmpd="sng">
            <a:solidFill>
              <a:srgbClr val="999999"/>
            </a:solidFill>
            <a:prstDash val="dot"/>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000">
                <a:solidFill>
                  <a:srgbClr val="999999"/>
                </a:solidFill>
              </a:rPr>
              <a:t>0.3 ZEC</a:t>
            </a:r>
            <a:endParaRPr sz="1000">
              <a:solidFill>
                <a:srgbClr val="999999"/>
              </a:solidFill>
            </a:endParaRPr>
          </a:p>
        </p:txBody>
      </p:sp>
      <p:sp>
        <p:nvSpPr>
          <p:cNvPr id="1001" name="Google Shape;1001;p107"/>
          <p:cNvSpPr/>
          <p:nvPr/>
        </p:nvSpPr>
        <p:spPr>
          <a:xfrm>
            <a:off x="5258800" y="4052600"/>
            <a:ext cx="730200" cy="248100"/>
          </a:xfrm>
          <a:prstGeom prst="rect">
            <a:avLst/>
          </a:prstGeom>
          <a:noFill/>
          <a:ln w="9525" cap="flat" cmpd="sng">
            <a:solidFill>
              <a:srgbClr val="999999"/>
            </a:solidFill>
            <a:prstDash val="dot"/>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000">
                <a:solidFill>
                  <a:srgbClr val="999999"/>
                </a:solidFill>
              </a:rPr>
              <a:t>1.0 ZEC</a:t>
            </a:r>
            <a:endParaRPr sz="1000">
              <a:solidFill>
                <a:srgbClr val="999999"/>
              </a:solidFill>
            </a:endParaRPr>
          </a:p>
        </p:txBody>
      </p:sp>
      <p:sp>
        <p:nvSpPr>
          <p:cNvPr id="1002" name="Google Shape;1002;p107"/>
          <p:cNvSpPr/>
          <p:nvPr/>
        </p:nvSpPr>
        <p:spPr>
          <a:xfrm>
            <a:off x="6173200" y="2811700"/>
            <a:ext cx="730200" cy="248100"/>
          </a:xfrm>
          <a:prstGeom prst="rect">
            <a:avLst/>
          </a:prstGeom>
          <a:noFill/>
          <a:ln w="9525" cap="flat" cmpd="sng">
            <a:solidFill>
              <a:srgbClr val="999999"/>
            </a:solidFill>
            <a:prstDash val="dot"/>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000">
                <a:solidFill>
                  <a:srgbClr val="999999"/>
                </a:solidFill>
              </a:rPr>
              <a:t>0.1 BTC</a:t>
            </a:r>
            <a:endParaRPr sz="1000">
              <a:solidFill>
                <a:srgbClr val="999999"/>
              </a:solidFill>
            </a:endParaRPr>
          </a:p>
        </p:txBody>
      </p:sp>
      <p:sp>
        <p:nvSpPr>
          <p:cNvPr id="1003" name="Google Shape;1003;p107"/>
          <p:cNvSpPr/>
          <p:nvPr/>
        </p:nvSpPr>
        <p:spPr>
          <a:xfrm>
            <a:off x="6173200" y="3121925"/>
            <a:ext cx="730200" cy="248100"/>
          </a:xfrm>
          <a:prstGeom prst="rect">
            <a:avLst/>
          </a:prstGeom>
          <a:noFill/>
          <a:ln w="9525" cap="flat" cmpd="sng">
            <a:solidFill>
              <a:srgbClr val="999999"/>
            </a:solidFill>
            <a:prstDash val="dot"/>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000">
                <a:solidFill>
                  <a:srgbClr val="999999"/>
                </a:solidFill>
              </a:rPr>
              <a:t>2.7 BTC</a:t>
            </a:r>
            <a:endParaRPr sz="1000">
              <a:solidFill>
                <a:srgbClr val="999999"/>
              </a:solidFill>
            </a:endParaRPr>
          </a:p>
        </p:txBody>
      </p:sp>
      <p:sp>
        <p:nvSpPr>
          <p:cNvPr id="1004" name="Google Shape;1004;p107"/>
          <p:cNvSpPr/>
          <p:nvPr/>
        </p:nvSpPr>
        <p:spPr>
          <a:xfrm>
            <a:off x="6173200" y="3432150"/>
            <a:ext cx="730200" cy="248100"/>
          </a:xfrm>
          <a:prstGeom prst="rect">
            <a:avLst/>
          </a:prstGeom>
          <a:noFill/>
          <a:ln w="9525" cap="flat" cmpd="sng">
            <a:solidFill>
              <a:srgbClr val="999999"/>
            </a:solidFill>
            <a:prstDash val="dot"/>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000">
                <a:solidFill>
                  <a:srgbClr val="999999"/>
                </a:solidFill>
              </a:rPr>
              <a:t>2.0 BTC</a:t>
            </a:r>
            <a:endParaRPr sz="1000">
              <a:solidFill>
                <a:srgbClr val="999999"/>
              </a:solidFill>
            </a:endParaRPr>
          </a:p>
        </p:txBody>
      </p:sp>
      <p:sp>
        <p:nvSpPr>
          <p:cNvPr id="1005" name="Google Shape;1005;p107"/>
          <p:cNvSpPr/>
          <p:nvPr/>
        </p:nvSpPr>
        <p:spPr>
          <a:xfrm>
            <a:off x="6173200" y="3742375"/>
            <a:ext cx="730200" cy="248100"/>
          </a:xfrm>
          <a:prstGeom prst="rect">
            <a:avLst/>
          </a:prstGeom>
          <a:noFill/>
          <a:ln w="9525" cap="flat" cmpd="sng">
            <a:solidFill>
              <a:srgbClr val="999999"/>
            </a:solidFill>
            <a:prstDash val="dot"/>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000">
                <a:solidFill>
                  <a:srgbClr val="999999"/>
                </a:solidFill>
              </a:rPr>
              <a:t>3.0 BTC</a:t>
            </a:r>
            <a:endParaRPr sz="1000">
              <a:solidFill>
                <a:srgbClr val="999999"/>
              </a:solidFill>
            </a:endParaRPr>
          </a:p>
        </p:txBody>
      </p:sp>
      <p:sp>
        <p:nvSpPr>
          <p:cNvPr id="1006" name="Google Shape;1006;p107"/>
          <p:cNvSpPr/>
          <p:nvPr/>
        </p:nvSpPr>
        <p:spPr>
          <a:xfrm>
            <a:off x="6173200" y="4052600"/>
            <a:ext cx="730200" cy="248100"/>
          </a:xfrm>
          <a:prstGeom prst="rect">
            <a:avLst/>
          </a:prstGeom>
          <a:noFill/>
          <a:ln w="9525" cap="flat" cmpd="sng">
            <a:solidFill>
              <a:srgbClr val="434343"/>
            </a:solidFill>
            <a:prstDash val="dash"/>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000">
                <a:solidFill>
                  <a:srgbClr val="999999"/>
                </a:solidFill>
              </a:rPr>
              <a:t>0.9 BTC</a:t>
            </a:r>
            <a:endParaRPr sz="1000">
              <a:solidFill>
                <a:srgbClr val="999999"/>
              </a:solidFill>
            </a:endParaRPr>
          </a:p>
        </p:txBody>
      </p:sp>
      <p:sp>
        <p:nvSpPr>
          <p:cNvPr id="1007" name="Google Shape;1007;p107"/>
          <p:cNvSpPr txBox="1"/>
          <p:nvPr/>
        </p:nvSpPr>
        <p:spPr>
          <a:xfrm>
            <a:off x="4280500" y="3059750"/>
            <a:ext cx="401700" cy="464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 </a:t>
            </a:r>
            <a:endParaRPr/>
          </a:p>
        </p:txBody>
      </p:sp>
      <p:cxnSp>
        <p:nvCxnSpPr>
          <p:cNvPr id="1008" name="Google Shape;1008;p107"/>
          <p:cNvCxnSpPr>
            <a:stCxn id="993" idx="3"/>
            <a:endCxn id="1007" idx="1"/>
          </p:cNvCxnSpPr>
          <p:nvPr/>
        </p:nvCxnSpPr>
        <p:spPr>
          <a:xfrm rot="10800000" flipH="1">
            <a:off x="3703000" y="3291925"/>
            <a:ext cx="577500" cy="574500"/>
          </a:xfrm>
          <a:prstGeom prst="curvedConnector3">
            <a:avLst>
              <a:gd name="adj1" fmla="val 50000"/>
            </a:avLst>
          </a:prstGeom>
          <a:noFill/>
          <a:ln w="9525" cap="flat" cmpd="sng">
            <a:solidFill>
              <a:srgbClr val="666666"/>
            </a:solidFill>
            <a:prstDash val="solid"/>
            <a:round/>
            <a:headEnd type="none" w="med" len="med"/>
            <a:tailEnd type="triangle" w="med" len="med"/>
          </a:ln>
        </p:spPr>
      </p:cxnSp>
      <p:cxnSp>
        <p:nvCxnSpPr>
          <p:cNvPr id="1009" name="Google Shape;1009;p107"/>
          <p:cNvCxnSpPr>
            <a:stCxn id="1007" idx="2"/>
            <a:endCxn id="1010" idx="0"/>
          </p:cNvCxnSpPr>
          <p:nvPr/>
        </p:nvCxnSpPr>
        <p:spPr>
          <a:xfrm rot="-5400000" flipH="1">
            <a:off x="4068400" y="3936800"/>
            <a:ext cx="826500" cy="600"/>
          </a:xfrm>
          <a:prstGeom prst="curvedConnector3">
            <a:avLst>
              <a:gd name="adj1" fmla="val 49997"/>
            </a:avLst>
          </a:prstGeom>
          <a:noFill/>
          <a:ln w="9525" cap="flat" cmpd="sng">
            <a:solidFill>
              <a:srgbClr val="666666"/>
            </a:solidFill>
            <a:prstDash val="dot"/>
            <a:round/>
            <a:headEnd type="none" w="med" len="med"/>
            <a:tailEnd type="triangle" w="med" len="med"/>
          </a:ln>
        </p:spPr>
      </p:cxnSp>
      <p:sp>
        <p:nvSpPr>
          <p:cNvPr id="1010" name="Google Shape;1010;p107"/>
          <p:cNvSpPr txBox="1"/>
          <p:nvPr/>
        </p:nvSpPr>
        <p:spPr>
          <a:xfrm>
            <a:off x="3929050" y="4350300"/>
            <a:ext cx="1104600" cy="464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solidFill>
                  <a:srgbClr val="999999"/>
                </a:solidFill>
              </a:rPr>
              <a:t>Exchange Fees</a:t>
            </a:r>
            <a:endParaRPr sz="1000">
              <a:solidFill>
                <a:srgbClr val="999999"/>
              </a:solidFill>
            </a:endParaRPr>
          </a:p>
        </p:txBody>
      </p:sp>
      <p:sp>
        <p:nvSpPr>
          <p:cNvPr id="1011" name="Google Shape;1011;p107"/>
          <p:cNvSpPr/>
          <p:nvPr/>
        </p:nvSpPr>
        <p:spPr>
          <a:xfrm>
            <a:off x="7608550" y="3183650"/>
            <a:ext cx="1242000" cy="386700"/>
          </a:xfrm>
          <a:prstGeom prst="rect">
            <a:avLst/>
          </a:prstGeom>
          <a:noFill/>
          <a:ln w="9525" cap="flat" cmpd="sng">
            <a:solidFill>
              <a:srgbClr val="434343"/>
            </a:solidFill>
            <a:prstDash val="dash"/>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200">
                <a:solidFill>
                  <a:srgbClr val="666666"/>
                </a:solidFill>
              </a:rPr>
              <a:t>A	0.9 BTC</a:t>
            </a:r>
            <a:endParaRPr sz="1200">
              <a:solidFill>
                <a:srgbClr val="666666"/>
              </a:solidFill>
            </a:endParaRPr>
          </a:p>
        </p:txBody>
      </p:sp>
      <p:sp>
        <p:nvSpPr>
          <p:cNvPr id="1012" name="Google Shape;1012;p107"/>
          <p:cNvSpPr txBox="1"/>
          <p:nvPr/>
        </p:nvSpPr>
        <p:spPr>
          <a:xfrm>
            <a:off x="7480900" y="2791650"/>
            <a:ext cx="1510800" cy="464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a:solidFill>
                  <a:srgbClr val="666666"/>
                </a:solidFill>
              </a:rPr>
              <a:t>Alice’s clean output</a:t>
            </a:r>
            <a:endParaRPr sz="1200">
              <a:solidFill>
                <a:srgbClr val="666666"/>
              </a:solidFill>
            </a:endParaRPr>
          </a:p>
        </p:txBody>
      </p:sp>
      <p:cxnSp>
        <p:nvCxnSpPr>
          <p:cNvPr id="1013" name="Google Shape;1013;p107"/>
          <p:cNvCxnSpPr>
            <a:stCxn id="1007" idx="3"/>
            <a:endCxn id="999" idx="1"/>
          </p:cNvCxnSpPr>
          <p:nvPr/>
        </p:nvCxnSpPr>
        <p:spPr>
          <a:xfrm>
            <a:off x="4682200" y="3291800"/>
            <a:ext cx="576600" cy="264300"/>
          </a:xfrm>
          <a:prstGeom prst="curvedConnector3">
            <a:avLst>
              <a:gd name="adj1" fmla="val 50000"/>
            </a:avLst>
          </a:prstGeom>
          <a:noFill/>
          <a:ln w="9525" cap="flat" cmpd="sng">
            <a:solidFill>
              <a:srgbClr val="666666"/>
            </a:solidFill>
            <a:prstDash val="solid"/>
            <a:round/>
            <a:headEnd type="none" w="med" len="med"/>
            <a:tailEnd type="triangle" w="med" len="med"/>
          </a:ln>
        </p:spPr>
      </p:cxnSp>
      <p:cxnSp>
        <p:nvCxnSpPr>
          <p:cNvPr id="1014" name="Google Shape;1014;p107"/>
          <p:cNvCxnSpPr>
            <a:stCxn id="1006" idx="3"/>
            <a:endCxn id="1011" idx="1"/>
          </p:cNvCxnSpPr>
          <p:nvPr/>
        </p:nvCxnSpPr>
        <p:spPr>
          <a:xfrm rot="10800000" flipH="1">
            <a:off x="6903400" y="3377150"/>
            <a:ext cx="705300" cy="799500"/>
          </a:xfrm>
          <a:prstGeom prst="curvedConnector3">
            <a:avLst>
              <a:gd name="adj1" fmla="val 49989"/>
            </a:avLst>
          </a:prstGeom>
          <a:noFill/>
          <a:ln w="9525" cap="flat" cmpd="sng">
            <a:solidFill>
              <a:srgbClr val="666666"/>
            </a:solidFill>
            <a:prstDash val="solid"/>
            <a:round/>
            <a:headEnd type="none" w="med" len="med"/>
            <a:tailEnd type="triangle" w="med" len="med"/>
          </a:ln>
        </p:spPr>
      </p:cxnSp>
      <p:sp>
        <p:nvSpPr>
          <p:cNvPr id="2" name="Date Placeholder 1"/>
          <p:cNvSpPr>
            <a:spLocks noGrp="1"/>
          </p:cNvSpPr>
          <p:nvPr>
            <p:ph type="dt" sz="half" idx="10"/>
          </p:nvPr>
        </p:nvSpPr>
        <p:spPr/>
        <p:txBody>
          <a:bodyPr/>
          <a:lstStyle/>
          <a:p>
            <a:pPr>
              <a:defRPr/>
            </a:pPr>
            <a:fld id="{92C68E9D-5732-4B35-B6A9-7C60B100AD54}" type="datetime1">
              <a:rPr lang="zh-CN" altLang="en-US" smtClean="0"/>
              <a:t>2020/8/27</a:t>
            </a:fld>
            <a:endParaRPr lang="en-US" altLang="zh-CN"/>
          </a:p>
        </p:txBody>
      </p:sp>
    </p:spTree>
    <p:extLst>
      <p:ext uri="{BB962C8B-B14F-4D97-AF65-F5344CB8AC3E}">
        <p14:creationId xmlns:p14="http://schemas.microsoft.com/office/powerpoint/2010/main" val="26368431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Text Box 3"/>
          <p:cNvSpPr txBox="1">
            <a:spLocks noChangeArrowheads="1"/>
          </p:cNvSpPr>
          <p:nvPr/>
        </p:nvSpPr>
        <p:spPr bwMode="auto">
          <a:xfrm>
            <a:off x="848617" y="467068"/>
            <a:ext cx="7550848" cy="560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Arial Unicode MS" pitchFamily="34" charset="-128"/>
                <a:cs typeface="Arial Unicode MS" pitchFamily="34" charset="-128"/>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Arial Unicode MS" pitchFamily="34" charset="-128"/>
                <a:cs typeface="Arial Unicode MS" pitchFamily="34" charset="-128"/>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Arial Unicode MS" pitchFamily="34" charset="-128"/>
                <a:cs typeface="Arial Unicode MS" pitchFamily="34" charset="-128"/>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Arial Unicode MS" pitchFamily="34" charset="-128"/>
                <a:cs typeface="Arial Unicode MS" pitchFamily="34" charset="-128"/>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Arial Unicode MS" pitchFamily="34" charset="-128"/>
                <a:cs typeface="Arial Unicode MS" pitchFamily="34" charset="-128"/>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Arial Unicode MS" pitchFamily="34" charset="-128"/>
                <a:cs typeface="Arial Unicode MS" pitchFamily="34" charset="-128"/>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Arial Unicode MS" pitchFamily="34" charset="-128"/>
                <a:cs typeface="Arial Unicode MS" pitchFamily="34" charset="-128"/>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Arial Unicode MS" pitchFamily="34" charset="-128"/>
                <a:cs typeface="Arial Unicode MS" pitchFamily="34" charset="-128"/>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itchFamily="34" charset="0"/>
                <a:ea typeface="Arial Unicode MS" pitchFamily="34" charset="-128"/>
                <a:cs typeface="Arial Unicode MS" pitchFamily="34" charset="-128"/>
              </a:defRPr>
            </a:lvl9pPr>
          </a:lstStyle>
          <a:p>
            <a:pPr eaLnBrk="1" hangingPunct="1">
              <a:lnSpc>
                <a:spcPct val="90000"/>
              </a:lnSpc>
              <a:buSzPct val="100000"/>
            </a:pPr>
            <a:r>
              <a:rPr lang="en-US" altLang="en-US" sz="4000" b="1" dirty="0">
                <a:solidFill>
                  <a:srgbClr val="7889FB"/>
                </a:solidFill>
                <a:ea typeface="宋体" pitchFamily="2" charset="-122"/>
              </a:rPr>
              <a:t>Course Contents</a:t>
            </a:r>
          </a:p>
        </p:txBody>
      </p:sp>
      <p:sp>
        <p:nvSpPr>
          <p:cNvPr id="14340" name="Text Box 4"/>
          <p:cNvSpPr txBox="1">
            <a:spLocks noChangeArrowheads="1"/>
          </p:cNvSpPr>
          <p:nvPr/>
        </p:nvSpPr>
        <p:spPr bwMode="auto">
          <a:xfrm>
            <a:off x="533400" y="1200150"/>
            <a:ext cx="4191000" cy="2343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658813" indent="-371475">
              <a:tabLst>
                <a:tab pos="658813" algn="l"/>
                <a:tab pos="1116013" algn="l"/>
                <a:tab pos="1573213" algn="l"/>
                <a:tab pos="2030413" algn="l"/>
                <a:tab pos="2487613" algn="l"/>
                <a:tab pos="2944813" algn="l"/>
                <a:tab pos="3402013" algn="l"/>
                <a:tab pos="3859213" algn="l"/>
                <a:tab pos="4316413" algn="l"/>
                <a:tab pos="4773613" algn="l"/>
                <a:tab pos="5230813" algn="l"/>
                <a:tab pos="5688013" algn="l"/>
                <a:tab pos="6145213" algn="l"/>
                <a:tab pos="6602413" algn="l"/>
                <a:tab pos="7059613" algn="l"/>
                <a:tab pos="7516813" algn="l"/>
                <a:tab pos="7974013" algn="l"/>
                <a:tab pos="8431213" algn="l"/>
                <a:tab pos="8888413" algn="l"/>
                <a:tab pos="9345613" algn="l"/>
                <a:tab pos="9802813" algn="l"/>
              </a:tabLst>
              <a:defRPr>
                <a:solidFill>
                  <a:schemeClr val="tx1"/>
                </a:solidFill>
                <a:latin typeface="Arial" pitchFamily="34" charset="0"/>
                <a:ea typeface="Arial Unicode MS" pitchFamily="34" charset="-128"/>
                <a:cs typeface="Arial Unicode MS" pitchFamily="34" charset="-128"/>
              </a:defRPr>
            </a:lvl1pPr>
            <a:lvl2pPr marL="742950" indent="-285750">
              <a:tabLst>
                <a:tab pos="658813" algn="l"/>
                <a:tab pos="1116013" algn="l"/>
                <a:tab pos="1573213" algn="l"/>
                <a:tab pos="2030413" algn="l"/>
                <a:tab pos="2487613" algn="l"/>
                <a:tab pos="2944813" algn="l"/>
                <a:tab pos="3402013" algn="l"/>
                <a:tab pos="3859213" algn="l"/>
                <a:tab pos="4316413" algn="l"/>
                <a:tab pos="4773613" algn="l"/>
                <a:tab pos="5230813" algn="l"/>
                <a:tab pos="5688013" algn="l"/>
                <a:tab pos="6145213" algn="l"/>
                <a:tab pos="6602413" algn="l"/>
                <a:tab pos="7059613" algn="l"/>
                <a:tab pos="7516813" algn="l"/>
                <a:tab pos="7974013" algn="l"/>
                <a:tab pos="8431213" algn="l"/>
                <a:tab pos="8888413" algn="l"/>
                <a:tab pos="9345613" algn="l"/>
                <a:tab pos="9802813" algn="l"/>
              </a:tabLst>
              <a:defRPr>
                <a:solidFill>
                  <a:schemeClr val="tx1"/>
                </a:solidFill>
                <a:latin typeface="Arial" pitchFamily="34" charset="0"/>
                <a:ea typeface="Arial Unicode MS" pitchFamily="34" charset="-128"/>
                <a:cs typeface="Arial Unicode MS" pitchFamily="34" charset="-128"/>
              </a:defRPr>
            </a:lvl2pPr>
            <a:lvl3pPr marL="1143000" indent="-228600">
              <a:tabLst>
                <a:tab pos="658813" algn="l"/>
                <a:tab pos="1116013" algn="l"/>
                <a:tab pos="1573213" algn="l"/>
                <a:tab pos="2030413" algn="l"/>
                <a:tab pos="2487613" algn="l"/>
                <a:tab pos="2944813" algn="l"/>
                <a:tab pos="3402013" algn="l"/>
                <a:tab pos="3859213" algn="l"/>
                <a:tab pos="4316413" algn="l"/>
                <a:tab pos="4773613" algn="l"/>
                <a:tab pos="5230813" algn="l"/>
                <a:tab pos="5688013" algn="l"/>
                <a:tab pos="6145213" algn="l"/>
                <a:tab pos="6602413" algn="l"/>
                <a:tab pos="7059613" algn="l"/>
                <a:tab pos="7516813" algn="l"/>
                <a:tab pos="7974013" algn="l"/>
                <a:tab pos="8431213" algn="l"/>
                <a:tab pos="8888413" algn="l"/>
                <a:tab pos="9345613" algn="l"/>
                <a:tab pos="9802813" algn="l"/>
              </a:tabLst>
              <a:defRPr>
                <a:solidFill>
                  <a:schemeClr val="tx1"/>
                </a:solidFill>
                <a:latin typeface="Arial" pitchFamily="34" charset="0"/>
                <a:ea typeface="Arial Unicode MS" pitchFamily="34" charset="-128"/>
                <a:cs typeface="Arial Unicode MS" pitchFamily="34" charset="-128"/>
              </a:defRPr>
            </a:lvl3pPr>
            <a:lvl4pPr marL="1600200" indent="-228600">
              <a:tabLst>
                <a:tab pos="658813" algn="l"/>
                <a:tab pos="1116013" algn="l"/>
                <a:tab pos="1573213" algn="l"/>
                <a:tab pos="2030413" algn="l"/>
                <a:tab pos="2487613" algn="l"/>
                <a:tab pos="2944813" algn="l"/>
                <a:tab pos="3402013" algn="l"/>
                <a:tab pos="3859213" algn="l"/>
                <a:tab pos="4316413" algn="l"/>
                <a:tab pos="4773613" algn="l"/>
                <a:tab pos="5230813" algn="l"/>
                <a:tab pos="5688013" algn="l"/>
                <a:tab pos="6145213" algn="l"/>
                <a:tab pos="6602413" algn="l"/>
                <a:tab pos="7059613" algn="l"/>
                <a:tab pos="7516813" algn="l"/>
                <a:tab pos="7974013" algn="l"/>
                <a:tab pos="8431213" algn="l"/>
                <a:tab pos="8888413" algn="l"/>
                <a:tab pos="9345613" algn="l"/>
                <a:tab pos="9802813" algn="l"/>
              </a:tabLst>
              <a:defRPr>
                <a:solidFill>
                  <a:schemeClr val="tx1"/>
                </a:solidFill>
                <a:latin typeface="Arial" pitchFamily="34" charset="0"/>
                <a:ea typeface="Arial Unicode MS" pitchFamily="34" charset="-128"/>
                <a:cs typeface="Arial Unicode MS" pitchFamily="34" charset="-128"/>
              </a:defRPr>
            </a:lvl4pPr>
            <a:lvl5pPr marL="2057400" indent="-228600">
              <a:tabLst>
                <a:tab pos="658813" algn="l"/>
                <a:tab pos="1116013" algn="l"/>
                <a:tab pos="1573213" algn="l"/>
                <a:tab pos="2030413" algn="l"/>
                <a:tab pos="2487613" algn="l"/>
                <a:tab pos="2944813" algn="l"/>
                <a:tab pos="3402013" algn="l"/>
                <a:tab pos="3859213" algn="l"/>
                <a:tab pos="4316413" algn="l"/>
                <a:tab pos="4773613" algn="l"/>
                <a:tab pos="5230813" algn="l"/>
                <a:tab pos="5688013" algn="l"/>
                <a:tab pos="6145213" algn="l"/>
                <a:tab pos="6602413" algn="l"/>
                <a:tab pos="7059613" algn="l"/>
                <a:tab pos="7516813" algn="l"/>
                <a:tab pos="7974013" algn="l"/>
                <a:tab pos="8431213" algn="l"/>
                <a:tab pos="8888413" algn="l"/>
                <a:tab pos="9345613" algn="l"/>
                <a:tab pos="9802813" algn="l"/>
              </a:tabLst>
              <a:defRPr>
                <a:solidFill>
                  <a:schemeClr val="tx1"/>
                </a:solidFill>
                <a:latin typeface="Arial" pitchFamily="34" charset="0"/>
                <a:ea typeface="Arial Unicode MS" pitchFamily="34" charset="-128"/>
                <a:cs typeface="Arial Unicode MS" pitchFamily="34" charset="-128"/>
              </a:defRPr>
            </a:lvl5pPr>
            <a:lvl6pPr marL="2514600" indent="-228600" eaLnBrk="0" fontAlgn="base" hangingPunct="0">
              <a:spcBef>
                <a:spcPct val="0"/>
              </a:spcBef>
              <a:spcAft>
                <a:spcPct val="0"/>
              </a:spcAft>
              <a:tabLst>
                <a:tab pos="658813" algn="l"/>
                <a:tab pos="1116013" algn="l"/>
                <a:tab pos="1573213" algn="l"/>
                <a:tab pos="2030413" algn="l"/>
                <a:tab pos="2487613" algn="l"/>
                <a:tab pos="2944813" algn="l"/>
                <a:tab pos="3402013" algn="l"/>
                <a:tab pos="3859213" algn="l"/>
                <a:tab pos="4316413" algn="l"/>
                <a:tab pos="4773613" algn="l"/>
                <a:tab pos="5230813" algn="l"/>
                <a:tab pos="5688013" algn="l"/>
                <a:tab pos="6145213" algn="l"/>
                <a:tab pos="6602413" algn="l"/>
                <a:tab pos="7059613" algn="l"/>
                <a:tab pos="7516813" algn="l"/>
                <a:tab pos="7974013" algn="l"/>
                <a:tab pos="8431213" algn="l"/>
                <a:tab pos="8888413" algn="l"/>
                <a:tab pos="9345613" algn="l"/>
                <a:tab pos="9802813" algn="l"/>
              </a:tabLst>
              <a:defRPr>
                <a:solidFill>
                  <a:schemeClr val="tx1"/>
                </a:solidFill>
                <a:latin typeface="Arial" pitchFamily="34" charset="0"/>
                <a:ea typeface="Arial Unicode MS" pitchFamily="34" charset="-128"/>
                <a:cs typeface="Arial Unicode MS" pitchFamily="34" charset="-128"/>
              </a:defRPr>
            </a:lvl6pPr>
            <a:lvl7pPr marL="2971800" indent="-228600" eaLnBrk="0" fontAlgn="base" hangingPunct="0">
              <a:spcBef>
                <a:spcPct val="0"/>
              </a:spcBef>
              <a:spcAft>
                <a:spcPct val="0"/>
              </a:spcAft>
              <a:tabLst>
                <a:tab pos="658813" algn="l"/>
                <a:tab pos="1116013" algn="l"/>
                <a:tab pos="1573213" algn="l"/>
                <a:tab pos="2030413" algn="l"/>
                <a:tab pos="2487613" algn="l"/>
                <a:tab pos="2944813" algn="l"/>
                <a:tab pos="3402013" algn="l"/>
                <a:tab pos="3859213" algn="l"/>
                <a:tab pos="4316413" algn="l"/>
                <a:tab pos="4773613" algn="l"/>
                <a:tab pos="5230813" algn="l"/>
                <a:tab pos="5688013" algn="l"/>
                <a:tab pos="6145213" algn="l"/>
                <a:tab pos="6602413" algn="l"/>
                <a:tab pos="7059613" algn="l"/>
                <a:tab pos="7516813" algn="l"/>
                <a:tab pos="7974013" algn="l"/>
                <a:tab pos="8431213" algn="l"/>
                <a:tab pos="8888413" algn="l"/>
                <a:tab pos="9345613" algn="l"/>
                <a:tab pos="9802813" algn="l"/>
              </a:tabLst>
              <a:defRPr>
                <a:solidFill>
                  <a:schemeClr val="tx1"/>
                </a:solidFill>
                <a:latin typeface="Arial" pitchFamily="34" charset="0"/>
                <a:ea typeface="Arial Unicode MS" pitchFamily="34" charset="-128"/>
                <a:cs typeface="Arial Unicode MS" pitchFamily="34" charset="-128"/>
              </a:defRPr>
            </a:lvl7pPr>
            <a:lvl8pPr marL="3429000" indent="-228600" eaLnBrk="0" fontAlgn="base" hangingPunct="0">
              <a:spcBef>
                <a:spcPct val="0"/>
              </a:spcBef>
              <a:spcAft>
                <a:spcPct val="0"/>
              </a:spcAft>
              <a:tabLst>
                <a:tab pos="658813" algn="l"/>
                <a:tab pos="1116013" algn="l"/>
                <a:tab pos="1573213" algn="l"/>
                <a:tab pos="2030413" algn="l"/>
                <a:tab pos="2487613" algn="l"/>
                <a:tab pos="2944813" algn="l"/>
                <a:tab pos="3402013" algn="l"/>
                <a:tab pos="3859213" algn="l"/>
                <a:tab pos="4316413" algn="l"/>
                <a:tab pos="4773613" algn="l"/>
                <a:tab pos="5230813" algn="l"/>
                <a:tab pos="5688013" algn="l"/>
                <a:tab pos="6145213" algn="l"/>
                <a:tab pos="6602413" algn="l"/>
                <a:tab pos="7059613" algn="l"/>
                <a:tab pos="7516813" algn="l"/>
                <a:tab pos="7974013" algn="l"/>
                <a:tab pos="8431213" algn="l"/>
                <a:tab pos="8888413" algn="l"/>
                <a:tab pos="9345613" algn="l"/>
                <a:tab pos="9802813" algn="l"/>
              </a:tabLst>
              <a:defRPr>
                <a:solidFill>
                  <a:schemeClr val="tx1"/>
                </a:solidFill>
                <a:latin typeface="Arial" pitchFamily="34" charset="0"/>
                <a:ea typeface="Arial Unicode MS" pitchFamily="34" charset="-128"/>
                <a:cs typeface="Arial Unicode MS" pitchFamily="34" charset="-128"/>
              </a:defRPr>
            </a:lvl8pPr>
            <a:lvl9pPr marL="3886200" indent="-228600" eaLnBrk="0" fontAlgn="base" hangingPunct="0">
              <a:spcBef>
                <a:spcPct val="0"/>
              </a:spcBef>
              <a:spcAft>
                <a:spcPct val="0"/>
              </a:spcAft>
              <a:tabLst>
                <a:tab pos="658813" algn="l"/>
                <a:tab pos="1116013" algn="l"/>
                <a:tab pos="1573213" algn="l"/>
                <a:tab pos="2030413" algn="l"/>
                <a:tab pos="2487613" algn="l"/>
                <a:tab pos="2944813" algn="l"/>
                <a:tab pos="3402013" algn="l"/>
                <a:tab pos="3859213" algn="l"/>
                <a:tab pos="4316413" algn="l"/>
                <a:tab pos="4773613" algn="l"/>
                <a:tab pos="5230813" algn="l"/>
                <a:tab pos="5688013" algn="l"/>
                <a:tab pos="6145213" algn="l"/>
                <a:tab pos="6602413" algn="l"/>
                <a:tab pos="7059613" algn="l"/>
                <a:tab pos="7516813" algn="l"/>
                <a:tab pos="7974013" algn="l"/>
                <a:tab pos="8431213" algn="l"/>
                <a:tab pos="8888413" algn="l"/>
                <a:tab pos="9345613" algn="l"/>
                <a:tab pos="9802813" algn="l"/>
              </a:tabLst>
              <a:defRPr>
                <a:solidFill>
                  <a:schemeClr val="tx1"/>
                </a:solidFill>
                <a:latin typeface="Arial" pitchFamily="34" charset="0"/>
                <a:ea typeface="Arial Unicode MS" pitchFamily="34" charset="-128"/>
                <a:cs typeface="Arial Unicode MS" pitchFamily="34" charset="-128"/>
              </a:defRPr>
            </a:lvl9pPr>
          </a:lstStyle>
          <a:p>
            <a:pPr eaLnBrk="1" hangingPunct="1">
              <a:spcBef>
                <a:spcPts val="1575"/>
              </a:spcBef>
              <a:spcAft>
                <a:spcPts val="675"/>
              </a:spcAft>
              <a:buClr>
                <a:srgbClr val="2DB6B3"/>
              </a:buClr>
              <a:buSzPct val="100000"/>
              <a:buFont typeface="Wingdings" pitchFamily="2" charset="2"/>
              <a:buChar char=""/>
            </a:pPr>
            <a:r>
              <a:rPr lang="en-US" altLang="en-US" sz="3200" b="1">
                <a:solidFill>
                  <a:srgbClr val="000000"/>
                </a:solidFill>
                <a:ea typeface="宋体" pitchFamily="2" charset="-122"/>
              </a:rPr>
              <a:t>Knowledge </a:t>
            </a:r>
          </a:p>
          <a:p>
            <a:pPr eaLnBrk="1" hangingPunct="1">
              <a:spcBef>
                <a:spcPts val="1575"/>
              </a:spcBef>
              <a:spcAft>
                <a:spcPts val="675"/>
              </a:spcAft>
              <a:buClr>
                <a:srgbClr val="2DB6B3"/>
              </a:buClr>
              <a:buSzPct val="100000"/>
              <a:buFont typeface="Wingdings" pitchFamily="2" charset="2"/>
              <a:buChar char=""/>
            </a:pPr>
            <a:r>
              <a:rPr lang="en-US" altLang="en-US" sz="3200" b="1">
                <a:solidFill>
                  <a:srgbClr val="000000"/>
                </a:solidFill>
                <a:ea typeface="宋体" pitchFamily="2" charset="-122"/>
              </a:rPr>
              <a:t>Experience </a:t>
            </a:r>
          </a:p>
          <a:p>
            <a:pPr eaLnBrk="1" hangingPunct="1">
              <a:spcBef>
                <a:spcPts val="1575"/>
              </a:spcBef>
              <a:spcAft>
                <a:spcPts val="675"/>
              </a:spcAft>
              <a:buClr>
                <a:srgbClr val="2DB6B3"/>
              </a:buClr>
              <a:buSzPct val="100000"/>
              <a:buFont typeface="Wingdings" pitchFamily="2" charset="2"/>
              <a:buChar char=""/>
            </a:pPr>
            <a:r>
              <a:rPr lang="en-US" altLang="en-US" sz="3200" b="1">
                <a:solidFill>
                  <a:srgbClr val="000000"/>
                </a:solidFill>
                <a:ea typeface="宋体" pitchFamily="2" charset="-122"/>
              </a:rPr>
              <a:t>Methodology </a:t>
            </a:r>
          </a:p>
          <a:p>
            <a:pPr eaLnBrk="1" hangingPunct="1">
              <a:spcBef>
                <a:spcPts val="1575"/>
              </a:spcBef>
              <a:spcAft>
                <a:spcPts val="675"/>
              </a:spcAft>
              <a:buClr>
                <a:srgbClr val="2DB6B3"/>
              </a:buClr>
              <a:buSzPct val="100000"/>
              <a:buFont typeface="Wingdings" pitchFamily="2" charset="2"/>
              <a:buChar char=""/>
            </a:pPr>
            <a:r>
              <a:rPr lang="en-US" altLang="en-US" sz="3200" b="1">
                <a:solidFill>
                  <a:srgbClr val="000000"/>
                </a:solidFill>
                <a:ea typeface="宋体" pitchFamily="2" charset="-122"/>
              </a:rPr>
              <a:t>Practice </a:t>
            </a:r>
          </a:p>
        </p:txBody>
      </p:sp>
      <p:pic>
        <p:nvPicPr>
          <p:cNvPr id="1434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4326" y="2785136"/>
            <a:ext cx="5019675" cy="197881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14342" name="Group 4"/>
          <p:cNvGrpSpPr>
            <a:grpSpLocks/>
          </p:cNvGrpSpPr>
          <p:nvPr/>
        </p:nvGrpSpPr>
        <p:grpSpPr bwMode="auto">
          <a:xfrm>
            <a:off x="5105400" y="114300"/>
            <a:ext cx="3886200" cy="2586038"/>
            <a:chOff x="1824" y="633"/>
            <a:chExt cx="2834" cy="2849"/>
          </a:xfrm>
        </p:grpSpPr>
        <p:sp>
          <p:nvSpPr>
            <p:cNvPr id="14345" name="Puzzle3"/>
            <p:cNvSpPr>
              <a:spLocks noEditPoints="1" noChangeArrowheads="1"/>
            </p:cNvSpPr>
            <p:nvPr/>
          </p:nvSpPr>
          <p:spPr bwMode="auto">
            <a:xfrm>
              <a:off x="3204" y="633"/>
              <a:ext cx="1114" cy="151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2269 w 21600"/>
                <a:gd name="T25" fmla="*/ 7718 h 21600"/>
                <a:gd name="T26" fmla="*/ 19157 w 21600"/>
                <a:gd name="T27" fmla="*/ 2023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rgbClr val="FFBE7D"/>
            </a:solidFill>
            <a:ln w="28575">
              <a:solidFill>
                <a:srgbClr val="000000"/>
              </a:solidFill>
              <a:miter lim="800000"/>
              <a:headEnd/>
              <a:tailEnd/>
            </a:ln>
          </p:spPr>
          <p:txBody>
            <a:bodyPr/>
            <a:lstStyle/>
            <a:p>
              <a:endParaRPr lang="zh-CN" altLang="en-US"/>
            </a:p>
          </p:txBody>
        </p:sp>
        <p:sp>
          <p:nvSpPr>
            <p:cNvPr id="14346" name="Puzzle2"/>
            <p:cNvSpPr>
              <a:spLocks noEditPoints="1" noChangeArrowheads="1"/>
            </p:cNvSpPr>
            <p:nvPr/>
          </p:nvSpPr>
          <p:spPr bwMode="auto">
            <a:xfrm>
              <a:off x="2880" y="1736"/>
              <a:ext cx="1778" cy="137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5394 w 21600"/>
                <a:gd name="T25" fmla="*/ 6735 h 21600"/>
                <a:gd name="T26" fmla="*/ 16182 w 21600"/>
                <a:gd name="T27" fmla="*/ 20441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solidFill>
              <a:srgbClr val="FFFFCC"/>
            </a:solidFill>
            <a:ln w="28575">
              <a:solidFill>
                <a:srgbClr val="000000"/>
              </a:solidFill>
              <a:miter lim="800000"/>
              <a:headEnd/>
              <a:tailEnd/>
            </a:ln>
          </p:spPr>
          <p:txBody>
            <a:bodyPr/>
            <a:lstStyle/>
            <a:p>
              <a:endParaRPr lang="zh-CN" altLang="en-US"/>
            </a:p>
          </p:txBody>
        </p:sp>
        <p:sp>
          <p:nvSpPr>
            <p:cNvPr id="14347" name="Puzzle4"/>
            <p:cNvSpPr>
              <a:spLocks noEditPoints="1" noChangeArrowheads="1"/>
            </p:cNvSpPr>
            <p:nvPr/>
          </p:nvSpPr>
          <p:spPr bwMode="auto">
            <a:xfrm>
              <a:off x="2192" y="1719"/>
              <a:ext cx="1072" cy="176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2075 w 21600"/>
                <a:gd name="T25" fmla="*/ 5660 h 21600"/>
                <a:gd name="T26" fmla="*/ 20210 w 21600"/>
                <a:gd name="T27" fmla="*/ 15976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solidFill>
              <a:srgbClr val="D8EBB3"/>
            </a:solidFill>
            <a:ln w="28575">
              <a:solidFill>
                <a:srgbClr val="000000"/>
              </a:solidFill>
              <a:miter lim="800000"/>
              <a:headEnd/>
              <a:tailEnd/>
            </a:ln>
          </p:spPr>
          <p:txBody>
            <a:bodyPr/>
            <a:lstStyle/>
            <a:p>
              <a:endParaRPr lang="zh-CN" altLang="en-US"/>
            </a:p>
          </p:txBody>
        </p:sp>
        <p:sp>
          <p:nvSpPr>
            <p:cNvPr id="14348" name="Puzzle1"/>
            <p:cNvSpPr>
              <a:spLocks noEditPoints="1" noChangeArrowheads="1"/>
            </p:cNvSpPr>
            <p:nvPr/>
          </p:nvSpPr>
          <p:spPr bwMode="auto">
            <a:xfrm>
              <a:off x="1824" y="1091"/>
              <a:ext cx="1800" cy="105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6084 w 21600"/>
                <a:gd name="T25" fmla="*/ 2569 h 21600"/>
                <a:gd name="T26" fmla="*/ 16128 w 21600"/>
                <a:gd name="T27" fmla="*/ 1954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solidFill>
              <a:srgbClr val="CCCCFF"/>
            </a:solidFill>
            <a:ln w="28575">
              <a:solidFill>
                <a:srgbClr val="000000"/>
              </a:solidFill>
              <a:miter lim="800000"/>
              <a:headEnd/>
              <a:tailEnd/>
            </a:ln>
          </p:spPr>
          <p:txBody>
            <a:bodyPr/>
            <a:lstStyle/>
            <a:p>
              <a:endParaRPr lang="zh-CN" altLang="en-US"/>
            </a:p>
          </p:txBody>
        </p:sp>
      </p:grpSp>
      <p:sp>
        <p:nvSpPr>
          <p:cNvPr id="14344" name="Date Placeholder 2"/>
          <p:cNvSpPr>
            <a:spLocks noGrp="1"/>
          </p:cNvSpPr>
          <p:nvPr>
            <p:ph type="dt" sz="quarter" idx="4294967295"/>
          </p:nvPr>
        </p:nvSpPr>
        <p:spPr>
          <a:xfrm>
            <a:off x="1752601" y="4905376"/>
            <a:ext cx="1946275" cy="184547"/>
          </a:xfrm>
          <a:prstGeom prst="rect">
            <a:avLst/>
          </a:prstGeom>
          <a:noFill/>
        </p:spPr>
        <p:txBody>
          <a:bodyPr/>
          <a:lstStyle>
            <a:lvl1pPr>
              <a:defRPr>
                <a:solidFill>
                  <a:schemeClr val="tx1"/>
                </a:solidFill>
                <a:latin typeface="Arial" pitchFamily="34" charset="0"/>
                <a:ea typeface="Arial Unicode MS" pitchFamily="34" charset="-128"/>
                <a:cs typeface="Arial Unicode MS" pitchFamily="34" charset="-128"/>
              </a:defRPr>
            </a:lvl1pPr>
            <a:lvl2pPr marL="742950" indent="-285750">
              <a:defRPr>
                <a:solidFill>
                  <a:schemeClr val="tx1"/>
                </a:solidFill>
                <a:latin typeface="Arial" pitchFamily="34" charset="0"/>
                <a:ea typeface="Arial Unicode MS" pitchFamily="34" charset="-128"/>
                <a:cs typeface="Arial Unicode MS" pitchFamily="34" charset="-128"/>
              </a:defRPr>
            </a:lvl2pPr>
            <a:lvl3pPr marL="1143000" indent="-228600">
              <a:defRPr>
                <a:solidFill>
                  <a:schemeClr val="tx1"/>
                </a:solidFill>
                <a:latin typeface="Arial" pitchFamily="34" charset="0"/>
                <a:ea typeface="Arial Unicode MS" pitchFamily="34" charset="-128"/>
                <a:cs typeface="Arial Unicode MS" pitchFamily="34" charset="-128"/>
              </a:defRPr>
            </a:lvl3pPr>
            <a:lvl4pPr marL="1600200" indent="-228600">
              <a:defRPr>
                <a:solidFill>
                  <a:schemeClr val="tx1"/>
                </a:solidFill>
                <a:latin typeface="Arial" pitchFamily="34" charset="0"/>
                <a:ea typeface="Arial Unicode MS" pitchFamily="34" charset="-128"/>
                <a:cs typeface="Arial Unicode MS" pitchFamily="34" charset="-128"/>
              </a:defRPr>
            </a:lvl4pPr>
            <a:lvl5pPr marL="2057400" indent="-228600">
              <a:defRPr>
                <a:solidFill>
                  <a:schemeClr val="tx1"/>
                </a:solidFill>
                <a:latin typeface="Arial" pitchFamily="34" charset="0"/>
                <a:ea typeface="Arial Unicode MS" pitchFamily="34" charset="-128"/>
                <a:cs typeface="Arial Unicode MS" pitchFamily="34" charset="-128"/>
              </a:defRPr>
            </a:lvl5pPr>
            <a:lvl6pPr marL="2514600" indent="-228600" eaLnBrk="0" fontAlgn="base" hangingPunct="0">
              <a:spcBef>
                <a:spcPct val="0"/>
              </a:spcBef>
              <a:spcAft>
                <a:spcPct val="0"/>
              </a:spcAft>
              <a:defRPr>
                <a:solidFill>
                  <a:schemeClr val="tx1"/>
                </a:solidFill>
                <a:latin typeface="Arial" pitchFamily="34" charset="0"/>
                <a:ea typeface="Arial Unicode MS" pitchFamily="34" charset="-128"/>
                <a:cs typeface="Arial Unicode MS" pitchFamily="34" charset="-128"/>
              </a:defRPr>
            </a:lvl6pPr>
            <a:lvl7pPr marL="2971800" indent="-228600" eaLnBrk="0" fontAlgn="base" hangingPunct="0">
              <a:spcBef>
                <a:spcPct val="0"/>
              </a:spcBef>
              <a:spcAft>
                <a:spcPct val="0"/>
              </a:spcAft>
              <a:defRPr>
                <a:solidFill>
                  <a:schemeClr val="tx1"/>
                </a:solidFill>
                <a:latin typeface="Arial" pitchFamily="34" charset="0"/>
                <a:ea typeface="Arial Unicode MS" pitchFamily="34" charset="-128"/>
                <a:cs typeface="Arial Unicode MS" pitchFamily="34" charset="-128"/>
              </a:defRPr>
            </a:lvl7pPr>
            <a:lvl8pPr marL="3429000" indent="-228600" eaLnBrk="0" fontAlgn="base" hangingPunct="0">
              <a:spcBef>
                <a:spcPct val="0"/>
              </a:spcBef>
              <a:spcAft>
                <a:spcPct val="0"/>
              </a:spcAft>
              <a:defRPr>
                <a:solidFill>
                  <a:schemeClr val="tx1"/>
                </a:solidFill>
                <a:latin typeface="Arial" pitchFamily="34" charset="0"/>
                <a:ea typeface="Arial Unicode MS" pitchFamily="34" charset="-128"/>
                <a:cs typeface="Arial Unicode MS" pitchFamily="34" charset="-128"/>
              </a:defRPr>
            </a:lvl8pPr>
            <a:lvl9pPr marL="3886200" indent="-228600" eaLnBrk="0" fontAlgn="base" hangingPunct="0">
              <a:spcBef>
                <a:spcPct val="0"/>
              </a:spcBef>
              <a:spcAft>
                <a:spcPct val="0"/>
              </a:spcAft>
              <a:defRPr>
                <a:solidFill>
                  <a:schemeClr val="tx1"/>
                </a:solidFill>
                <a:latin typeface="Arial" pitchFamily="34" charset="0"/>
                <a:ea typeface="Arial Unicode MS" pitchFamily="34" charset="-128"/>
                <a:cs typeface="Arial Unicode MS" pitchFamily="34" charset="-128"/>
              </a:defRPr>
            </a:lvl9pPr>
          </a:lstStyle>
          <a:p>
            <a:fld id="{EC2E8BFE-33E6-4889-9EE9-C7CBBDF78E0A}" type="datetime1">
              <a:rPr lang="zh-CN" altLang="en-US" smtClean="0">
                <a:solidFill>
                  <a:srgbClr val="FFFFFF"/>
                </a:solidFill>
                <a:latin typeface="Times New Roman" pitchFamily="18" charset="0"/>
                <a:cs typeface="Arial" pitchFamily="34" charset="0"/>
              </a:rPr>
              <a:t>2020/8/27</a:t>
            </a:fld>
            <a:endParaRPr lang="en-US" altLang="en-US" smtClean="0">
              <a:solidFill>
                <a:srgbClr val="FFFFFF"/>
              </a:solidFill>
              <a:latin typeface="Times New Roman" pitchFamily="18" charset="0"/>
              <a:cs typeface="Arial" pitchFamily="34" charset="0"/>
            </a:endParaRPr>
          </a:p>
        </p:txBody>
      </p:sp>
    </p:spTree>
    <p:extLst>
      <p:ext uri="{BB962C8B-B14F-4D97-AF65-F5344CB8AC3E}">
        <p14:creationId xmlns:p14="http://schemas.microsoft.com/office/powerpoint/2010/main" val="78755367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108"/>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b="1" dirty="0">
                <a:solidFill>
                  <a:srgbClr val="1544D9"/>
                </a:solidFill>
              </a:rPr>
              <a:t>zk-SNARKs ⇒  ZCASH</a:t>
            </a:r>
            <a:endParaRPr sz="3600" b="1" dirty="0">
              <a:solidFill>
                <a:srgbClr val="1544D9"/>
              </a:solidFill>
            </a:endParaRPr>
          </a:p>
        </p:txBody>
      </p:sp>
      <p:sp>
        <p:nvSpPr>
          <p:cNvPr id="1020" name="Google Shape;1020;p108"/>
          <p:cNvSpPr txBox="1">
            <a:spLocks noGrp="1"/>
          </p:cNvSpPr>
          <p:nvPr>
            <p:ph type="body" idx="1"/>
          </p:nvPr>
        </p:nvSpPr>
        <p:spPr>
          <a:xfrm>
            <a:off x="311700" y="1225225"/>
            <a:ext cx="8520600" cy="105733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b="1" dirty="0"/>
              <a:t>Idea: </a:t>
            </a:r>
            <a:r>
              <a:rPr lang="en" sz="1400" dirty="0"/>
              <a:t>Altcoin where transactions reveal </a:t>
            </a:r>
            <a:r>
              <a:rPr lang="en" sz="1400" i="1" dirty="0"/>
              <a:t>nothing</a:t>
            </a:r>
            <a:r>
              <a:rPr lang="en" sz="1400" dirty="0"/>
              <a:t> about input/output addresses AND input/output values.</a:t>
            </a:r>
            <a:endParaRPr sz="1400" dirty="0"/>
          </a:p>
          <a:p>
            <a:pPr marL="0" lvl="0" indent="0" rtl="0">
              <a:spcBef>
                <a:spcPts val="1600"/>
              </a:spcBef>
              <a:spcAft>
                <a:spcPts val="1600"/>
              </a:spcAft>
              <a:buNone/>
            </a:pPr>
            <a:r>
              <a:rPr lang="en" sz="1400" dirty="0"/>
              <a:t>Using </a:t>
            </a:r>
            <a:r>
              <a:rPr lang="en" sz="1400" b="1" dirty="0"/>
              <a:t>zero-knowledge Succinct Non-interactive ARguments of Knowledge</a:t>
            </a:r>
            <a:r>
              <a:rPr lang="en" sz="1400" dirty="0"/>
              <a:t> (zk-SNARKs) a.k.a. “Crypto Magic” we can create a system which supports </a:t>
            </a:r>
            <a:r>
              <a:rPr lang="en" sz="1400" b="1" dirty="0"/>
              <a:t>fully anonymous payments</a:t>
            </a:r>
            <a:r>
              <a:rPr lang="en" sz="1400" dirty="0"/>
              <a:t>.</a:t>
            </a:r>
            <a:endParaRPr sz="1400" dirty="0"/>
          </a:p>
        </p:txBody>
      </p:sp>
      <p:sp>
        <p:nvSpPr>
          <p:cNvPr id="1021" name="Google Shape;1021;p108"/>
          <p:cNvSpPr/>
          <p:nvPr/>
        </p:nvSpPr>
        <p:spPr>
          <a:xfrm>
            <a:off x="2365100" y="3094910"/>
            <a:ext cx="4389900" cy="131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914400" lvl="0" indent="457200" rtl="0">
              <a:spcBef>
                <a:spcPts val="0"/>
              </a:spcBef>
              <a:spcAft>
                <a:spcPts val="0"/>
              </a:spcAft>
              <a:buNone/>
            </a:pPr>
            <a:endParaRPr lang="en" dirty="0" smtClean="0">
              <a:solidFill>
                <a:srgbClr val="666666"/>
              </a:solidFill>
            </a:endParaRPr>
          </a:p>
          <a:p>
            <a:pPr marL="914400" lvl="0" indent="457200" rtl="0">
              <a:spcBef>
                <a:spcPts val="0"/>
              </a:spcBef>
              <a:spcAft>
                <a:spcPts val="0"/>
              </a:spcAft>
              <a:buNone/>
            </a:pPr>
            <a:endParaRPr lang="en" dirty="0">
              <a:solidFill>
                <a:srgbClr val="666666"/>
              </a:solidFill>
            </a:endParaRPr>
          </a:p>
          <a:p>
            <a:pPr marL="914400" lvl="0" indent="457200" rtl="0">
              <a:spcBef>
                <a:spcPts val="0"/>
              </a:spcBef>
              <a:spcAft>
                <a:spcPts val="0"/>
              </a:spcAft>
              <a:buNone/>
            </a:pPr>
            <a:endParaRPr lang="en" dirty="0" smtClean="0">
              <a:solidFill>
                <a:srgbClr val="666666"/>
              </a:solidFill>
            </a:endParaRPr>
          </a:p>
          <a:p>
            <a:pPr marL="914400" lvl="0" indent="457200" rtl="0">
              <a:spcBef>
                <a:spcPts val="0"/>
              </a:spcBef>
              <a:spcAft>
                <a:spcPts val="0"/>
              </a:spcAft>
              <a:buNone/>
            </a:pPr>
            <a:endParaRPr lang="en" dirty="0">
              <a:solidFill>
                <a:srgbClr val="666666"/>
              </a:solidFill>
            </a:endParaRPr>
          </a:p>
          <a:p>
            <a:pPr marL="914400" lvl="0" indent="457200" rtl="0">
              <a:spcBef>
                <a:spcPts val="0"/>
              </a:spcBef>
              <a:spcAft>
                <a:spcPts val="0"/>
              </a:spcAft>
              <a:buNone/>
            </a:pPr>
            <a:r>
              <a:rPr lang="en" dirty="0" smtClean="0">
                <a:solidFill>
                  <a:srgbClr val="666666"/>
                </a:solidFill>
              </a:rPr>
              <a:t>ZCash </a:t>
            </a:r>
            <a:r>
              <a:rPr lang="en" dirty="0">
                <a:solidFill>
                  <a:srgbClr val="666666"/>
                </a:solidFill>
              </a:rPr>
              <a:t>Black Box</a:t>
            </a:r>
            <a:endParaRPr dirty="0">
              <a:solidFill>
                <a:srgbClr val="666666"/>
              </a:solidFill>
            </a:endParaRPr>
          </a:p>
          <a:p>
            <a:pPr marL="0" lvl="0" indent="0" rtl="0">
              <a:spcBef>
                <a:spcPts val="0"/>
              </a:spcBef>
              <a:spcAft>
                <a:spcPts val="0"/>
              </a:spcAft>
              <a:buNone/>
            </a:pPr>
            <a:endParaRPr dirty="0">
              <a:solidFill>
                <a:srgbClr val="666666"/>
              </a:solidFill>
            </a:endParaRPr>
          </a:p>
          <a:p>
            <a:pPr marL="0" lvl="0" indent="0" rtl="0">
              <a:spcBef>
                <a:spcPts val="0"/>
              </a:spcBef>
              <a:spcAft>
                <a:spcPts val="0"/>
              </a:spcAft>
              <a:buNone/>
            </a:pPr>
            <a:endParaRPr dirty="0">
              <a:solidFill>
                <a:srgbClr val="666666"/>
              </a:solidFill>
            </a:endParaRPr>
          </a:p>
          <a:p>
            <a:pPr marL="0" lvl="0" indent="0" rtl="0">
              <a:spcBef>
                <a:spcPts val="0"/>
              </a:spcBef>
              <a:spcAft>
                <a:spcPts val="0"/>
              </a:spcAft>
              <a:buNone/>
            </a:pPr>
            <a:endParaRPr dirty="0">
              <a:solidFill>
                <a:srgbClr val="666666"/>
              </a:solidFill>
            </a:endParaRPr>
          </a:p>
          <a:p>
            <a:pPr marL="0" lvl="0" indent="0" rtl="0">
              <a:spcBef>
                <a:spcPts val="0"/>
              </a:spcBef>
              <a:spcAft>
                <a:spcPts val="0"/>
              </a:spcAft>
              <a:buNone/>
            </a:pPr>
            <a:endParaRPr dirty="0">
              <a:solidFill>
                <a:srgbClr val="666666"/>
              </a:solidFill>
            </a:endParaRPr>
          </a:p>
        </p:txBody>
      </p:sp>
      <p:sp>
        <p:nvSpPr>
          <p:cNvPr id="1022" name="Google Shape;1022;p108"/>
          <p:cNvSpPr/>
          <p:nvPr/>
        </p:nvSpPr>
        <p:spPr>
          <a:xfrm>
            <a:off x="311700" y="3560660"/>
            <a:ext cx="896700" cy="386700"/>
          </a:xfrm>
          <a:prstGeom prst="rect">
            <a:avLst/>
          </a:prstGeom>
          <a:noFill/>
          <a:ln w="9525" cap="flat" cmpd="sng">
            <a:solidFill>
              <a:srgbClr val="434343"/>
            </a:solidFill>
            <a:prstDash val="dash"/>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200">
                <a:solidFill>
                  <a:srgbClr val="666666"/>
                </a:solidFill>
              </a:rPr>
              <a:t>A    1 ZEC</a:t>
            </a:r>
            <a:endParaRPr sz="1200">
              <a:solidFill>
                <a:srgbClr val="666666"/>
              </a:solidFill>
            </a:endParaRPr>
          </a:p>
        </p:txBody>
      </p:sp>
      <p:cxnSp>
        <p:nvCxnSpPr>
          <p:cNvPr id="1023" name="Google Shape;1023;p108"/>
          <p:cNvCxnSpPr>
            <a:stCxn id="1022" idx="3"/>
            <a:endCxn id="1021" idx="1"/>
          </p:cNvCxnSpPr>
          <p:nvPr/>
        </p:nvCxnSpPr>
        <p:spPr>
          <a:xfrm>
            <a:off x="1208400" y="3754010"/>
            <a:ext cx="1156700" cy="12700"/>
          </a:xfrm>
          <a:prstGeom prst="curvedConnector3">
            <a:avLst>
              <a:gd name="adj1" fmla="val 50000"/>
            </a:avLst>
          </a:prstGeom>
          <a:noFill/>
          <a:ln w="9525" cap="flat" cmpd="sng">
            <a:solidFill>
              <a:srgbClr val="666666"/>
            </a:solidFill>
            <a:prstDash val="solid"/>
            <a:round/>
            <a:headEnd type="none" w="med" len="med"/>
            <a:tailEnd type="triangle" w="med" len="med"/>
          </a:ln>
        </p:spPr>
      </p:cxnSp>
      <p:sp>
        <p:nvSpPr>
          <p:cNvPr id="1024" name="Google Shape;1024;p108"/>
          <p:cNvSpPr/>
          <p:nvPr/>
        </p:nvSpPr>
        <p:spPr>
          <a:xfrm>
            <a:off x="7943925" y="3560660"/>
            <a:ext cx="896700" cy="386700"/>
          </a:xfrm>
          <a:prstGeom prst="rect">
            <a:avLst/>
          </a:prstGeom>
          <a:noFill/>
          <a:ln w="9525" cap="flat" cmpd="sng">
            <a:solidFill>
              <a:srgbClr val="434343"/>
            </a:solidFill>
            <a:prstDash val="dash"/>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200">
                <a:solidFill>
                  <a:srgbClr val="666666"/>
                </a:solidFill>
              </a:rPr>
              <a:t>A’   1 ZEC</a:t>
            </a:r>
            <a:endParaRPr sz="1200">
              <a:solidFill>
                <a:srgbClr val="666666"/>
              </a:solidFill>
            </a:endParaRPr>
          </a:p>
        </p:txBody>
      </p:sp>
      <p:sp>
        <p:nvSpPr>
          <p:cNvPr id="1025" name="Google Shape;1025;p108"/>
          <p:cNvSpPr txBox="1"/>
          <p:nvPr/>
        </p:nvSpPr>
        <p:spPr>
          <a:xfrm>
            <a:off x="1451350" y="3560660"/>
            <a:ext cx="600600" cy="3867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rgbClr val="666666"/>
                </a:solidFill>
              </a:rPr>
              <a:t>Mint</a:t>
            </a:r>
            <a:endParaRPr sz="1600" dirty="0">
              <a:solidFill>
                <a:srgbClr val="666666"/>
              </a:solidFill>
            </a:endParaRPr>
          </a:p>
        </p:txBody>
      </p:sp>
      <p:cxnSp>
        <p:nvCxnSpPr>
          <p:cNvPr id="1026" name="Google Shape;1026;p108"/>
          <p:cNvCxnSpPr>
            <a:stCxn id="1021" idx="3"/>
            <a:endCxn id="1024" idx="1"/>
          </p:cNvCxnSpPr>
          <p:nvPr/>
        </p:nvCxnSpPr>
        <p:spPr>
          <a:xfrm>
            <a:off x="6755000" y="3754010"/>
            <a:ext cx="1188925" cy="12700"/>
          </a:xfrm>
          <a:prstGeom prst="curvedConnector3">
            <a:avLst>
              <a:gd name="adj1" fmla="val 50000"/>
            </a:avLst>
          </a:prstGeom>
          <a:noFill/>
          <a:ln w="9525" cap="flat" cmpd="sng">
            <a:solidFill>
              <a:srgbClr val="666666"/>
            </a:solidFill>
            <a:prstDash val="solid"/>
            <a:round/>
            <a:headEnd type="none" w="med" len="med"/>
            <a:tailEnd type="triangle" w="med" len="med"/>
          </a:ln>
        </p:spPr>
      </p:cxnSp>
      <p:sp>
        <p:nvSpPr>
          <p:cNvPr id="1027" name="Google Shape;1027;p108"/>
          <p:cNvSpPr txBox="1"/>
          <p:nvPr/>
        </p:nvSpPr>
        <p:spPr>
          <a:xfrm>
            <a:off x="7013950" y="3560660"/>
            <a:ext cx="600600" cy="386700"/>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rgbClr val="666666"/>
                </a:solidFill>
              </a:rPr>
              <a:t>Pour</a:t>
            </a:r>
            <a:endParaRPr sz="1600" dirty="0">
              <a:solidFill>
                <a:srgbClr val="666666"/>
              </a:solidFill>
            </a:endParaRPr>
          </a:p>
        </p:txBody>
      </p:sp>
      <p:sp>
        <p:nvSpPr>
          <p:cNvPr id="2" name="Date Placeholder 1"/>
          <p:cNvSpPr>
            <a:spLocks noGrp="1"/>
          </p:cNvSpPr>
          <p:nvPr>
            <p:ph type="dt" sz="half" idx="10"/>
          </p:nvPr>
        </p:nvSpPr>
        <p:spPr/>
        <p:txBody>
          <a:bodyPr/>
          <a:lstStyle/>
          <a:p>
            <a:pPr>
              <a:defRPr/>
            </a:pPr>
            <a:fld id="{2A0BCE94-68CF-4413-BEBE-8AA65F039534}" type="datetime1">
              <a:rPr lang="zh-CN" altLang="en-US" smtClean="0"/>
              <a:t>2020/8/27</a:t>
            </a:fld>
            <a:endParaRPr lang="en-US" altLang="zh-CN"/>
          </a:p>
        </p:txBody>
      </p:sp>
    </p:spTree>
    <p:extLst>
      <p:ext uri="{BB962C8B-B14F-4D97-AF65-F5344CB8AC3E}">
        <p14:creationId xmlns:p14="http://schemas.microsoft.com/office/powerpoint/2010/main" val="184456471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p109"/>
          <p:cNvSpPr txBox="1">
            <a:spLocks noGrp="1"/>
          </p:cNvSpPr>
          <p:nvPr>
            <p:ph type="title"/>
          </p:nvPr>
        </p:nvSpPr>
        <p:spPr>
          <a:xfrm>
            <a:off x="311575" y="212797"/>
            <a:ext cx="8520600"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b="1" dirty="0">
                <a:solidFill>
                  <a:srgbClr val="1544D9"/>
                </a:solidFill>
              </a:rPr>
              <a:t>Decentralized Mixing Protocols - Nuances</a:t>
            </a:r>
            <a:endParaRPr sz="3600" b="1" dirty="0">
              <a:solidFill>
                <a:srgbClr val="1544D9"/>
              </a:solidFill>
            </a:endParaRPr>
          </a:p>
        </p:txBody>
      </p:sp>
      <p:sp>
        <p:nvSpPr>
          <p:cNvPr id="1033" name="Google Shape;1033;p109"/>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600" dirty="0"/>
              <a:t>Additional considerations for designing a good decentralized mixing protocol</a:t>
            </a:r>
            <a:endParaRPr sz="1600" dirty="0"/>
          </a:p>
          <a:p>
            <a:pPr marL="0" lvl="0" indent="0" rtl="0">
              <a:spcBef>
                <a:spcPts val="1600"/>
              </a:spcBef>
              <a:spcAft>
                <a:spcPts val="0"/>
              </a:spcAft>
              <a:buNone/>
            </a:pPr>
            <a:r>
              <a:rPr lang="en" sz="1600" dirty="0"/>
              <a:t>A mix is comprised of inputs and outputs:</a:t>
            </a:r>
            <a:endParaRPr sz="1600" dirty="0"/>
          </a:p>
          <a:p>
            <a:pPr marL="457200" lvl="0" indent="-317500" rtl="0">
              <a:spcBef>
                <a:spcPts val="1600"/>
              </a:spcBef>
              <a:spcAft>
                <a:spcPts val="0"/>
              </a:spcAft>
              <a:buSzPts val="1400"/>
              <a:buChar char="●"/>
            </a:pPr>
            <a:r>
              <a:rPr lang="en" sz="1600" dirty="0"/>
              <a:t>One input and one output are owned by the same entity, and the goal of the mix is to hide the </a:t>
            </a:r>
            <a:r>
              <a:rPr lang="en" sz="1600" b="1" dirty="0"/>
              <a:t>mapping</a:t>
            </a:r>
            <a:r>
              <a:rPr lang="en" sz="1600" dirty="0"/>
              <a:t> from all inputs to all outputs.</a:t>
            </a:r>
            <a:endParaRPr sz="1600" dirty="0"/>
          </a:p>
          <a:p>
            <a:pPr marL="0" lvl="0" indent="0" rtl="0">
              <a:spcBef>
                <a:spcPts val="1600"/>
              </a:spcBef>
              <a:spcAft>
                <a:spcPts val="1600"/>
              </a:spcAft>
              <a:buNone/>
            </a:pPr>
            <a:r>
              <a:rPr lang="en" sz="1600" b="1" dirty="0"/>
              <a:t>Def.</a:t>
            </a:r>
            <a:r>
              <a:rPr lang="en" sz="1600" dirty="0"/>
              <a:t> </a:t>
            </a:r>
            <a:r>
              <a:rPr lang="en" sz="1600" b="1" dirty="0"/>
              <a:t>Correctness</a:t>
            </a:r>
            <a:r>
              <a:rPr lang="en" sz="1600" dirty="0"/>
              <a:t>: Coins must not be lost, stolen, or double-spent. The mixing is truly random and must </a:t>
            </a:r>
            <a:r>
              <a:rPr lang="en" sz="1600" u="sng" dirty="0"/>
              <a:t>eventually</a:t>
            </a:r>
            <a:r>
              <a:rPr lang="en" sz="1600" dirty="0"/>
              <a:t> succeed in mixing or returning the funds of honest users (resilient against DoS attacks).</a:t>
            </a:r>
            <a:endParaRPr sz="1600" dirty="0"/>
          </a:p>
        </p:txBody>
      </p:sp>
      <p:sp>
        <p:nvSpPr>
          <p:cNvPr id="1034" name="Google Shape;1034;p109"/>
          <p:cNvSpPr txBox="1">
            <a:spLocks noGrp="1"/>
          </p:cNvSpPr>
          <p:nvPr>
            <p:ph type="body" idx="2"/>
          </p:nvPr>
        </p:nvSpPr>
        <p:spPr>
          <a:xfrm>
            <a:off x="4520753" y="1156474"/>
            <a:ext cx="4428300" cy="3484279"/>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1600" b="1" dirty="0"/>
              <a:t>Adversarial models:</a:t>
            </a:r>
            <a:endParaRPr sz="1600" b="1" dirty="0"/>
          </a:p>
          <a:p>
            <a:pPr marL="457200" lvl="0" indent="-317500" rtl="0">
              <a:spcBef>
                <a:spcPts val="0"/>
              </a:spcBef>
              <a:spcAft>
                <a:spcPts val="0"/>
              </a:spcAft>
              <a:buSzPts val="1400"/>
              <a:buChar char="●"/>
            </a:pPr>
            <a:r>
              <a:rPr lang="en" sz="1600" b="1" dirty="0"/>
              <a:t>Passive adversary</a:t>
            </a:r>
            <a:endParaRPr sz="1600" b="1" dirty="0"/>
          </a:p>
          <a:p>
            <a:pPr marL="914400" lvl="1" indent="-304800" rtl="0">
              <a:spcBef>
                <a:spcPts val="0"/>
              </a:spcBef>
              <a:spcAft>
                <a:spcPts val="0"/>
              </a:spcAft>
              <a:buSzPts val="1200"/>
              <a:buChar char="○"/>
            </a:pPr>
            <a:r>
              <a:rPr lang="en" sz="1400" dirty="0"/>
              <a:t>Not a part of the mix</a:t>
            </a:r>
            <a:endParaRPr sz="1400" dirty="0"/>
          </a:p>
          <a:p>
            <a:pPr marL="914400" lvl="1" indent="-304800" rtl="0">
              <a:spcBef>
                <a:spcPts val="0"/>
              </a:spcBef>
              <a:spcAft>
                <a:spcPts val="0"/>
              </a:spcAft>
              <a:buSzPts val="1200"/>
              <a:buChar char="○"/>
            </a:pPr>
            <a:r>
              <a:rPr lang="en" sz="1400" dirty="0"/>
              <a:t>Basic anonymity prevents passive adversaries from learning the mapping</a:t>
            </a:r>
            <a:endParaRPr sz="1400" dirty="0"/>
          </a:p>
          <a:p>
            <a:pPr marL="457200" lvl="0" indent="-317500" rtl="0">
              <a:spcBef>
                <a:spcPts val="0"/>
              </a:spcBef>
              <a:spcAft>
                <a:spcPts val="0"/>
              </a:spcAft>
              <a:buSzPts val="1400"/>
              <a:buChar char="●"/>
            </a:pPr>
            <a:r>
              <a:rPr lang="en" sz="1600" b="1" dirty="0"/>
              <a:t>Semi-honest adversary</a:t>
            </a:r>
            <a:endParaRPr sz="1600" dirty="0"/>
          </a:p>
          <a:p>
            <a:pPr marL="914400" lvl="1" indent="-304800" rtl="0">
              <a:spcBef>
                <a:spcPts val="0"/>
              </a:spcBef>
              <a:spcAft>
                <a:spcPts val="0"/>
              </a:spcAft>
              <a:buSzPts val="1200"/>
              <a:buChar char="○"/>
            </a:pPr>
            <a:r>
              <a:rPr lang="en" sz="1400" dirty="0"/>
              <a:t>Part of the mix</a:t>
            </a:r>
            <a:endParaRPr sz="1400" dirty="0"/>
          </a:p>
          <a:p>
            <a:pPr marL="914400" lvl="1" indent="-304800" rtl="0">
              <a:spcBef>
                <a:spcPts val="0"/>
              </a:spcBef>
              <a:spcAft>
                <a:spcPts val="0"/>
              </a:spcAft>
              <a:buSzPts val="1200"/>
              <a:buChar char="○"/>
            </a:pPr>
            <a:r>
              <a:rPr lang="en" sz="1400" dirty="0"/>
              <a:t>Correctly follows the protocol but </a:t>
            </a:r>
            <a:r>
              <a:rPr lang="en" sz="1400" u="sng" dirty="0"/>
              <a:t>attempts to deanonymize the mix</a:t>
            </a:r>
            <a:r>
              <a:rPr lang="en" sz="1400" dirty="0"/>
              <a:t> by analyzing the procedures of the mix.</a:t>
            </a:r>
            <a:endParaRPr sz="1400" dirty="0"/>
          </a:p>
          <a:p>
            <a:pPr marL="457200" lvl="0" indent="-317500" rtl="0">
              <a:spcBef>
                <a:spcPts val="0"/>
              </a:spcBef>
              <a:spcAft>
                <a:spcPts val="0"/>
              </a:spcAft>
              <a:buSzPts val="1400"/>
              <a:buChar char="●"/>
            </a:pPr>
            <a:r>
              <a:rPr lang="en" sz="1600" b="1" dirty="0"/>
              <a:t>Malicious adversary</a:t>
            </a:r>
            <a:endParaRPr sz="1600" dirty="0"/>
          </a:p>
          <a:p>
            <a:pPr marL="914400" lvl="1" indent="-304800" rtl="0">
              <a:spcBef>
                <a:spcPts val="0"/>
              </a:spcBef>
              <a:spcAft>
                <a:spcPts val="0"/>
              </a:spcAft>
              <a:buSzPts val="1200"/>
              <a:buChar char="○"/>
            </a:pPr>
            <a:r>
              <a:rPr lang="en" sz="1400" dirty="0"/>
              <a:t>Part of the mix</a:t>
            </a:r>
            <a:endParaRPr sz="1400" dirty="0"/>
          </a:p>
          <a:p>
            <a:pPr marL="914400" lvl="1" indent="-304800" rtl="0">
              <a:spcBef>
                <a:spcPts val="0"/>
              </a:spcBef>
              <a:spcAft>
                <a:spcPts val="0"/>
              </a:spcAft>
              <a:buSzPts val="1200"/>
              <a:buChar char="○"/>
            </a:pPr>
            <a:r>
              <a:rPr lang="en" sz="1400" dirty="0"/>
              <a:t>Not bound by the protocol specifications; may </a:t>
            </a:r>
            <a:r>
              <a:rPr lang="en" sz="1400" u="sng" dirty="0"/>
              <a:t>actively deviate from the protocol</a:t>
            </a:r>
            <a:r>
              <a:rPr lang="en" sz="1400" dirty="0"/>
              <a:t> and attempt to </a:t>
            </a:r>
            <a:r>
              <a:rPr lang="en" sz="1400" u="sng" dirty="0"/>
              <a:t>steal funds</a:t>
            </a:r>
            <a:endParaRPr sz="1400" u="sng" dirty="0"/>
          </a:p>
          <a:p>
            <a:pPr marL="914400" lvl="1" indent="-304800" rtl="0">
              <a:spcBef>
                <a:spcPts val="0"/>
              </a:spcBef>
              <a:spcAft>
                <a:spcPts val="0"/>
              </a:spcAft>
              <a:buSzPts val="1200"/>
              <a:buChar char="○"/>
            </a:pPr>
            <a:r>
              <a:rPr lang="en" sz="1400" dirty="0"/>
              <a:t>May send false messages, abstain communications, etc.</a:t>
            </a:r>
            <a:endParaRPr sz="1400" dirty="0"/>
          </a:p>
          <a:p>
            <a:pPr marL="0" lvl="0" indent="0" rtl="0">
              <a:spcBef>
                <a:spcPts val="1600"/>
              </a:spcBef>
              <a:spcAft>
                <a:spcPts val="1600"/>
              </a:spcAft>
              <a:buNone/>
            </a:pPr>
            <a:endParaRPr sz="1600" dirty="0"/>
          </a:p>
        </p:txBody>
      </p:sp>
      <p:sp>
        <p:nvSpPr>
          <p:cNvPr id="2" name="Date Placeholder 1"/>
          <p:cNvSpPr>
            <a:spLocks noGrp="1"/>
          </p:cNvSpPr>
          <p:nvPr>
            <p:ph type="dt" sz="half" idx="10"/>
          </p:nvPr>
        </p:nvSpPr>
        <p:spPr/>
        <p:txBody>
          <a:bodyPr/>
          <a:lstStyle/>
          <a:p>
            <a:pPr>
              <a:defRPr/>
            </a:pPr>
            <a:fld id="{C729D023-39DC-4C89-85CB-6B91938495A5}" type="datetime1">
              <a:rPr lang="zh-CN" altLang="en-US" smtClean="0"/>
              <a:t>2020/8/27</a:t>
            </a:fld>
            <a:endParaRPr lang="en-US" altLang="zh-CN"/>
          </a:p>
        </p:txBody>
      </p:sp>
    </p:spTree>
    <p:extLst>
      <p:ext uri="{BB962C8B-B14F-4D97-AF65-F5344CB8AC3E}">
        <p14:creationId xmlns:p14="http://schemas.microsoft.com/office/powerpoint/2010/main" val="145823813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110"/>
          <p:cNvSpPr txBox="1">
            <a:spLocks noGrp="1"/>
          </p:cNvSpPr>
          <p:nvPr>
            <p:ph type="title"/>
          </p:nvPr>
        </p:nvSpPr>
        <p:spPr>
          <a:xfrm>
            <a:off x="311700" y="315925"/>
            <a:ext cx="8520600" cy="639726"/>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b="1" dirty="0">
                <a:solidFill>
                  <a:srgbClr val="1544D9"/>
                </a:solidFill>
              </a:rPr>
              <a:t>Protocol - TumbleBit (2016)</a:t>
            </a:r>
            <a:endParaRPr sz="3600" b="1" dirty="0">
              <a:solidFill>
                <a:srgbClr val="1544D9"/>
              </a:solidFill>
            </a:endParaRPr>
          </a:p>
        </p:txBody>
      </p:sp>
      <p:sp>
        <p:nvSpPr>
          <p:cNvPr id="1040" name="Google Shape;1040;p110"/>
          <p:cNvSpPr txBox="1">
            <a:spLocks noGrp="1"/>
          </p:cNvSpPr>
          <p:nvPr>
            <p:ph type="body" idx="1"/>
          </p:nvPr>
        </p:nvSpPr>
        <p:spPr>
          <a:xfrm>
            <a:off x="311700" y="963968"/>
            <a:ext cx="8520600" cy="90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800" b="1" dirty="0"/>
              <a:t>Idea:</a:t>
            </a:r>
            <a:r>
              <a:rPr lang="en" sz="2800" dirty="0"/>
              <a:t> Improve on CoinSwap so the mixer </a:t>
            </a:r>
            <a:r>
              <a:rPr lang="en" sz="2800" b="1" dirty="0"/>
              <a:t>can’t steal funds</a:t>
            </a:r>
            <a:r>
              <a:rPr lang="en" sz="2800" dirty="0"/>
              <a:t> and </a:t>
            </a:r>
            <a:r>
              <a:rPr lang="en" sz="2800" b="1" dirty="0"/>
              <a:t>never learns who receives the clean funds</a:t>
            </a:r>
            <a:r>
              <a:rPr lang="en" sz="2800" dirty="0"/>
              <a:t>.</a:t>
            </a:r>
            <a:endParaRPr sz="2800" dirty="0"/>
          </a:p>
          <a:p>
            <a:pPr marL="0" lvl="0" indent="0" rtl="0">
              <a:spcBef>
                <a:spcPts val="1600"/>
              </a:spcBef>
              <a:spcAft>
                <a:spcPts val="1600"/>
              </a:spcAft>
              <a:buNone/>
            </a:pPr>
            <a:endParaRPr sz="2800" dirty="0"/>
          </a:p>
        </p:txBody>
      </p:sp>
      <p:sp>
        <p:nvSpPr>
          <p:cNvPr id="1041" name="Google Shape;1041;p110"/>
          <p:cNvSpPr txBox="1"/>
          <p:nvPr/>
        </p:nvSpPr>
        <p:spPr>
          <a:xfrm>
            <a:off x="6456550" y="4812075"/>
            <a:ext cx="3000000" cy="2799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000">
                <a:solidFill>
                  <a:srgbClr val="999999"/>
                </a:solidFill>
              </a:rPr>
              <a:t>TumbleBit: </a:t>
            </a:r>
            <a:r>
              <a:rPr lang="en" sz="1000" u="sng">
                <a:solidFill>
                  <a:schemeClr val="hlink"/>
                </a:solidFill>
                <a:hlinkClick r:id="rId3"/>
              </a:rPr>
              <a:t>https://eprint.iacr.org/2016/575.pdf</a:t>
            </a:r>
            <a:endParaRPr sz="1000">
              <a:solidFill>
                <a:srgbClr val="999999"/>
              </a:solidFill>
            </a:endParaRPr>
          </a:p>
        </p:txBody>
      </p:sp>
      <p:sp>
        <p:nvSpPr>
          <p:cNvPr id="1042" name="Google Shape;1042;p110"/>
          <p:cNvSpPr/>
          <p:nvPr/>
        </p:nvSpPr>
        <p:spPr>
          <a:xfrm>
            <a:off x="1828300" y="2202650"/>
            <a:ext cx="1138200" cy="209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dirty="0">
                <a:solidFill>
                  <a:srgbClr val="666666"/>
                </a:solidFill>
              </a:rPr>
              <a:t>     Mixer</a:t>
            </a:r>
            <a:endParaRPr dirty="0">
              <a:solidFill>
                <a:srgbClr val="666666"/>
              </a:solidFill>
            </a:endParaRPr>
          </a:p>
          <a:p>
            <a:pPr marL="0" lvl="0" indent="0" rtl="0">
              <a:spcBef>
                <a:spcPts val="0"/>
              </a:spcBef>
              <a:spcAft>
                <a:spcPts val="0"/>
              </a:spcAft>
              <a:buNone/>
            </a:pPr>
            <a:endParaRPr dirty="0">
              <a:solidFill>
                <a:srgbClr val="666666"/>
              </a:solidFill>
            </a:endParaRPr>
          </a:p>
          <a:p>
            <a:pPr marL="0" lvl="0" indent="0" rtl="0">
              <a:spcBef>
                <a:spcPts val="0"/>
              </a:spcBef>
              <a:spcAft>
                <a:spcPts val="0"/>
              </a:spcAft>
              <a:buNone/>
            </a:pPr>
            <a:endParaRPr dirty="0">
              <a:solidFill>
                <a:srgbClr val="666666"/>
              </a:solidFill>
            </a:endParaRPr>
          </a:p>
          <a:p>
            <a:pPr marL="0" lvl="0" indent="0" rtl="0">
              <a:spcBef>
                <a:spcPts val="0"/>
              </a:spcBef>
              <a:spcAft>
                <a:spcPts val="0"/>
              </a:spcAft>
              <a:buNone/>
            </a:pPr>
            <a:endParaRPr dirty="0">
              <a:solidFill>
                <a:srgbClr val="666666"/>
              </a:solidFill>
            </a:endParaRPr>
          </a:p>
          <a:p>
            <a:pPr marL="0" lvl="0" indent="0" rtl="0">
              <a:spcBef>
                <a:spcPts val="0"/>
              </a:spcBef>
              <a:spcAft>
                <a:spcPts val="0"/>
              </a:spcAft>
              <a:buNone/>
            </a:pPr>
            <a:endParaRPr dirty="0">
              <a:solidFill>
                <a:srgbClr val="666666"/>
              </a:solidFill>
            </a:endParaRPr>
          </a:p>
          <a:p>
            <a:pPr marL="0" lvl="0" indent="0" rtl="0">
              <a:spcBef>
                <a:spcPts val="0"/>
              </a:spcBef>
              <a:spcAft>
                <a:spcPts val="0"/>
              </a:spcAft>
              <a:buNone/>
            </a:pPr>
            <a:endParaRPr dirty="0">
              <a:solidFill>
                <a:srgbClr val="666666"/>
              </a:solidFill>
            </a:endParaRPr>
          </a:p>
          <a:p>
            <a:pPr marL="0" lvl="0" indent="0" rtl="0">
              <a:spcBef>
                <a:spcPts val="0"/>
              </a:spcBef>
              <a:spcAft>
                <a:spcPts val="0"/>
              </a:spcAft>
              <a:buNone/>
            </a:pPr>
            <a:endParaRPr dirty="0">
              <a:solidFill>
                <a:srgbClr val="666666"/>
              </a:solidFill>
            </a:endParaRPr>
          </a:p>
        </p:txBody>
      </p:sp>
      <p:sp>
        <p:nvSpPr>
          <p:cNvPr id="1043" name="Google Shape;1043;p110"/>
          <p:cNvSpPr/>
          <p:nvPr/>
        </p:nvSpPr>
        <p:spPr>
          <a:xfrm>
            <a:off x="286950" y="2835250"/>
            <a:ext cx="1138200" cy="386700"/>
          </a:xfrm>
          <a:prstGeom prst="rect">
            <a:avLst/>
          </a:prstGeom>
          <a:noFill/>
          <a:ln w="9525" cap="flat" cmpd="sng">
            <a:solidFill>
              <a:srgbClr val="434343"/>
            </a:solidFill>
            <a:prstDash val="dash"/>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200">
                <a:solidFill>
                  <a:srgbClr val="666666"/>
                </a:solidFill>
              </a:rPr>
              <a:t>A	1 BTC</a:t>
            </a:r>
            <a:endParaRPr sz="1200">
              <a:solidFill>
                <a:srgbClr val="666666"/>
              </a:solidFill>
            </a:endParaRPr>
          </a:p>
        </p:txBody>
      </p:sp>
      <p:sp>
        <p:nvSpPr>
          <p:cNvPr id="1044" name="Google Shape;1044;p110"/>
          <p:cNvSpPr/>
          <p:nvPr/>
        </p:nvSpPr>
        <p:spPr>
          <a:xfrm>
            <a:off x="2058400" y="2659300"/>
            <a:ext cx="730200" cy="248100"/>
          </a:xfrm>
          <a:prstGeom prst="rect">
            <a:avLst/>
          </a:prstGeom>
          <a:noFill/>
          <a:ln w="9525" cap="flat" cmpd="sng">
            <a:solidFill>
              <a:srgbClr val="999999"/>
            </a:solidFill>
            <a:prstDash val="dot"/>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000">
                <a:solidFill>
                  <a:srgbClr val="999999"/>
                </a:solidFill>
              </a:rPr>
              <a:t>1.0 BTC</a:t>
            </a:r>
            <a:endParaRPr sz="1000">
              <a:solidFill>
                <a:srgbClr val="999999"/>
              </a:solidFill>
            </a:endParaRPr>
          </a:p>
        </p:txBody>
      </p:sp>
      <p:sp>
        <p:nvSpPr>
          <p:cNvPr id="1045" name="Google Shape;1045;p110"/>
          <p:cNvSpPr/>
          <p:nvPr/>
        </p:nvSpPr>
        <p:spPr>
          <a:xfrm>
            <a:off x="2058400" y="2969525"/>
            <a:ext cx="730200" cy="248100"/>
          </a:xfrm>
          <a:prstGeom prst="rect">
            <a:avLst/>
          </a:prstGeom>
          <a:noFill/>
          <a:ln w="9525" cap="flat" cmpd="sng">
            <a:solidFill>
              <a:srgbClr val="999999"/>
            </a:solidFill>
            <a:prstDash val="dot"/>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000">
                <a:solidFill>
                  <a:srgbClr val="999999"/>
                </a:solidFill>
              </a:rPr>
              <a:t>1.0 BTC</a:t>
            </a:r>
            <a:endParaRPr sz="1000">
              <a:solidFill>
                <a:srgbClr val="999999"/>
              </a:solidFill>
            </a:endParaRPr>
          </a:p>
        </p:txBody>
      </p:sp>
      <p:sp>
        <p:nvSpPr>
          <p:cNvPr id="1046" name="Google Shape;1046;p110"/>
          <p:cNvSpPr/>
          <p:nvPr/>
        </p:nvSpPr>
        <p:spPr>
          <a:xfrm>
            <a:off x="2058400" y="3279750"/>
            <a:ext cx="730200" cy="248100"/>
          </a:xfrm>
          <a:prstGeom prst="rect">
            <a:avLst/>
          </a:prstGeom>
          <a:noFill/>
          <a:ln w="9525" cap="flat" cmpd="sng">
            <a:solidFill>
              <a:srgbClr val="434343"/>
            </a:solidFill>
            <a:prstDash val="dash"/>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000">
                <a:solidFill>
                  <a:srgbClr val="999999"/>
                </a:solidFill>
              </a:rPr>
              <a:t>1.0 BTC</a:t>
            </a:r>
            <a:endParaRPr sz="1000">
              <a:solidFill>
                <a:srgbClr val="999999"/>
              </a:solidFill>
            </a:endParaRPr>
          </a:p>
        </p:txBody>
      </p:sp>
      <p:sp>
        <p:nvSpPr>
          <p:cNvPr id="1047" name="Google Shape;1047;p110"/>
          <p:cNvSpPr/>
          <p:nvPr/>
        </p:nvSpPr>
        <p:spPr>
          <a:xfrm>
            <a:off x="2058400" y="3589975"/>
            <a:ext cx="730200" cy="248100"/>
          </a:xfrm>
          <a:prstGeom prst="rect">
            <a:avLst/>
          </a:prstGeom>
          <a:noFill/>
          <a:ln w="9525" cap="flat" cmpd="sng">
            <a:solidFill>
              <a:srgbClr val="999999"/>
            </a:solidFill>
            <a:prstDash val="dot"/>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000">
                <a:solidFill>
                  <a:srgbClr val="999999"/>
                </a:solidFill>
              </a:rPr>
              <a:t>1.0 BTC</a:t>
            </a:r>
            <a:endParaRPr sz="1000">
              <a:solidFill>
                <a:srgbClr val="999999"/>
              </a:solidFill>
            </a:endParaRPr>
          </a:p>
        </p:txBody>
      </p:sp>
      <p:sp>
        <p:nvSpPr>
          <p:cNvPr id="1048" name="Google Shape;1048;p110"/>
          <p:cNvSpPr/>
          <p:nvPr/>
        </p:nvSpPr>
        <p:spPr>
          <a:xfrm>
            <a:off x="2058400" y="3900200"/>
            <a:ext cx="730200" cy="248100"/>
          </a:xfrm>
          <a:prstGeom prst="rect">
            <a:avLst/>
          </a:prstGeom>
          <a:noFill/>
          <a:ln w="9525" cap="flat" cmpd="sng">
            <a:solidFill>
              <a:srgbClr val="434343"/>
            </a:solidFill>
            <a:prstDash val="dash"/>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000">
                <a:solidFill>
                  <a:srgbClr val="999999"/>
                </a:solidFill>
              </a:rPr>
              <a:t>1.0 BTC</a:t>
            </a:r>
            <a:endParaRPr sz="1000">
              <a:solidFill>
                <a:srgbClr val="999999"/>
              </a:solidFill>
            </a:endParaRPr>
          </a:p>
        </p:txBody>
      </p:sp>
      <p:sp>
        <p:nvSpPr>
          <p:cNvPr id="1049" name="Google Shape;1049;p110"/>
          <p:cNvSpPr txBox="1"/>
          <p:nvPr/>
        </p:nvSpPr>
        <p:spPr>
          <a:xfrm>
            <a:off x="89377" y="2270613"/>
            <a:ext cx="1738923" cy="464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dirty="0">
                <a:solidFill>
                  <a:srgbClr val="666666"/>
                </a:solidFill>
              </a:rPr>
              <a:t>Alice deposits dirty coins</a:t>
            </a:r>
            <a:endParaRPr sz="1200" dirty="0">
              <a:solidFill>
                <a:srgbClr val="666666"/>
              </a:solidFill>
            </a:endParaRPr>
          </a:p>
        </p:txBody>
      </p:sp>
      <p:cxnSp>
        <p:nvCxnSpPr>
          <p:cNvPr id="1050" name="Google Shape;1050;p110"/>
          <p:cNvCxnSpPr>
            <a:stCxn id="1043" idx="3"/>
            <a:endCxn id="1048" idx="1"/>
          </p:cNvCxnSpPr>
          <p:nvPr/>
        </p:nvCxnSpPr>
        <p:spPr>
          <a:xfrm>
            <a:off x="1425150" y="3028600"/>
            <a:ext cx="633300" cy="995700"/>
          </a:xfrm>
          <a:prstGeom prst="curvedConnector3">
            <a:avLst>
              <a:gd name="adj1" fmla="val 49996"/>
            </a:avLst>
          </a:prstGeom>
          <a:noFill/>
          <a:ln w="9525" cap="flat" cmpd="sng">
            <a:solidFill>
              <a:srgbClr val="666666"/>
            </a:solidFill>
            <a:prstDash val="solid"/>
            <a:round/>
            <a:headEnd type="none" w="med" len="med"/>
            <a:tailEnd type="triangle" w="med" len="med"/>
          </a:ln>
        </p:spPr>
      </p:cxnSp>
      <p:sp>
        <p:nvSpPr>
          <p:cNvPr id="1051" name="Google Shape;1051;p110"/>
          <p:cNvSpPr/>
          <p:nvPr/>
        </p:nvSpPr>
        <p:spPr>
          <a:xfrm>
            <a:off x="286950" y="4148300"/>
            <a:ext cx="1008000" cy="629100"/>
          </a:xfrm>
          <a:prstGeom prst="roundRect">
            <a:avLst>
              <a:gd name="adj" fmla="val 16667"/>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000" dirty="0">
                <a:solidFill>
                  <a:srgbClr val="666666"/>
                </a:solidFill>
              </a:rPr>
              <a:t>Anonymous Voucher</a:t>
            </a:r>
            <a:endParaRPr sz="1000" dirty="0">
              <a:solidFill>
                <a:srgbClr val="666666"/>
              </a:solidFill>
            </a:endParaRPr>
          </a:p>
        </p:txBody>
      </p:sp>
      <p:cxnSp>
        <p:nvCxnSpPr>
          <p:cNvPr id="1052" name="Google Shape;1052;p110"/>
          <p:cNvCxnSpPr>
            <a:stCxn id="1048" idx="1"/>
            <a:endCxn id="1051" idx="0"/>
          </p:cNvCxnSpPr>
          <p:nvPr/>
        </p:nvCxnSpPr>
        <p:spPr>
          <a:xfrm flipH="1">
            <a:off x="790900" y="4024250"/>
            <a:ext cx="1267500" cy="124200"/>
          </a:xfrm>
          <a:prstGeom prst="curvedConnector2">
            <a:avLst/>
          </a:prstGeom>
          <a:noFill/>
          <a:ln w="9525" cap="flat" cmpd="sng">
            <a:solidFill>
              <a:srgbClr val="666666"/>
            </a:solidFill>
            <a:prstDash val="solid"/>
            <a:round/>
            <a:headEnd type="none" w="med" len="med"/>
            <a:tailEnd type="triangle" w="med" len="med"/>
          </a:ln>
        </p:spPr>
      </p:cxnSp>
      <p:sp>
        <p:nvSpPr>
          <p:cNvPr id="1053" name="Google Shape;1053;p110"/>
          <p:cNvSpPr txBox="1"/>
          <p:nvPr/>
        </p:nvSpPr>
        <p:spPr>
          <a:xfrm>
            <a:off x="89377" y="3560150"/>
            <a:ext cx="1652423" cy="464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dirty="0">
                <a:solidFill>
                  <a:srgbClr val="666666"/>
                </a:solidFill>
              </a:rPr>
              <a:t>Alice receives voucher</a:t>
            </a:r>
            <a:endParaRPr sz="1200" dirty="0">
              <a:solidFill>
                <a:srgbClr val="666666"/>
              </a:solidFill>
            </a:endParaRPr>
          </a:p>
        </p:txBody>
      </p:sp>
      <p:sp>
        <p:nvSpPr>
          <p:cNvPr id="1054" name="Google Shape;1054;p110"/>
          <p:cNvSpPr/>
          <p:nvPr/>
        </p:nvSpPr>
        <p:spPr>
          <a:xfrm>
            <a:off x="3627500" y="2814538"/>
            <a:ext cx="1138200" cy="386700"/>
          </a:xfrm>
          <a:prstGeom prst="rect">
            <a:avLst/>
          </a:prstGeom>
          <a:noFill/>
          <a:ln w="9525" cap="flat" cmpd="sng">
            <a:solidFill>
              <a:srgbClr val="434343"/>
            </a:solidFill>
            <a:prstDash val="dash"/>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200">
                <a:solidFill>
                  <a:srgbClr val="666666"/>
                </a:solidFill>
              </a:rPr>
              <a:t>A’	1 BTC</a:t>
            </a:r>
            <a:endParaRPr sz="1200">
              <a:solidFill>
                <a:srgbClr val="666666"/>
              </a:solidFill>
            </a:endParaRPr>
          </a:p>
        </p:txBody>
      </p:sp>
      <p:sp>
        <p:nvSpPr>
          <p:cNvPr id="1055" name="Google Shape;1055;p110"/>
          <p:cNvSpPr txBox="1"/>
          <p:nvPr/>
        </p:nvSpPr>
        <p:spPr>
          <a:xfrm>
            <a:off x="3327591" y="2288713"/>
            <a:ext cx="1839609" cy="464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dirty="0">
                <a:solidFill>
                  <a:srgbClr val="666666"/>
                </a:solidFill>
              </a:rPr>
              <a:t>Alice receives clean coins</a:t>
            </a:r>
            <a:endParaRPr sz="1200" dirty="0">
              <a:solidFill>
                <a:srgbClr val="666666"/>
              </a:solidFill>
            </a:endParaRPr>
          </a:p>
        </p:txBody>
      </p:sp>
      <p:sp>
        <p:nvSpPr>
          <p:cNvPr id="1056" name="Google Shape;1056;p110"/>
          <p:cNvSpPr/>
          <p:nvPr/>
        </p:nvSpPr>
        <p:spPr>
          <a:xfrm>
            <a:off x="3692600" y="4135088"/>
            <a:ext cx="1008000" cy="629100"/>
          </a:xfrm>
          <a:prstGeom prst="roundRect">
            <a:avLst>
              <a:gd name="adj" fmla="val 16667"/>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000">
                <a:solidFill>
                  <a:srgbClr val="666666"/>
                </a:solidFill>
              </a:rPr>
              <a:t>Anonymous Voucher</a:t>
            </a:r>
            <a:endParaRPr sz="1000">
              <a:solidFill>
                <a:srgbClr val="666666"/>
              </a:solidFill>
            </a:endParaRPr>
          </a:p>
        </p:txBody>
      </p:sp>
      <p:sp>
        <p:nvSpPr>
          <p:cNvPr id="1057" name="Google Shape;1057;p110"/>
          <p:cNvSpPr txBox="1"/>
          <p:nvPr/>
        </p:nvSpPr>
        <p:spPr>
          <a:xfrm>
            <a:off x="3240649" y="3608063"/>
            <a:ext cx="1984494" cy="464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dirty="0">
                <a:solidFill>
                  <a:srgbClr val="666666"/>
                </a:solidFill>
              </a:rPr>
              <a:t>Alice later redeems voucher</a:t>
            </a:r>
            <a:endParaRPr sz="1200" dirty="0">
              <a:solidFill>
                <a:srgbClr val="666666"/>
              </a:solidFill>
            </a:endParaRPr>
          </a:p>
        </p:txBody>
      </p:sp>
      <p:cxnSp>
        <p:nvCxnSpPr>
          <p:cNvPr id="1058" name="Google Shape;1058;p110"/>
          <p:cNvCxnSpPr>
            <a:stCxn id="1056" idx="1"/>
            <a:endCxn id="1046" idx="3"/>
          </p:cNvCxnSpPr>
          <p:nvPr/>
        </p:nvCxnSpPr>
        <p:spPr>
          <a:xfrm rot="10800000">
            <a:off x="2788700" y="3403838"/>
            <a:ext cx="903900" cy="1045800"/>
          </a:xfrm>
          <a:prstGeom prst="curvedConnector3">
            <a:avLst>
              <a:gd name="adj1" fmla="val 50006"/>
            </a:avLst>
          </a:prstGeom>
          <a:noFill/>
          <a:ln w="9525" cap="flat" cmpd="sng">
            <a:solidFill>
              <a:srgbClr val="666666"/>
            </a:solidFill>
            <a:prstDash val="solid"/>
            <a:round/>
            <a:headEnd type="none" w="med" len="med"/>
            <a:tailEnd type="triangle" w="med" len="med"/>
          </a:ln>
        </p:spPr>
      </p:cxnSp>
      <p:cxnSp>
        <p:nvCxnSpPr>
          <p:cNvPr id="1059" name="Google Shape;1059;p110"/>
          <p:cNvCxnSpPr>
            <a:stCxn id="1046" idx="3"/>
            <a:endCxn id="1054" idx="1"/>
          </p:cNvCxnSpPr>
          <p:nvPr/>
        </p:nvCxnSpPr>
        <p:spPr>
          <a:xfrm rot="10800000" flipH="1">
            <a:off x="2788600" y="3007800"/>
            <a:ext cx="838800" cy="396000"/>
          </a:xfrm>
          <a:prstGeom prst="curvedConnector3">
            <a:avLst>
              <a:gd name="adj1" fmla="val 50006"/>
            </a:avLst>
          </a:prstGeom>
          <a:noFill/>
          <a:ln w="9525" cap="flat" cmpd="sng">
            <a:solidFill>
              <a:srgbClr val="666666"/>
            </a:solidFill>
            <a:prstDash val="solid"/>
            <a:round/>
            <a:headEnd type="none" w="med" len="med"/>
            <a:tailEnd type="triangle" w="med" len="med"/>
          </a:ln>
        </p:spPr>
      </p:cxnSp>
      <p:sp>
        <p:nvSpPr>
          <p:cNvPr id="1060" name="Google Shape;1060;p110"/>
          <p:cNvSpPr txBox="1"/>
          <p:nvPr/>
        </p:nvSpPr>
        <p:spPr>
          <a:xfrm>
            <a:off x="5167200" y="1760525"/>
            <a:ext cx="3665100" cy="2789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400" dirty="0"/>
              <a:t>Requires a total of 2 transactions on blockchain.</a:t>
            </a:r>
            <a:endParaRPr sz="1400" dirty="0"/>
          </a:p>
          <a:p>
            <a:pPr marL="0" lvl="0" indent="0" rtl="0">
              <a:spcBef>
                <a:spcPts val="0"/>
              </a:spcBef>
              <a:spcAft>
                <a:spcPts val="0"/>
              </a:spcAft>
              <a:buNone/>
            </a:pPr>
            <a:endParaRPr sz="1400" dirty="0"/>
          </a:p>
          <a:p>
            <a:pPr marL="0" lvl="0" indent="0" rtl="0">
              <a:spcBef>
                <a:spcPts val="0"/>
              </a:spcBef>
              <a:spcAft>
                <a:spcPts val="0"/>
              </a:spcAft>
              <a:buNone/>
            </a:pPr>
            <a:r>
              <a:rPr lang="en" sz="1400" dirty="0"/>
              <a:t>Anonymous vouchers can’t be distinguished from one another and also can’t be forged.</a:t>
            </a:r>
            <a:endParaRPr sz="1400" dirty="0"/>
          </a:p>
          <a:p>
            <a:pPr marL="0" lvl="0" indent="0" rtl="0">
              <a:spcBef>
                <a:spcPts val="0"/>
              </a:spcBef>
              <a:spcAft>
                <a:spcPts val="0"/>
              </a:spcAft>
              <a:buNone/>
            </a:pPr>
            <a:endParaRPr sz="1400" dirty="0"/>
          </a:p>
          <a:p>
            <a:pPr marL="0" lvl="0" indent="0" rtl="0">
              <a:spcBef>
                <a:spcPts val="0"/>
              </a:spcBef>
              <a:spcAft>
                <a:spcPts val="0"/>
              </a:spcAft>
              <a:buNone/>
            </a:pPr>
            <a:r>
              <a:rPr lang="en" sz="1400" dirty="0"/>
              <a:t>Enables Alice to deposit her dirty coins and receive clean, unlinked coins without revealing herself.</a:t>
            </a:r>
            <a:endParaRPr sz="1400" dirty="0"/>
          </a:p>
          <a:p>
            <a:pPr marL="0" lvl="0" indent="0" rtl="0">
              <a:spcBef>
                <a:spcPts val="0"/>
              </a:spcBef>
              <a:spcAft>
                <a:spcPts val="0"/>
              </a:spcAft>
              <a:buNone/>
            </a:pPr>
            <a:endParaRPr sz="1400" dirty="0"/>
          </a:p>
          <a:p>
            <a:pPr marL="0" lvl="0" indent="0" rtl="0">
              <a:spcBef>
                <a:spcPts val="0"/>
              </a:spcBef>
              <a:spcAft>
                <a:spcPts val="0"/>
              </a:spcAft>
              <a:buNone/>
            </a:pPr>
            <a:r>
              <a:rPr lang="en" sz="1400" dirty="0"/>
              <a:t>Not restricted to just single mixer. Can be used as primitive in more complex protocols</a:t>
            </a:r>
            <a:endParaRPr sz="1400" dirty="0"/>
          </a:p>
          <a:p>
            <a:pPr marL="0" lvl="0" indent="0" rtl="0">
              <a:spcBef>
                <a:spcPts val="0"/>
              </a:spcBef>
              <a:spcAft>
                <a:spcPts val="0"/>
              </a:spcAft>
              <a:buNone/>
            </a:pPr>
            <a:endParaRPr sz="1400" dirty="0"/>
          </a:p>
          <a:p>
            <a:pPr marL="0" lvl="0" indent="0" rtl="0">
              <a:spcBef>
                <a:spcPts val="0"/>
              </a:spcBef>
              <a:spcAft>
                <a:spcPts val="0"/>
              </a:spcAft>
              <a:buNone/>
            </a:pPr>
            <a:r>
              <a:rPr lang="en" sz="1400" dirty="0"/>
              <a:t>Recipient does not have to be depositor.</a:t>
            </a:r>
            <a:endParaRPr sz="1400" dirty="0"/>
          </a:p>
        </p:txBody>
      </p:sp>
      <p:sp>
        <p:nvSpPr>
          <p:cNvPr id="2" name="Date Placeholder 1"/>
          <p:cNvSpPr>
            <a:spLocks noGrp="1"/>
          </p:cNvSpPr>
          <p:nvPr>
            <p:ph type="dt" sz="half" idx="10"/>
          </p:nvPr>
        </p:nvSpPr>
        <p:spPr/>
        <p:txBody>
          <a:bodyPr/>
          <a:lstStyle/>
          <a:p>
            <a:pPr>
              <a:defRPr/>
            </a:pPr>
            <a:fld id="{19026506-AFF5-43DF-9039-E5B22358438B}" type="datetime1">
              <a:rPr lang="zh-CN" altLang="en-US" smtClean="0"/>
              <a:t>2020/8/27</a:t>
            </a:fld>
            <a:endParaRPr lang="en-US" altLang="zh-CN"/>
          </a:p>
        </p:txBody>
      </p:sp>
    </p:spTree>
    <p:extLst>
      <p:ext uri="{BB962C8B-B14F-4D97-AF65-F5344CB8AC3E}">
        <p14:creationId xmlns:p14="http://schemas.microsoft.com/office/powerpoint/2010/main" val="229140637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111"/>
          <p:cNvSpPr/>
          <p:nvPr/>
        </p:nvSpPr>
        <p:spPr>
          <a:xfrm>
            <a:off x="5014625" y="1875675"/>
            <a:ext cx="497400" cy="1498200"/>
          </a:xfrm>
          <a:prstGeom prst="roundRect">
            <a:avLst>
              <a:gd name="adj" fmla="val 16667"/>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6" name="Google Shape;1066;p111"/>
          <p:cNvSpPr/>
          <p:nvPr/>
        </p:nvSpPr>
        <p:spPr>
          <a:xfrm>
            <a:off x="4252625" y="1875675"/>
            <a:ext cx="497400" cy="1498200"/>
          </a:xfrm>
          <a:prstGeom prst="roundRect">
            <a:avLst>
              <a:gd name="adj" fmla="val 16667"/>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7" name="Google Shape;1067;p111"/>
          <p:cNvSpPr txBox="1">
            <a:spLocks noGrp="1"/>
          </p:cNvSpPr>
          <p:nvPr>
            <p:ph type="title"/>
          </p:nvPr>
        </p:nvSpPr>
        <p:spPr>
          <a:xfrm>
            <a:off x="311700" y="315925"/>
            <a:ext cx="6478850" cy="645275"/>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b="1" dirty="0">
                <a:solidFill>
                  <a:srgbClr val="1544D9"/>
                </a:solidFill>
              </a:rPr>
              <a:t>Protocol - CoinParty (2015,2016)</a:t>
            </a:r>
            <a:endParaRPr sz="3600" b="1" dirty="0">
              <a:solidFill>
                <a:srgbClr val="1544D9"/>
              </a:solidFill>
            </a:endParaRPr>
          </a:p>
        </p:txBody>
      </p:sp>
      <p:cxnSp>
        <p:nvCxnSpPr>
          <p:cNvPr id="1068" name="Google Shape;1068;p111"/>
          <p:cNvCxnSpPr/>
          <p:nvPr/>
        </p:nvCxnSpPr>
        <p:spPr>
          <a:xfrm>
            <a:off x="2906350" y="1242725"/>
            <a:ext cx="0" cy="3693600"/>
          </a:xfrm>
          <a:prstGeom prst="straightConnector1">
            <a:avLst/>
          </a:prstGeom>
          <a:noFill/>
          <a:ln w="9525" cap="flat" cmpd="sng">
            <a:solidFill>
              <a:schemeClr val="dk2"/>
            </a:solidFill>
            <a:prstDash val="dashDot"/>
            <a:round/>
            <a:headEnd type="none" w="med" len="med"/>
            <a:tailEnd type="none" w="med" len="med"/>
          </a:ln>
        </p:spPr>
      </p:cxnSp>
      <p:cxnSp>
        <p:nvCxnSpPr>
          <p:cNvPr id="1069" name="Google Shape;1069;p111"/>
          <p:cNvCxnSpPr/>
          <p:nvPr/>
        </p:nvCxnSpPr>
        <p:spPr>
          <a:xfrm>
            <a:off x="6182950" y="1249625"/>
            <a:ext cx="0" cy="3686700"/>
          </a:xfrm>
          <a:prstGeom prst="straightConnector1">
            <a:avLst/>
          </a:prstGeom>
          <a:noFill/>
          <a:ln w="9525" cap="flat" cmpd="sng">
            <a:solidFill>
              <a:schemeClr val="dk2"/>
            </a:solidFill>
            <a:prstDash val="dashDot"/>
            <a:round/>
            <a:headEnd type="none" w="med" len="med"/>
            <a:tailEnd type="none" w="med" len="med"/>
          </a:ln>
        </p:spPr>
      </p:cxnSp>
      <p:sp>
        <p:nvSpPr>
          <p:cNvPr id="1070" name="Google Shape;1070;p111"/>
          <p:cNvSpPr/>
          <p:nvPr/>
        </p:nvSpPr>
        <p:spPr>
          <a:xfrm>
            <a:off x="455650" y="2465925"/>
            <a:ext cx="317700" cy="3177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000"/>
              <a:t> I</a:t>
            </a:r>
            <a:r>
              <a:rPr lang="en" sz="1000" baseline="-25000"/>
              <a:t>2</a:t>
            </a:r>
            <a:endParaRPr sz="1000" baseline="-25000"/>
          </a:p>
        </p:txBody>
      </p:sp>
      <p:sp>
        <p:nvSpPr>
          <p:cNvPr id="1071" name="Google Shape;1071;p111"/>
          <p:cNvSpPr/>
          <p:nvPr/>
        </p:nvSpPr>
        <p:spPr>
          <a:xfrm>
            <a:off x="455650" y="2923125"/>
            <a:ext cx="317700" cy="3177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000"/>
              <a:t> I</a:t>
            </a:r>
            <a:r>
              <a:rPr lang="en" sz="1000" baseline="-25000"/>
              <a:t>3</a:t>
            </a:r>
            <a:endParaRPr sz="1000" baseline="-25000"/>
          </a:p>
        </p:txBody>
      </p:sp>
      <p:sp>
        <p:nvSpPr>
          <p:cNvPr id="1072" name="Google Shape;1072;p111"/>
          <p:cNvSpPr/>
          <p:nvPr/>
        </p:nvSpPr>
        <p:spPr>
          <a:xfrm>
            <a:off x="2208250" y="2465925"/>
            <a:ext cx="317700" cy="3177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000"/>
              <a:t>E</a:t>
            </a:r>
            <a:r>
              <a:rPr lang="en" sz="1000" baseline="-25000"/>
              <a:t>2</a:t>
            </a:r>
            <a:endParaRPr sz="1000" baseline="-25000"/>
          </a:p>
        </p:txBody>
      </p:sp>
      <p:sp>
        <p:nvSpPr>
          <p:cNvPr id="1073" name="Google Shape;1073;p111"/>
          <p:cNvSpPr/>
          <p:nvPr/>
        </p:nvSpPr>
        <p:spPr>
          <a:xfrm>
            <a:off x="2208250" y="2923125"/>
            <a:ext cx="317700" cy="3177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000"/>
              <a:t>E</a:t>
            </a:r>
            <a:r>
              <a:rPr lang="en" sz="1000" baseline="-25000"/>
              <a:t>3</a:t>
            </a:r>
            <a:endParaRPr sz="1000" baseline="-25000"/>
          </a:p>
        </p:txBody>
      </p:sp>
      <p:sp>
        <p:nvSpPr>
          <p:cNvPr id="1074" name="Google Shape;1074;p111"/>
          <p:cNvSpPr/>
          <p:nvPr/>
        </p:nvSpPr>
        <p:spPr>
          <a:xfrm>
            <a:off x="3577250" y="2475975"/>
            <a:ext cx="317700" cy="3177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000"/>
              <a:t>0</a:t>
            </a:r>
            <a:r>
              <a:rPr lang="en" sz="1000" baseline="-25000"/>
              <a:t>2</a:t>
            </a:r>
            <a:endParaRPr sz="1000" baseline="-25000"/>
          </a:p>
        </p:txBody>
      </p:sp>
      <p:sp>
        <p:nvSpPr>
          <p:cNvPr id="1075" name="Google Shape;1075;p111"/>
          <p:cNvSpPr/>
          <p:nvPr/>
        </p:nvSpPr>
        <p:spPr>
          <a:xfrm>
            <a:off x="3577250" y="2933175"/>
            <a:ext cx="317700" cy="3177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000"/>
              <a:t>0</a:t>
            </a:r>
            <a:r>
              <a:rPr lang="en" sz="1000" baseline="-25000"/>
              <a:t>3</a:t>
            </a:r>
            <a:endParaRPr sz="1000" baseline="-25000"/>
          </a:p>
        </p:txBody>
      </p:sp>
      <p:sp>
        <p:nvSpPr>
          <p:cNvPr id="1076" name="Google Shape;1076;p111"/>
          <p:cNvSpPr/>
          <p:nvPr/>
        </p:nvSpPr>
        <p:spPr>
          <a:xfrm>
            <a:off x="455650" y="2008725"/>
            <a:ext cx="317700" cy="3177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000"/>
              <a:t> I</a:t>
            </a:r>
            <a:r>
              <a:rPr lang="en" sz="1000" baseline="-25000"/>
              <a:t>1</a:t>
            </a:r>
            <a:endParaRPr sz="1000" baseline="-25000"/>
          </a:p>
        </p:txBody>
      </p:sp>
      <p:sp>
        <p:nvSpPr>
          <p:cNvPr id="1077" name="Google Shape;1077;p111"/>
          <p:cNvSpPr/>
          <p:nvPr/>
        </p:nvSpPr>
        <p:spPr>
          <a:xfrm>
            <a:off x="2208250" y="2008725"/>
            <a:ext cx="317700" cy="3177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000"/>
              <a:t>E</a:t>
            </a:r>
            <a:r>
              <a:rPr lang="en" sz="1000" baseline="-25000"/>
              <a:t>1</a:t>
            </a:r>
            <a:endParaRPr sz="1000" baseline="-25000"/>
          </a:p>
        </p:txBody>
      </p:sp>
      <p:sp>
        <p:nvSpPr>
          <p:cNvPr id="1078" name="Google Shape;1078;p111"/>
          <p:cNvSpPr/>
          <p:nvPr/>
        </p:nvSpPr>
        <p:spPr>
          <a:xfrm>
            <a:off x="3577250" y="2018775"/>
            <a:ext cx="317700" cy="3177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000"/>
              <a:t>0</a:t>
            </a:r>
            <a:r>
              <a:rPr lang="en" sz="1000" baseline="-25000"/>
              <a:t>1</a:t>
            </a:r>
            <a:endParaRPr sz="1000" baseline="-25000"/>
          </a:p>
        </p:txBody>
      </p:sp>
      <p:sp>
        <p:nvSpPr>
          <p:cNvPr id="1079" name="Google Shape;1079;p111"/>
          <p:cNvSpPr/>
          <p:nvPr/>
        </p:nvSpPr>
        <p:spPr>
          <a:xfrm>
            <a:off x="7304175" y="87825"/>
            <a:ext cx="317700" cy="3177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000"/>
              <a:t> I</a:t>
            </a:r>
            <a:endParaRPr sz="1000" baseline="-25000"/>
          </a:p>
        </p:txBody>
      </p:sp>
      <p:sp>
        <p:nvSpPr>
          <p:cNvPr id="1080" name="Google Shape;1080;p111"/>
          <p:cNvSpPr/>
          <p:nvPr/>
        </p:nvSpPr>
        <p:spPr>
          <a:xfrm>
            <a:off x="7304175" y="453750"/>
            <a:ext cx="317700" cy="3177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000"/>
              <a:t>E</a:t>
            </a:r>
            <a:endParaRPr sz="1000" baseline="-25000"/>
          </a:p>
        </p:txBody>
      </p:sp>
      <p:sp>
        <p:nvSpPr>
          <p:cNvPr id="1081" name="Google Shape;1081;p111"/>
          <p:cNvSpPr/>
          <p:nvPr/>
        </p:nvSpPr>
        <p:spPr>
          <a:xfrm>
            <a:off x="7304175" y="819675"/>
            <a:ext cx="317700" cy="3177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000"/>
              <a:t>0</a:t>
            </a:r>
            <a:endParaRPr sz="1000" baseline="-25000"/>
          </a:p>
        </p:txBody>
      </p:sp>
      <p:sp>
        <p:nvSpPr>
          <p:cNvPr id="1082" name="Google Shape;1082;p111"/>
          <p:cNvSpPr txBox="1"/>
          <p:nvPr/>
        </p:nvSpPr>
        <p:spPr>
          <a:xfrm>
            <a:off x="7814325" y="105150"/>
            <a:ext cx="1235700" cy="317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solidFill>
                  <a:srgbClr val="666666"/>
                </a:solidFill>
              </a:rPr>
              <a:t>Input address</a:t>
            </a:r>
            <a:endParaRPr sz="1000">
              <a:solidFill>
                <a:srgbClr val="666666"/>
              </a:solidFill>
            </a:endParaRPr>
          </a:p>
        </p:txBody>
      </p:sp>
      <p:sp>
        <p:nvSpPr>
          <p:cNvPr id="1083" name="Google Shape;1083;p111"/>
          <p:cNvSpPr txBox="1"/>
          <p:nvPr/>
        </p:nvSpPr>
        <p:spPr>
          <a:xfrm>
            <a:off x="7814325" y="453750"/>
            <a:ext cx="1235700" cy="317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solidFill>
                  <a:srgbClr val="666666"/>
                </a:solidFill>
              </a:rPr>
              <a:t>Escrow address</a:t>
            </a:r>
            <a:endParaRPr sz="1000">
              <a:solidFill>
                <a:srgbClr val="666666"/>
              </a:solidFill>
            </a:endParaRPr>
          </a:p>
        </p:txBody>
      </p:sp>
      <p:sp>
        <p:nvSpPr>
          <p:cNvPr id="1084" name="Google Shape;1084;p111"/>
          <p:cNvSpPr txBox="1"/>
          <p:nvPr/>
        </p:nvSpPr>
        <p:spPr>
          <a:xfrm>
            <a:off x="7814325" y="802350"/>
            <a:ext cx="1235700" cy="317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solidFill>
                  <a:srgbClr val="666666"/>
                </a:solidFill>
              </a:rPr>
              <a:t>Output address</a:t>
            </a:r>
            <a:endParaRPr sz="1000">
              <a:solidFill>
                <a:srgbClr val="666666"/>
              </a:solidFill>
            </a:endParaRPr>
          </a:p>
        </p:txBody>
      </p:sp>
      <p:sp>
        <p:nvSpPr>
          <p:cNvPr id="1085" name="Google Shape;1085;p111"/>
          <p:cNvSpPr/>
          <p:nvPr/>
        </p:nvSpPr>
        <p:spPr>
          <a:xfrm>
            <a:off x="4339250" y="2475975"/>
            <a:ext cx="317700" cy="3177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000"/>
              <a:t>0</a:t>
            </a:r>
            <a:r>
              <a:rPr lang="en" sz="1000" baseline="-25000"/>
              <a:t>1</a:t>
            </a:r>
            <a:endParaRPr sz="1000" baseline="-25000"/>
          </a:p>
        </p:txBody>
      </p:sp>
      <p:sp>
        <p:nvSpPr>
          <p:cNvPr id="1086" name="Google Shape;1086;p111"/>
          <p:cNvSpPr/>
          <p:nvPr/>
        </p:nvSpPr>
        <p:spPr>
          <a:xfrm>
            <a:off x="4339250" y="2933175"/>
            <a:ext cx="317700" cy="3177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000"/>
              <a:t>0</a:t>
            </a:r>
            <a:r>
              <a:rPr lang="en" sz="1000" baseline="-25000"/>
              <a:t>3</a:t>
            </a:r>
            <a:endParaRPr sz="1000" baseline="-25000"/>
          </a:p>
        </p:txBody>
      </p:sp>
      <p:sp>
        <p:nvSpPr>
          <p:cNvPr id="1087" name="Google Shape;1087;p111"/>
          <p:cNvSpPr/>
          <p:nvPr/>
        </p:nvSpPr>
        <p:spPr>
          <a:xfrm>
            <a:off x="4339250" y="2018775"/>
            <a:ext cx="317700" cy="3177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000"/>
              <a:t>0</a:t>
            </a:r>
            <a:r>
              <a:rPr lang="en" sz="1000" baseline="-25000"/>
              <a:t>2</a:t>
            </a:r>
            <a:endParaRPr sz="1000" baseline="-25000"/>
          </a:p>
        </p:txBody>
      </p:sp>
      <p:sp>
        <p:nvSpPr>
          <p:cNvPr id="1088" name="Google Shape;1088;p111"/>
          <p:cNvSpPr/>
          <p:nvPr/>
        </p:nvSpPr>
        <p:spPr>
          <a:xfrm>
            <a:off x="5101250" y="2475975"/>
            <a:ext cx="317700" cy="3177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000"/>
              <a:t>0</a:t>
            </a:r>
            <a:r>
              <a:rPr lang="en" sz="1000" baseline="-25000"/>
              <a:t>1</a:t>
            </a:r>
            <a:endParaRPr sz="1000" baseline="-25000"/>
          </a:p>
        </p:txBody>
      </p:sp>
      <p:sp>
        <p:nvSpPr>
          <p:cNvPr id="1089" name="Google Shape;1089;p111"/>
          <p:cNvSpPr/>
          <p:nvPr/>
        </p:nvSpPr>
        <p:spPr>
          <a:xfrm>
            <a:off x="5101250" y="2933175"/>
            <a:ext cx="317700" cy="3177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000"/>
              <a:t>0</a:t>
            </a:r>
            <a:r>
              <a:rPr lang="en" sz="1000" baseline="-25000"/>
              <a:t>2</a:t>
            </a:r>
            <a:endParaRPr sz="1000" baseline="-25000"/>
          </a:p>
        </p:txBody>
      </p:sp>
      <p:sp>
        <p:nvSpPr>
          <p:cNvPr id="1090" name="Google Shape;1090;p111"/>
          <p:cNvSpPr/>
          <p:nvPr/>
        </p:nvSpPr>
        <p:spPr>
          <a:xfrm>
            <a:off x="5101250" y="2018775"/>
            <a:ext cx="317700" cy="3177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000"/>
              <a:t>0</a:t>
            </a:r>
            <a:r>
              <a:rPr lang="en" sz="1000" baseline="-25000"/>
              <a:t>3</a:t>
            </a:r>
            <a:endParaRPr sz="1000" baseline="-25000"/>
          </a:p>
        </p:txBody>
      </p:sp>
      <p:cxnSp>
        <p:nvCxnSpPr>
          <p:cNvPr id="1091" name="Google Shape;1091;p111"/>
          <p:cNvCxnSpPr>
            <a:stCxn id="1076" idx="3"/>
            <a:endCxn id="1077" idx="1"/>
          </p:cNvCxnSpPr>
          <p:nvPr/>
        </p:nvCxnSpPr>
        <p:spPr>
          <a:xfrm>
            <a:off x="773350" y="2167575"/>
            <a:ext cx="1434900" cy="600"/>
          </a:xfrm>
          <a:prstGeom prst="curvedConnector3">
            <a:avLst>
              <a:gd name="adj1" fmla="val 50000"/>
            </a:avLst>
          </a:prstGeom>
          <a:noFill/>
          <a:ln w="9525" cap="flat" cmpd="sng">
            <a:solidFill>
              <a:srgbClr val="666666"/>
            </a:solidFill>
            <a:prstDash val="solid"/>
            <a:round/>
            <a:headEnd type="none" w="med" len="med"/>
            <a:tailEnd type="triangle" w="med" len="med"/>
          </a:ln>
        </p:spPr>
      </p:cxnSp>
      <p:cxnSp>
        <p:nvCxnSpPr>
          <p:cNvPr id="1092" name="Google Shape;1092;p111"/>
          <p:cNvCxnSpPr/>
          <p:nvPr/>
        </p:nvCxnSpPr>
        <p:spPr>
          <a:xfrm>
            <a:off x="773350" y="2624475"/>
            <a:ext cx="1434900" cy="600"/>
          </a:xfrm>
          <a:prstGeom prst="curvedConnector3">
            <a:avLst>
              <a:gd name="adj1" fmla="val 50000"/>
            </a:avLst>
          </a:prstGeom>
          <a:noFill/>
          <a:ln w="9525" cap="flat" cmpd="sng">
            <a:solidFill>
              <a:srgbClr val="666666"/>
            </a:solidFill>
            <a:prstDash val="solid"/>
            <a:round/>
            <a:headEnd type="none" w="med" len="med"/>
            <a:tailEnd type="triangle" w="med" len="med"/>
          </a:ln>
        </p:spPr>
      </p:cxnSp>
      <p:cxnSp>
        <p:nvCxnSpPr>
          <p:cNvPr id="1093" name="Google Shape;1093;p111"/>
          <p:cNvCxnSpPr/>
          <p:nvPr/>
        </p:nvCxnSpPr>
        <p:spPr>
          <a:xfrm>
            <a:off x="773350" y="3081375"/>
            <a:ext cx="1434900" cy="600"/>
          </a:xfrm>
          <a:prstGeom prst="curvedConnector3">
            <a:avLst>
              <a:gd name="adj1" fmla="val 50000"/>
            </a:avLst>
          </a:prstGeom>
          <a:noFill/>
          <a:ln w="9525" cap="flat" cmpd="sng">
            <a:solidFill>
              <a:srgbClr val="666666"/>
            </a:solidFill>
            <a:prstDash val="solid"/>
            <a:round/>
            <a:headEnd type="none" w="med" len="med"/>
            <a:tailEnd type="triangle" w="med" len="med"/>
          </a:ln>
        </p:spPr>
      </p:cxnSp>
      <p:cxnSp>
        <p:nvCxnSpPr>
          <p:cNvPr id="1094" name="Google Shape;1094;p111"/>
          <p:cNvCxnSpPr>
            <a:stCxn id="1078" idx="3"/>
            <a:endCxn id="1085" idx="1"/>
          </p:cNvCxnSpPr>
          <p:nvPr/>
        </p:nvCxnSpPr>
        <p:spPr>
          <a:xfrm>
            <a:off x="3894950" y="2177625"/>
            <a:ext cx="444300" cy="457200"/>
          </a:xfrm>
          <a:prstGeom prst="straightConnector1">
            <a:avLst/>
          </a:prstGeom>
          <a:noFill/>
          <a:ln w="9525" cap="flat" cmpd="sng">
            <a:solidFill>
              <a:srgbClr val="666666"/>
            </a:solidFill>
            <a:prstDash val="solid"/>
            <a:round/>
            <a:headEnd type="none" w="med" len="med"/>
            <a:tailEnd type="triangle" w="med" len="med"/>
          </a:ln>
        </p:spPr>
      </p:cxnSp>
      <p:cxnSp>
        <p:nvCxnSpPr>
          <p:cNvPr id="1095" name="Google Shape;1095;p111"/>
          <p:cNvCxnSpPr>
            <a:stCxn id="1074" idx="3"/>
            <a:endCxn id="1087" idx="1"/>
          </p:cNvCxnSpPr>
          <p:nvPr/>
        </p:nvCxnSpPr>
        <p:spPr>
          <a:xfrm rot="10800000" flipH="1">
            <a:off x="3894950" y="2177625"/>
            <a:ext cx="444300" cy="457200"/>
          </a:xfrm>
          <a:prstGeom prst="straightConnector1">
            <a:avLst/>
          </a:prstGeom>
          <a:noFill/>
          <a:ln w="9525" cap="flat" cmpd="sng">
            <a:solidFill>
              <a:srgbClr val="666666"/>
            </a:solidFill>
            <a:prstDash val="solid"/>
            <a:round/>
            <a:headEnd type="none" w="med" len="med"/>
            <a:tailEnd type="triangle" w="med" len="med"/>
          </a:ln>
        </p:spPr>
      </p:cxnSp>
      <p:cxnSp>
        <p:nvCxnSpPr>
          <p:cNvPr id="1096" name="Google Shape;1096;p111"/>
          <p:cNvCxnSpPr>
            <a:stCxn id="1075" idx="3"/>
            <a:endCxn id="1086" idx="1"/>
          </p:cNvCxnSpPr>
          <p:nvPr/>
        </p:nvCxnSpPr>
        <p:spPr>
          <a:xfrm>
            <a:off x="3894950" y="3092025"/>
            <a:ext cx="444300" cy="0"/>
          </a:xfrm>
          <a:prstGeom prst="straightConnector1">
            <a:avLst/>
          </a:prstGeom>
          <a:noFill/>
          <a:ln w="9525" cap="flat" cmpd="sng">
            <a:solidFill>
              <a:srgbClr val="666666"/>
            </a:solidFill>
            <a:prstDash val="solid"/>
            <a:round/>
            <a:headEnd type="none" w="med" len="med"/>
            <a:tailEnd type="triangle" w="med" len="med"/>
          </a:ln>
        </p:spPr>
      </p:cxnSp>
      <p:cxnSp>
        <p:nvCxnSpPr>
          <p:cNvPr id="1097" name="Google Shape;1097;p111"/>
          <p:cNvCxnSpPr>
            <a:stCxn id="1087" idx="3"/>
            <a:endCxn id="1089" idx="1"/>
          </p:cNvCxnSpPr>
          <p:nvPr/>
        </p:nvCxnSpPr>
        <p:spPr>
          <a:xfrm>
            <a:off x="4656950" y="2177625"/>
            <a:ext cx="444300" cy="914400"/>
          </a:xfrm>
          <a:prstGeom prst="straightConnector1">
            <a:avLst/>
          </a:prstGeom>
          <a:noFill/>
          <a:ln w="9525" cap="flat" cmpd="sng">
            <a:solidFill>
              <a:srgbClr val="666666"/>
            </a:solidFill>
            <a:prstDash val="solid"/>
            <a:round/>
            <a:headEnd type="none" w="med" len="med"/>
            <a:tailEnd type="triangle" w="med" len="med"/>
          </a:ln>
        </p:spPr>
      </p:cxnSp>
      <p:cxnSp>
        <p:nvCxnSpPr>
          <p:cNvPr id="1098" name="Google Shape;1098;p111"/>
          <p:cNvCxnSpPr>
            <a:stCxn id="1085" idx="3"/>
            <a:endCxn id="1088" idx="1"/>
          </p:cNvCxnSpPr>
          <p:nvPr/>
        </p:nvCxnSpPr>
        <p:spPr>
          <a:xfrm>
            <a:off x="4656950" y="2634825"/>
            <a:ext cx="444300" cy="0"/>
          </a:xfrm>
          <a:prstGeom prst="straightConnector1">
            <a:avLst/>
          </a:prstGeom>
          <a:noFill/>
          <a:ln w="9525" cap="flat" cmpd="sng">
            <a:solidFill>
              <a:srgbClr val="666666"/>
            </a:solidFill>
            <a:prstDash val="solid"/>
            <a:round/>
            <a:headEnd type="none" w="med" len="med"/>
            <a:tailEnd type="triangle" w="med" len="med"/>
          </a:ln>
        </p:spPr>
      </p:cxnSp>
      <p:cxnSp>
        <p:nvCxnSpPr>
          <p:cNvPr id="1099" name="Google Shape;1099;p111"/>
          <p:cNvCxnSpPr>
            <a:stCxn id="1086" idx="3"/>
            <a:endCxn id="1090" idx="1"/>
          </p:cNvCxnSpPr>
          <p:nvPr/>
        </p:nvCxnSpPr>
        <p:spPr>
          <a:xfrm rot="10800000" flipH="1">
            <a:off x="4656950" y="2177625"/>
            <a:ext cx="444300" cy="914400"/>
          </a:xfrm>
          <a:prstGeom prst="straightConnector1">
            <a:avLst/>
          </a:prstGeom>
          <a:noFill/>
          <a:ln w="9525" cap="flat" cmpd="sng">
            <a:solidFill>
              <a:srgbClr val="666666"/>
            </a:solidFill>
            <a:prstDash val="solid"/>
            <a:round/>
            <a:headEnd type="none" w="med" len="med"/>
            <a:tailEnd type="triangle" w="med" len="med"/>
          </a:ln>
        </p:spPr>
      </p:cxnSp>
      <p:sp>
        <p:nvSpPr>
          <p:cNvPr id="1100" name="Google Shape;1100;p111"/>
          <p:cNvSpPr/>
          <p:nvPr/>
        </p:nvSpPr>
        <p:spPr>
          <a:xfrm>
            <a:off x="6631700" y="2475975"/>
            <a:ext cx="317700" cy="3177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000"/>
              <a:t>E</a:t>
            </a:r>
            <a:r>
              <a:rPr lang="en" sz="1000" baseline="-25000"/>
              <a:t>2</a:t>
            </a:r>
            <a:endParaRPr sz="1000" baseline="-25000"/>
          </a:p>
        </p:txBody>
      </p:sp>
      <p:sp>
        <p:nvSpPr>
          <p:cNvPr id="1101" name="Google Shape;1101;p111"/>
          <p:cNvSpPr/>
          <p:nvPr/>
        </p:nvSpPr>
        <p:spPr>
          <a:xfrm>
            <a:off x="6631700" y="2933175"/>
            <a:ext cx="317700" cy="3177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000"/>
              <a:t>E</a:t>
            </a:r>
            <a:r>
              <a:rPr lang="en" sz="1000" baseline="-25000"/>
              <a:t>3</a:t>
            </a:r>
            <a:endParaRPr sz="1000" baseline="-25000"/>
          </a:p>
        </p:txBody>
      </p:sp>
      <p:sp>
        <p:nvSpPr>
          <p:cNvPr id="1102" name="Google Shape;1102;p111"/>
          <p:cNvSpPr/>
          <p:nvPr/>
        </p:nvSpPr>
        <p:spPr>
          <a:xfrm>
            <a:off x="8384300" y="2475975"/>
            <a:ext cx="317700" cy="3177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000"/>
              <a:t>0</a:t>
            </a:r>
            <a:r>
              <a:rPr lang="en" sz="1000" baseline="-25000"/>
              <a:t>1</a:t>
            </a:r>
            <a:endParaRPr sz="1000" baseline="-25000"/>
          </a:p>
        </p:txBody>
      </p:sp>
      <p:sp>
        <p:nvSpPr>
          <p:cNvPr id="1103" name="Google Shape;1103;p111"/>
          <p:cNvSpPr/>
          <p:nvPr/>
        </p:nvSpPr>
        <p:spPr>
          <a:xfrm>
            <a:off x="8384300" y="2933175"/>
            <a:ext cx="317700" cy="3177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000"/>
              <a:t>0</a:t>
            </a:r>
            <a:r>
              <a:rPr lang="en" sz="1000" baseline="-25000"/>
              <a:t>2</a:t>
            </a:r>
            <a:endParaRPr sz="1000" baseline="-25000"/>
          </a:p>
        </p:txBody>
      </p:sp>
      <p:sp>
        <p:nvSpPr>
          <p:cNvPr id="1104" name="Google Shape;1104;p111"/>
          <p:cNvSpPr/>
          <p:nvPr/>
        </p:nvSpPr>
        <p:spPr>
          <a:xfrm>
            <a:off x="6631700" y="2018775"/>
            <a:ext cx="317700" cy="3177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000"/>
              <a:t>E</a:t>
            </a:r>
            <a:r>
              <a:rPr lang="en" sz="1000" baseline="-25000"/>
              <a:t>1</a:t>
            </a:r>
            <a:endParaRPr sz="1000" baseline="-25000"/>
          </a:p>
        </p:txBody>
      </p:sp>
      <p:sp>
        <p:nvSpPr>
          <p:cNvPr id="1105" name="Google Shape;1105;p111"/>
          <p:cNvSpPr/>
          <p:nvPr/>
        </p:nvSpPr>
        <p:spPr>
          <a:xfrm>
            <a:off x="8384300" y="2018775"/>
            <a:ext cx="317700" cy="3177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000"/>
              <a:t>0</a:t>
            </a:r>
            <a:r>
              <a:rPr lang="en" sz="1000" baseline="-25000"/>
              <a:t>3</a:t>
            </a:r>
            <a:endParaRPr sz="1000" baseline="-25000"/>
          </a:p>
        </p:txBody>
      </p:sp>
      <p:cxnSp>
        <p:nvCxnSpPr>
          <p:cNvPr id="1106" name="Google Shape;1106;p111"/>
          <p:cNvCxnSpPr>
            <a:stCxn id="1104" idx="3"/>
            <a:endCxn id="1105" idx="1"/>
          </p:cNvCxnSpPr>
          <p:nvPr/>
        </p:nvCxnSpPr>
        <p:spPr>
          <a:xfrm>
            <a:off x="6949400" y="2177625"/>
            <a:ext cx="1434900" cy="600"/>
          </a:xfrm>
          <a:prstGeom prst="curvedConnector3">
            <a:avLst>
              <a:gd name="adj1" fmla="val 50000"/>
            </a:avLst>
          </a:prstGeom>
          <a:noFill/>
          <a:ln w="9525" cap="flat" cmpd="sng">
            <a:solidFill>
              <a:srgbClr val="666666"/>
            </a:solidFill>
            <a:prstDash val="solid"/>
            <a:round/>
            <a:headEnd type="none" w="med" len="med"/>
            <a:tailEnd type="triangle" w="med" len="med"/>
          </a:ln>
        </p:spPr>
      </p:cxnSp>
      <p:cxnSp>
        <p:nvCxnSpPr>
          <p:cNvPr id="1107" name="Google Shape;1107;p111"/>
          <p:cNvCxnSpPr/>
          <p:nvPr/>
        </p:nvCxnSpPr>
        <p:spPr>
          <a:xfrm>
            <a:off x="6949400" y="2634525"/>
            <a:ext cx="1434900" cy="600"/>
          </a:xfrm>
          <a:prstGeom prst="curvedConnector3">
            <a:avLst>
              <a:gd name="adj1" fmla="val 50000"/>
            </a:avLst>
          </a:prstGeom>
          <a:noFill/>
          <a:ln w="9525" cap="flat" cmpd="sng">
            <a:solidFill>
              <a:srgbClr val="666666"/>
            </a:solidFill>
            <a:prstDash val="solid"/>
            <a:round/>
            <a:headEnd type="none" w="med" len="med"/>
            <a:tailEnd type="triangle" w="med" len="med"/>
          </a:ln>
        </p:spPr>
      </p:cxnSp>
      <p:cxnSp>
        <p:nvCxnSpPr>
          <p:cNvPr id="1108" name="Google Shape;1108;p111"/>
          <p:cNvCxnSpPr/>
          <p:nvPr/>
        </p:nvCxnSpPr>
        <p:spPr>
          <a:xfrm>
            <a:off x="6949400" y="3091425"/>
            <a:ext cx="1434900" cy="600"/>
          </a:xfrm>
          <a:prstGeom prst="curvedConnector3">
            <a:avLst>
              <a:gd name="adj1" fmla="val 50000"/>
            </a:avLst>
          </a:prstGeom>
          <a:noFill/>
          <a:ln w="9525" cap="flat" cmpd="sng">
            <a:solidFill>
              <a:srgbClr val="666666"/>
            </a:solidFill>
            <a:prstDash val="solid"/>
            <a:round/>
            <a:headEnd type="none" w="med" len="med"/>
            <a:tailEnd type="triangle" w="med" len="med"/>
          </a:ln>
        </p:spPr>
      </p:cxnSp>
      <p:sp>
        <p:nvSpPr>
          <p:cNvPr id="1109" name="Google Shape;1109;p111"/>
          <p:cNvSpPr/>
          <p:nvPr/>
        </p:nvSpPr>
        <p:spPr>
          <a:xfrm>
            <a:off x="0" y="3804125"/>
            <a:ext cx="9144000" cy="490200"/>
          </a:xfrm>
          <a:prstGeom prst="rect">
            <a:avLst/>
          </a:pr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1110" name="Google Shape;1110;p111"/>
          <p:cNvSpPr txBox="1"/>
          <p:nvPr/>
        </p:nvSpPr>
        <p:spPr>
          <a:xfrm>
            <a:off x="773350" y="3865141"/>
            <a:ext cx="1542600" cy="464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400" b="1">
                <a:solidFill>
                  <a:srgbClr val="FFFFFF"/>
                </a:solidFill>
                <a:latin typeface="Montserrat"/>
                <a:ea typeface="Montserrat"/>
                <a:cs typeface="Montserrat"/>
                <a:sym typeface="Montserrat"/>
              </a:rPr>
              <a:t>COMMITMENT</a:t>
            </a:r>
            <a:endParaRPr sz="1400" b="1">
              <a:solidFill>
                <a:srgbClr val="FFFFFF"/>
              </a:solidFill>
              <a:latin typeface="Montserrat"/>
              <a:ea typeface="Montserrat"/>
              <a:cs typeface="Montserrat"/>
              <a:sym typeface="Montserrat"/>
            </a:endParaRPr>
          </a:p>
        </p:txBody>
      </p:sp>
      <p:sp>
        <p:nvSpPr>
          <p:cNvPr id="1111" name="Google Shape;1111;p111"/>
          <p:cNvSpPr txBox="1"/>
          <p:nvPr/>
        </p:nvSpPr>
        <p:spPr>
          <a:xfrm>
            <a:off x="4126150" y="3865141"/>
            <a:ext cx="1542600" cy="464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400" b="1">
                <a:solidFill>
                  <a:srgbClr val="FFFFFF"/>
                </a:solidFill>
                <a:latin typeface="Montserrat"/>
                <a:ea typeface="Montserrat"/>
                <a:cs typeface="Montserrat"/>
                <a:sym typeface="Montserrat"/>
              </a:rPr>
              <a:t>SHUFFLE</a:t>
            </a:r>
            <a:endParaRPr sz="1400" b="1">
              <a:solidFill>
                <a:srgbClr val="FFFFFF"/>
              </a:solidFill>
              <a:latin typeface="Montserrat"/>
              <a:ea typeface="Montserrat"/>
              <a:cs typeface="Montserrat"/>
              <a:sym typeface="Montserrat"/>
            </a:endParaRPr>
          </a:p>
        </p:txBody>
      </p:sp>
      <p:sp>
        <p:nvSpPr>
          <p:cNvPr id="1112" name="Google Shape;1112;p111"/>
          <p:cNvSpPr txBox="1"/>
          <p:nvPr/>
        </p:nvSpPr>
        <p:spPr>
          <a:xfrm>
            <a:off x="7021750" y="3865141"/>
            <a:ext cx="1542600" cy="464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400" b="1">
                <a:solidFill>
                  <a:srgbClr val="FFFFFF"/>
                </a:solidFill>
                <a:latin typeface="Montserrat"/>
                <a:ea typeface="Montserrat"/>
                <a:cs typeface="Montserrat"/>
                <a:sym typeface="Montserrat"/>
              </a:rPr>
              <a:t>TRANSACTION</a:t>
            </a:r>
            <a:endParaRPr sz="1400" b="1">
              <a:solidFill>
                <a:srgbClr val="FFFFFF"/>
              </a:solidFill>
              <a:latin typeface="Montserrat"/>
              <a:ea typeface="Montserrat"/>
              <a:cs typeface="Montserrat"/>
              <a:sym typeface="Montserrat"/>
            </a:endParaRPr>
          </a:p>
        </p:txBody>
      </p:sp>
      <p:sp>
        <p:nvSpPr>
          <p:cNvPr id="1113" name="Google Shape;1113;p111"/>
          <p:cNvSpPr/>
          <p:nvPr/>
        </p:nvSpPr>
        <p:spPr>
          <a:xfrm>
            <a:off x="2119025" y="1875675"/>
            <a:ext cx="497400" cy="1498200"/>
          </a:xfrm>
          <a:prstGeom prst="roundRect">
            <a:avLst>
              <a:gd name="adj" fmla="val 16667"/>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4" name="Google Shape;1114;p111"/>
          <p:cNvSpPr/>
          <p:nvPr/>
        </p:nvSpPr>
        <p:spPr>
          <a:xfrm>
            <a:off x="6538625" y="1875675"/>
            <a:ext cx="497400" cy="1498200"/>
          </a:xfrm>
          <a:prstGeom prst="roundRect">
            <a:avLst>
              <a:gd name="adj" fmla="val 16667"/>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5" name="Google Shape;1115;p111"/>
          <p:cNvSpPr/>
          <p:nvPr/>
        </p:nvSpPr>
        <p:spPr>
          <a:xfrm>
            <a:off x="117368" y="3727920"/>
            <a:ext cx="662700" cy="662700"/>
          </a:xfrm>
          <a:prstGeom prst="ellipse">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400" b="1">
                <a:latin typeface="Montserrat"/>
                <a:ea typeface="Montserrat"/>
                <a:cs typeface="Montserrat"/>
                <a:sym typeface="Montserrat"/>
              </a:rPr>
              <a:t>1</a:t>
            </a:r>
            <a:endParaRPr sz="1400" b="1">
              <a:latin typeface="Montserrat"/>
              <a:ea typeface="Montserrat"/>
              <a:cs typeface="Montserrat"/>
              <a:sym typeface="Montserrat"/>
            </a:endParaRPr>
          </a:p>
        </p:txBody>
      </p:sp>
      <p:sp>
        <p:nvSpPr>
          <p:cNvPr id="1116" name="Google Shape;1116;p111"/>
          <p:cNvSpPr/>
          <p:nvPr/>
        </p:nvSpPr>
        <p:spPr>
          <a:xfrm>
            <a:off x="3393968" y="3727920"/>
            <a:ext cx="662700" cy="662700"/>
          </a:xfrm>
          <a:prstGeom prst="ellipse">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400" b="1">
                <a:latin typeface="Montserrat"/>
                <a:ea typeface="Montserrat"/>
                <a:cs typeface="Montserrat"/>
                <a:sym typeface="Montserrat"/>
              </a:rPr>
              <a:t>2</a:t>
            </a:r>
            <a:endParaRPr sz="1400" b="1">
              <a:latin typeface="Montserrat"/>
              <a:ea typeface="Montserrat"/>
              <a:cs typeface="Montserrat"/>
              <a:sym typeface="Montserrat"/>
            </a:endParaRPr>
          </a:p>
        </p:txBody>
      </p:sp>
      <p:sp>
        <p:nvSpPr>
          <p:cNvPr id="1117" name="Google Shape;1117;p111"/>
          <p:cNvSpPr/>
          <p:nvPr/>
        </p:nvSpPr>
        <p:spPr>
          <a:xfrm>
            <a:off x="6365768" y="3727920"/>
            <a:ext cx="662700" cy="662700"/>
          </a:xfrm>
          <a:prstGeom prst="ellipse">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400" b="1">
                <a:latin typeface="Montserrat"/>
                <a:ea typeface="Montserrat"/>
                <a:cs typeface="Montserrat"/>
                <a:sym typeface="Montserrat"/>
              </a:rPr>
              <a:t>3</a:t>
            </a:r>
            <a:endParaRPr sz="1400" b="1">
              <a:latin typeface="Montserrat"/>
              <a:ea typeface="Montserrat"/>
              <a:cs typeface="Montserrat"/>
              <a:sym typeface="Montserrat"/>
            </a:endParaRPr>
          </a:p>
        </p:txBody>
      </p:sp>
      <p:sp>
        <p:nvSpPr>
          <p:cNvPr id="1118" name="Google Shape;1118;p111"/>
          <p:cNvSpPr txBox="1"/>
          <p:nvPr/>
        </p:nvSpPr>
        <p:spPr>
          <a:xfrm>
            <a:off x="303250" y="1224200"/>
            <a:ext cx="2712300" cy="490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dirty="0">
                <a:solidFill>
                  <a:srgbClr val="666666"/>
                </a:solidFill>
              </a:rPr>
              <a:t>Peers generate escrow addresses. Escrow addresses require ⅔ consensus to spend.</a:t>
            </a:r>
            <a:endParaRPr sz="1000" dirty="0">
              <a:solidFill>
                <a:srgbClr val="666666"/>
              </a:solidFill>
            </a:endParaRPr>
          </a:p>
        </p:txBody>
      </p:sp>
      <p:sp>
        <p:nvSpPr>
          <p:cNvPr id="1119" name="Google Shape;1119;p111"/>
          <p:cNvSpPr txBox="1"/>
          <p:nvPr/>
        </p:nvSpPr>
        <p:spPr>
          <a:xfrm>
            <a:off x="3198850" y="1224200"/>
            <a:ext cx="2712300" cy="490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dirty="0">
                <a:solidFill>
                  <a:srgbClr val="666666"/>
                </a:solidFill>
              </a:rPr>
              <a:t>Peers perform secure multi-party shuffle on output address ordering.</a:t>
            </a:r>
            <a:endParaRPr sz="1000" dirty="0">
              <a:solidFill>
                <a:srgbClr val="666666"/>
              </a:solidFill>
            </a:endParaRPr>
          </a:p>
        </p:txBody>
      </p:sp>
      <p:sp>
        <p:nvSpPr>
          <p:cNvPr id="1120" name="Google Shape;1120;p111"/>
          <p:cNvSpPr txBox="1"/>
          <p:nvPr/>
        </p:nvSpPr>
        <p:spPr>
          <a:xfrm>
            <a:off x="6323050" y="1224199"/>
            <a:ext cx="2712300" cy="577099"/>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dirty="0">
                <a:solidFill>
                  <a:srgbClr val="666666"/>
                </a:solidFill>
              </a:rPr>
              <a:t>If protocol executed correctly, peers agree to transfer funds out of escrow addresses to designated outputs.</a:t>
            </a:r>
            <a:endParaRPr sz="1000" dirty="0">
              <a:solidFill>
                <a:srgbClr val="666666"/>
              </a:solidFill>
            </a:endParaRPr>
          </a:p>
        </p:txBody>
      </p:sp>
      <p:sp>
        <p:nvSpPr>
          <p:cNvPr id="2" name="Date Placeholder 1"/>
          <p:cNvSpPr>
            <a:spLocks noGrp="1"/>
          </p:cNvSpPr>
          <p:nvPr>
            <p:ph type="dt" sz="half" idx="10"/>
          </p:nvPr>
        </p:nvSpPr>
        <p:spPr/>
        <p:txBody>
          <a:bodyPr/>
          <a:lstStyle/>
          <a:p>
            <a:pPr>
              <a:defRPr/>
            </a:pPr>
            <a:fld id="{0AC4D80B-A833-4873-8B48-1C01179F65EC}" type="datetime1">
              <a:rPr lang="zh-CN" altLang="en-US" smtClean="0"/>
              <a:t>2020/8/27</a:t>
            </a:fld>
            <a:endParaRPr lang="en-US" altLang="zh-CN"/>
          </a:p>
        </p:txBody>
      </p:sp>
    </p:spTree>
    <p:extLst>
      <p:ext uri="{BB962C8B-B14F-4D97-AF65-F5344CB8AC3E}">
        <p14:creationId xmlns:p14="http://schemas.microsoft.com/office/powerpoint/2010/main" val="278029380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112"/>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b="1" dirty="0">
                <a:solidFill>
                  <a:srgbClr val="1544D9"/>
                </a:solidFill>
              </a:rPr>
              <a:t>Dmix "Swinger Protocol" &amp; Project Conclusion</a:t>
            </a:r>
            <a:endParaRPr sz="3600" b="1" dirty="0">
              <a:solidFill>
                <a:srgbClr val="1544D9"/>
              </a:solidFill>
            </a:endParaRPr>
          </a:p>
        </p:txBody>
      </p:sp>
      <p:sp>
        <p:nvSpPr>
          <p:cNvPr id="1126" name="Google Shape;1126;p112"/>
          <p:cNvSpPr txBox="1">
            <a:spLocks noGrp="1"/>
          </p:cNvSpPr>
          <p:nvPr>
            <p:ph type="body" idx="1"/>
          </p:nvPr>
        </p:nvSpPr>
        <p:spPr>
          <a:xfrm>
            <a:off x="311700" y="1225225"/>
            <a:ext cx="4323000" cy="314739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The last iteration of Dmix project: </a:t>
            </a:r>
            <a:r>
              <a:rPr lang="en" b="1" dirty="0"/>
              <a:t>Swinger Protocol</a:t>
            </a:r>
            <a:endParaRPr b="1" dirty="0"/>
          </a:p>
          <a:p>
            <a:pPr marL="457200" lvl="0" indent="-311150" rtl="0">
              <a:spcBef>
                <a:spcPts val="0"/>
              </a:spcBef>
              <a:spcAft>
                <a:spcPts val="0"/>
              </a:spcAft>
              <a:buSzPts val="1300"/>
              <a:buChar char="●"/>
            </a:pPr>
            <a:r>
              <a:rPr lang="en" dirty="0"/>
              <a:t>Form pairs with your mixing group, designate one as the "husband" and the other as the "wife"</a:t>
            </a:r>
            <a:endParaRPr dirty="0"/>
          </a:p>
          <a:p>
            <a:pPr marL="457200" lvl="0" indent="-311150" rtl="0">
              <a:spcBef>
                <a:spcPts val="0"/>
              </a:spcBef>
              <a:spcAft>
                <a:spcPts val="0"/>
              </a:spcAft>
              <a:buSzPts val="1300"/>
              <a:buChar char="●"/>
            </a:pPr>
            <a:r>
              <a:rPr lang="en" dirty="0"/>
              <a:t>Execute a decryption mixnet pairwise to obliviously obtain a </a:t>
            </a:r>
            <a:r>
              <a:rPr lang="en" u="sng" dirty="0"/>
              <a:t>designated</a:t>
            </a:r>
            <a:r>
              <a:rPr lang="en" dirty="0"/>
              <a:t> pair that your pair shall swap with.</a:t>
            </a:r>
            <a:endParaRPr dirty="0"/>
          </a:p>
          <a:p>
            <a:pPr marL="457200" lvl="0" indent="-311150" rtl="0">
              <a:spcBef>
                <a:spcPts val="0"/>
              </a:spcBef>
              <a:spcAft>
                <a:spcPts val="0"/>
              </a:spcAft>
              <a:buSzPts val="1300"/>
              <a:buChar char="●"/>
            </a:pPr>
            <a:r>
              <a:rPr lang="en" dirty="0"/>
              <a:t>Your "wife" is sent over to the designated husband. They perform CoinSwap to trustless exchange coins</a:t>
            </a:r>
            <a:endParaRPr dirty="0"/>
          </a:p>
          <a:p>
            <a:pPr marL="457200" lvl="0" indent="-311150" rtl="0">
              <a:spcBef>
                <a:spcPts val="0"/>
              </a:spcBef>
              <a:spcAft>
                <a:spcPts val="0"/>
              </a:spcAft>
              <a:buSzPts val="1300"/>
              <a:buChar char="●"/>
            </a:pPr>
            <a:r>
              <a:rPr lang="en" dirty="0"/>
              <a:t>You were the designated pair for another pair; you receive an incoming wife from that pair. Your husband performs CoinSwap with the incoming wife.</a:t>
            </a:r>
            <a:endParaRPr dirty="0"/>
          </a:p>
          <a:p>
            <a:pPr marL="457200" lvl="0" indent="-311150" rtl="0">
              <a:spcBef>
                <a:spcPts val="0"/>
              </a:spcBef>
              <a:spcAft>
                <a:spcPts val="0"/>
              </a:spcAft>
              <a:buSzPts val="1300"/>
              <a:buChar char="●"/>
            </a:pPr>
            <a:r>
              <a:rPr lang="en" dirty="0"/>
              <a:t>Abort protocol if no wife or more than one wife were received.</a:t>
            </a:r>
            <a:endParaRPr dirty="0"/>
          </a:p>
        </p:txBody>
      </p:sp>
      <p:sp>
        <p:nvSpPr>
          <p:cNvPr id="1127" name="Google Shape;1127;p112"/>
          <p:cNvSpPr txBox="1">
            <a:spLocks noGrp="1"/>
          </p:cNvSpPr>
          <p:nvPr>
            <p:ph type="body" idx="2"/>
          </p:nvPr>
        </p:nvSpPr>
        <p:spPr>
          <a:xfrm>
            <a:off x="4832400" y="1225225"/>
            <a:ext cx="3999900" cy="3092393"/>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1600" dirty="0"/>
              <a:t>Nothing that currently exists meets the design goals set out for the Dmix project</a:t>
            </a:r>
            <a:endParaRPr sz="1600" dirty="0"/>
          </a:p>
          <a:p>
            <a:pPr marL="457200" lvl="0" indent="-317500" rtl="0">
              <a:spcBef>
                <a:spcPts val="1600"/>
              </a:spcBef>
              <a:spcAft>
                <a:spcPts val="0"/>
              </a:spcAft>
              <a:buSzPts val="1400"/>
              <a:buChar char="●"/>
            </a:pPr>
            <a:r>
              <a:rPr lang="en" sz="1600" dirty="0"/>
              <a:t>Swinger Protocol comes close, but has a lesser degree of anonymity than the naive mixing strategy of simply executing CoinSwap with random nodes on the Dmix network</a:t>
            </a:r>
            <a:endParaRPr sz="1600" dirty="0"/>
          </a:p>
          <a:p>
            <a:pPr marL="457200" lvl="0" indent="-317500" rtl="0">
              <a:spcBef>
                <a:spcPts val="0"/>
              </a:spcBef>
              <a:spcAft>
                <a:spcPts val="0"/>
              </a:spcAft>
              <a:buSzPts val="1400"/>
              <a:buChar char="●"/>
            </a:pPr>
            <a:r>
              <a:rPr lang="en" sz="1600" dirty="0"/>
              <a:t>Forming mixing groups actually </a:t>
            </a:r>
            <a:r>
              <a:rPr lang="en" sz="1600" u="sng" dirty="0"/>
              <a:t>reduces</a:t>
            </a:r>
            <a:r>
              <a:rPr lang="en" sz="1600" dirty="0"/>
              <a:t> the anonymity set since Sybils</a:t>
            </a:r>
            <a:endParaRPr sz="1600" dirty="0"/>
          </a:p>
          <a:p>
            <a:pPr marL="0" lvl="0" indent="0" rtl="0">
              <a:spcBef>
                <a:spcPts val="1600"/>
              </a:spcBef>
              <a:spcAft>
                <a:spcPts val="1600"/>
              </a:spcAft>
              <a:buNone/>
            </a:pPr>
            <a:r>
              <a:rPr lang="en" sz="1600" dirty="0"/>
              <a:t>Conclusion: Building a good decentralized Bitcoin mixer is </a:t>
            </a:r>
            <a:r>
              <a:rPr lang="en" sz="1600" b="1" dirty="0"/>
              <a:t>damn hard</a:t>
            </a:r>
            <a:r>
              <a:rPr lang="en" sz="1600" dirty="0"/>
              <a:t>.</a:t>
            </a:r>
            <a:endParaRPr sz="1600" dirty="0"/>
          </a:p>
        </p:txBody>
      </p:sp>
      <p:sp>
        <p:nvSpPr>
          <p:cNvPr id="2" name="Date Placeholder 1"/>
          <p:cNvSpPr>
            <a:spLocks noGrp="1"/>
          </p:cNvSpPr>
          <p:nvPr>
            <p:ph type="dt" sz="half" idx="10"/>
          </p:nvPr>
        </p:nvSpPr>
        <p:spPr/>
        <p:txBody>
          <a:bodyPr/>
          <a:lstStyle/>
          <a:p>
            <a:pPr>
              <a:defRPr/>
            </a:pPr>
            <a:fld id="{268F017E-C08A-455A-9C89-B873E283745A}" type="datetime1">
              <a:rPr lang="zh-CN" altLang="en-US" smtClean="0"/>
              <a:t>2020/8/27</a:t>
            </a:fld>
            <a:endParaRPr lang="en-US" altLang="zh-CN"/>
          </a:p>
        </p:txBody>
      </p:sp>
    </p:spTree>
    <p:extLst>
      <p:ext uri="{BB962C8B-B14F-4D97-AF65-F5344CB8AC3E}">
        <p14:creationId xmlns:p14="http://schemas.microsoft.com/office/powerpoint/2010/main" val="77786308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p113"/>
          <p:cNvSpPr txBox="1">
            <a:spLocks noGrp="1"/>
          </p:cNvSpPr>
          <p:nvPr>
            <p:ph type="ctrTitle"/>
          </p:nvPr>
        </p:nvSpPr>
        <p:spPr>
          <a:xfrm>
            <a:off x="655225" y="1737625"/>
            <a:ext cx="8097300" cy="153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b="1" dirty="0">
                <a:solidFill>
                  <a:srgbClr val="1544D9"/>
                </a:solidFill>
              </a:rPr>
              <a:t>Scaling Bitcoin: </a:t>
            </a:r>
            <a:endParaRPr sz="3600" b="1" dirty="0">
              <a:solidFill>
                <a:srgbClr val="1544D9"/>
              </a:solidFill>
            </a:endParaRPr>
          </a:p>
          <a:p>
            <a:pPr marL="0" lvl="0" indent="0" algn="ctr" rtl="0">
              <a:spcBef>
                <a:spcPts val="0"/>
              </a:spcBef>
              <a:spcAft>
                <a:spcPts val="0"/>
              </a:spcAft>
              <a:buNone/>
            </a:pPr>
            <a:r>
              <a:rPr lang="en" sz="3600" b="1" dirty="0">
                <a:solidFill>
                  <a:srgbClr val="1544D9"/>
                </a:solidFill>
              </a:rPr>
              <a:t>Cryptocurrencies for the Masses</a:t>
            </a:r>
            <a:endParaRPr sz="3600" b="1" dirty="0">
              <a:solidFill>
                <a:srgbClr val="1544D9"/>
              </a:solidFill>
            </a:endParaRPr>
          </a:p>
        </p:txBody>
      </p:sp>
      <p:sp>
        <p:nvSpPr>
          <p:cNvPr id="2" name="Date Placeholder 1"/>
          <p:cNvSpPr>
            <a:spLocks noGrp="1"/>
          </p:cNvSpPr>
          <p:nvPr>
            <p:ph type="dt" sz="half" idx="10"/>
          </p:nvPr>
        </p:nvSpPr>
        <p:spPr/>
        <p:txBody>
          <a:bodyPr/>
          <a:lstStyle/>
          <a:p>
            <a:pPr>
              <a:defRPr/>
            </a:pPr>
            <a:fld id="{4F5FC294-C5E1-4A01-9DA9-8A070CEF32A3}" type="datetime1">
              <a:rPr lang="zh-CN" altLang="en-US" smtClean="0"/>
              <a:t>2020/8/27</a:t>
            </a:fld>
            <a:endParaRPr lang="en-US" altLang="zh-CN"/>
          </a:p>
        </p:txBody>
      </p:sp>
    </p:spTree>
    <p:extLst>
      <p:ext uri="{BB962C8B-B14F-4D97-AF65-F5344CB8AC3E}">
        <p14:creationId xmlns:p14="http://schemas.microsoft.com/office/powerpoint/2010/main" val="148767900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8" name="Google Shape;1138;p114"/>
          <p:cNvSpPr txBox="1">
            <a:spLocks noGrp="1"/>
          </p:cNvSpPr>
          <p:nvPr>
            <p:ph type="title"/>
          </p:nvPr>
        </p:nvSpPr>
        <p:spPr>
          <a:xfrm>
            <a:off x="311700" y="315925"/>
            <a:ext cx="8520600" cy="687852"/>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b="1" dirty="0">
                <a:solidFill>
                  <a:srgbClr val="1544D9"/>
                </a:solidFill>
              </a:rPr>
              <a:t>Segregated Witness</a:t>
            </a:r>
            <a:endParaRPr sz="3600" b="1" dirty="0">
              <a:solidFill>
                <a:srgbClr val="1544D9"/>
              </a:solidFill>
            </a:endParaRPr>
          </a:p>
        </p:txBody>
      </p:sp>
      <p:sp>
        <p:nvSpPr>
          <p:cNvPr id="1139" name="Google Shape;1139;p114"/>
          <p:cNvSpPr txBox="1">
            <a:spLocks noGrp="1"/>
          </p:cNvSpPr>
          <p:nvPr>
            <p:ph type="body" idx="1"/>
          </p:nvPr>
        </p:nvSpPr>
        <p:spPr>
          <a:xfrm>
            <a:off x="311700" y="950218"/>
            <a:ext cx="8520600" cy="3354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b="1" dirty="0"/>
              <a:t>Idea: </a:t>
            </a:r>
            <a:r>
              <a:rPr lang="en" sz="2400" dirty="0"/>
              <a:t>The digital signatures for each transaction take up a lot of space in each block. There’s no reason they need to be there.  Let’s remove them.</a:t>
            </a:r>
            <a:endParaRPr sz="2400" dirty="0"/>
          </a:p>
          <a:p>
            <a:pPr marL="0" lvl="0" indent="0" rtl="0">
              <a:spcBef>
                <a:spcPts val="1600"/>
              </a:spcBef>
              <a:spcAft>
                <a:spcPts val="1600"/>
              </a:spcAft>
              <a:buNone/>
            </a:pPr>
            <a:r>
              <a:rPr lang="en" sz="2400" b="1" dirty="0"/>
              <a:t>How:</a:t>
            </a:r>
            <a:endParaRPr sz="2400" dirty="0"/>
          </a:p>
        </p:txBody>
      </p:sp>
      <p:pic>
        <p:nvPicPr>
          <p:cNvPr id="1140" name="Google Shape;1140;p114"/>
          <p:cNvPicPr preferRelativeResize="0"/>
          <p:nvPr/>
        </p:nvPicPr>
        <p:blipFill>
          <a:blip r:embed="rId3">
            <a:alphaModFix/>
          </a:blip>
          <a:stretch>
            <a:fillRect/>
          </a:stretch>
        </p:blipFill>
        <p:spPr>
          <a:xfrm>
            <a:off x="4604050" y="2398499"/>
            <a:ext cx="4147776" cy="2333126"/>
          </a:xfrm>
          <a:prstGeom prst="rect">
            <a:avLst/>
          </a:prstGeom>
          <a:noFill/>
          <a:ln>
            <a:noFill/>
          </a:ln>
        </p:spPr>
      </p:pic>
      <p:pic>
        <p:nvPicPr>
          <p:cNvPr id="1141" name="Google Shape;1141;p114"/>
          <p:cNvPicPr preferRelativeResize="0"/>
          <p:nvPr/>
        </p:nvPicPr>
        <p:blipFill>
          <a:blip r:embed="rId4">
            <a:alphaModFix/>
          </a:blip>
          <a:stretch>
            <a:fillRect/>
          </a:stretch>
        </p:blipFill>
        <p:spPr>
          <a:xfrm>
            <a:off x="311700" y="2640072"/>
            <a:ext cx="3991850" cy="2091551"/>
          </a:xfrm>
          <a:prstGeom prst="rect">
            <a:avLst/>
          </a:prstGeom>
          <a:noFill/>
          <a:ln>
            <a:noFill/>
          </a:ln>
        </p:spPr>
      </p:pic>
      <p:sp>
        <p:nvSpPr>
          <p:cNvPr id="2" name="Date Placeholder 1"/>
          <p:cNvSpPr>
            <a:spLocks noGrp="1"/>
          </p:cNvSpPr>
          <p:nvPr>
            <p:ph type="dt" sz="half" idx="10"/>
          </p:nvPr>
        </p:nvSpPr>
        <p:spPr/>
        <p:txBody>
          <a:bodyPr/>
          <a:lstStyle/>
          <a:p>
            <a:pPr>
              <a:defRPr/>
            </a:pPr>
            <a:fld id="{D407B18C-05DC-470C-9C44-B6C78751107C}" type="datetime1">
              <a:rPr lang="zh-CN" altLang="en-US" smtClean="0"/>
              <a:t>2020/8/27</a:t>
            </a:fld>
            <a:endParaRPr lang="en-US" altLang="zh-CN"/>
          </a:p>
        </p:txBody>
      </p:sp>
    </p:spTree>
    <p:extLst>
      <p:ext uri="{BB962C8B-B14F-4D97-AF65-F5344CB8AC3E}">
        <p14:creationId xmlns:p14="http://schemas.microsoft.com/office/powerpoint/2010/main" val="391610660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115"/>
          <p:cNvSpPr txBox="1">
            <a:spLocks noGrp="1"/>
          </p:cNvSpPr>
          <p:nvPr>
            <p:ph type="title"/>
          </p:nvPr>
        </p:nvSpPr>
        <p:spPr>
          <a:xfrm>
            <a:off x="311700" y="239725"/>
            <a:ext cx="8520600" cy="640299"/>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b="1" dirty="0">
                <a:solidFill>
                  <a:srgbClr val="1544D9"/>
                </a:solidFill>
              </a:rPr>
              <a:t>Schnorr Multisignatures</a:t>
            </a:r>
            <a:endParaRPr sz="3600" b="1" dirty="0">
              <a:solidFill>
                <a:srgbClr val="1544D9"/>
              </a:solidFill>
            </a:endParaRPr>
          </a:p>
        </p:txBody>
      </p:sp>
      <p:sp>
        <p:nvSpPr>
          <p:cNvPr id="1147" name="Google Shape;1147;p115"/>
          <p:cNvSpPr txBox="1">
            <a:spLocks noGrp="1"/>
          </p:cNvSpPr>
          <p:nvPr>
            <p:ph type="body" idx="1"/>
          </p:nvPr>
        </p:nvSpPr>
        <p:spPr>
          <a:xfrm>
            <a:off x="311700" y="880024"/>
            <a:ext cx="8695140" cy="3546801"/>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600" b="1" dirty="0"/>
              <a:t>Idea: </a:t>
            </a:r>
            <a:r>
              <a:rPr lang="en" sz="1600" dirty="0"/>
              <a:t>Instead of requiring the signatures of every member, combines them and only has one signature</a:t>
            </a:r>
            <a:endParaRPr sz="1600" dirty="0"/>
          </a:p>
          <a:p>
            <a:pPr marL="0" lvl="0" indent="0" rtl="0">
              <a:spcBef>
                <a:spcPts val="1600"/>
              </a:spcBef>
              <a:spcAft>
                <a:spcPts val="0"/>
              </a:spcAft>
              <a:buNone/>
            </a:pPr>
            <a:r>
              <a:rPr lang="en" sz="1600" b="1" dirty="0"/>
              <a:t>Pros:</a:t>
            </a:r>
            <a:endParaRPr sz="1600" b="1" dirty="0"/>
          </a:p>
          <a:p>
            <a:pPr marL="457200" lvl="0" indent="-317500" rtl="0">
              <a:spcBef>
                <a:spcPts val="1600"/>
              </a:spcBef>
              <a:spcAft>
                <a:spcPts val="0"/>
              </a:spcAft>
              <a:buSzPts val="1400"/>
              <a:buChar char="●"/>
            </a:pPr>
            <a:r>
              <a:rPr lang="en" sz="1600" dirty="0"/>
              <a:t>Can be implemented with either soft or hard fork (cleaner with hard fork)</a:t>
            </a:r>
            <a:endParaRPr sz="1600" dirty="0"/>
          </a:p>
          <a:p>
            <a:pPr marL="457200" lvl="0" indent="-317500" rtl="0">
              <a:spcBef>
                <a:spcPts val="0"/>
              </a:spcBef>
              <a:spcAft>
                <a:spcPts val="0"/>
              </a:spcAft>
              <a:buSzPts val="1400"/>
              <a:buChar char="●"/>
            </a:pPr>
            <a:r>
              <a:rPr lang="en" sz="1600" dirty="0"/>
              <a:t>Multisig transactions will be significantly smaller</a:t>
            </a:r>
            <a:endParaRPr sz="1600" dirty="0"/>
          </a:p>
          <a:p>
            <a:pPr marL="457200" lvl="0" indent="-317500" rtl="0">
              <a:spcBef>
                <a:spcPts val="0"/>
              </a:spcBef>
              <a:spcAft>
                <a:spcPts val="0"/>
              </a:spcAft>
              <a:buSzPts val="1400"/>
              <a:buChar char="●"/>
            </a:pPr>
            <a:r>
              <a:rPr lang="en" sz="1600" dirty="0"/>
              <a:t>Faster verification</a:t>
            </a:r>
            <a:endParaRPr sz="1600" dirty="0"/>
          </a:p>
          <a:p>
            <a:pPr marL="457200" lvl="0" indent="-317500" rtl="0">
              <a:spcBef>
                <a:spcPts val="0"/>
              </a:spcBef>
              <a:spcAft>
                <a:spcPts val="0"/>
              </a:spcAft>
              <a:buSzPts val="1400"/>
              <a:buChar char="●"/>
            </a:pPr>
            <a:r>
              <a:rPr lang="en" sz="1600" dirty="0"/>
              <a:t>Plausible deniability for participants</a:t>
            </a:r>
            <a:endParaRPr sz="1600" dirty="0"/>
          </a:p>
          <a:p>
            <a:pPr marL="0" lvl="0" indent="0" rtl="0">
              <a:spcBef>
                <a:spcPts val="1600"/>
              </a:spcBef>
              <a:spcAft>
                <a:spcPts val="0"/>
              </a:spcAft>
              <a:buNone/>
            </a:pPr>
            <a:r>
              <a:rPr lang="en" sz="1600" b="1" dirty="0"/>
              <a:t>Why wasn’t it implemented?</a:t>
            </a:r>
            <a:endParaRPr sz="1600" b="1" dirty="0"/>
          </a:p>
          <a:p>
            <a:pPr marL="0" lvl="0" indent="0" rtl="0">
              <a:spcBef>
                <a:spcPts val="1600"/>
              </a:spcBef>
              <a:spcAft>
                <a:spcPts val="0"/>
              </a:spcAft>
              <a:buNone/>
            </a:pPr>
            <a:r>
              <a:rPr lang="en" sz="1600" dirty="0"/>
              <a:t>When bitcoin first came out, ECDSA was the most popular because Schnorrs was still under patent protection.  It’s not anymore.  Pretty much better in every way.  Just needs someone to implement it</a:t>
            </a:r>
            <a:r>
              <a:rPr lang="en" sz="1600" dirty="0" smtClean="0"/>
              <a:t>.</a:t>
            </a:r>
            <a:endParaRPr sz="1600" dirty="0"/>
          </a:p>
        </p:txBody>
      </p:sp>
      <p:sp>
        <p:nvSpPr>
          <p:cNvPr id="2" name="Date Placeholder 1"/>
          <p:cNvSpPr>
            <a:spLocks noGrp="1"/>
          </p:cNvSpPr>
          <p:nvPr>
            <p:ph type="dt" sz="half" idx="10"/>
          </p:nvPr>
        </p:nvSpPr>
        <p:spPr/>
        <p:txBody>
          <a:bodyPr/>
          <a:lstStyle/>
          <a:p>
            <a:pPr>
              <a:defRPr/>
            </a:pPr>
            <a:fld id="{12D53BD3-1E38-47C0-82DE-654BA46B9268}" type="datetime1">
              <a:rPr lang="zh-CN" altLang="en-US" smtClean="0"/>
              <a:t>2020/8/27</a:t>
            </a:fld>
            <a:endParaRPr lang="en-US" altLang="zh-CN"/>
          </a:p>
        </p:txBody>
      </p:sp>
    </p:spTree>
    <p:extLst>
      <p:ext uri="{BB962C8B-B14F-4D97-AF65-F5344CB8AC3E}">
        <p14:creationId xmlns:p14="http://schemas.microsoft.com/office/powerpoint/2010/main" val="220826469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2" name="Google Shape;1152;p116"/>
          <p:cNvSpPr txBox="1">
            <a:spLocks noGrp="1"/>
          </p:cNvSpPr>
          <p:nvPr>
            <p:ph type="body" idx="1"/>
          </p:nvPr>
        </p:nvSpPr>
        <p:spPr>
          <a:xfrm>
            <a:off x="2572050" y="287250"/>
            <a:ext cx="4557520" cy="932625"/>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2000" dirty="0"/>
              <a:t>Alice and Bob only make a transaction </a:t>
            </a:r>
            <a:r>
              <a:rPr lang="en" sz="2000" i="1" dirty="0"/>
              <a:t>on the blockchain</a:t>
            </a:r>
            <a:r>
              <a:rPr lang="en" sz="2000" dirty="0"/>
              <a:t> when they want to settle their private balances.</a:t>
            </a:r>
            <a:endParaRPr sz="2000" dirty="0"/>
          </a:p>
        </p:txBody>
      </p:sp>
      <p:sp>
        <p:nvSpPr>
          <p:cNvPr id="1153" name="Google Shape;1153;p116"/>
          <p:cNvSpPr/>
          <p:nvPr/>
        </p:nvSpPr>
        <p:spPr>
          <a:xfrm>
            <a:off x="5985349" y="1812205"/>
            <a:ext cx="2986771" cy="1170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dirty="0">
                <a:solidFill>
                  <a:srgbClr val="666666"/>
                </a:solidFill>
              </a:rPr>
              <a:t>Alice and Bob’s Balance </a:t>
            </a:r>
            <a:r>
              <a:rPr lang="en" dirty="0" smtClean="0">
                <a:solidFill>
                  <a:srgbClr val="666666"/>
                </a:solidFill>
              </a:rPr>
              <a:t>Sheet</a:t>
            </a:r>
            <a:endParaRPr dirty="0">
              <a:solidFill>
                <a:srgbClr val="666666"/>
              </a:solidFill>
            </a:endParaRPr>
          </a:p>
          <a:p>
            <a:pPr marL="0" lvl="0" indent="0" rtl="0">
              <a:spcBef>
                <a:spcPts val="0"/>
              </a:spcBef>
              <a:spcAft>
                <a:spcPts val="0"/>
              </a:spcAft>
              <a:buNone/>
            </a:pPr>
            <a:endParaRPr dirty="0">
              <a:solidFill>
                <a:srgbClr val="666666"/>
              </a:solidFill>
            </a:endParaRPr>
          </a:p>
          <a:p>
            <a:pPr marL="0" lvl="0" indent="0" rtl="0">
              <a:spcBef>
                <a:spcPts val="0"/>
              </a:spcBef>
              <a:spcAft>
                <a:spcPts val="0"/>
              </a:spcAft>
              <a:buNone/>
            </a:pPr>
            <a:endParaRPr dirty="0">
              <a:solidFill>
                <a:srgbClr val="666666"/>
              </a:solidFill>
            </a:endParaRPr>
          </a:p>
          <a:p>
            <a:pPr marL="0" lvl="0" indent="0" rtl="0">
              <a:spcBef>
                <a:spcPts val="0"/>
              </a:spcBef>
              <a:spcAft>
                <a:spcPts val="0"/>
              </a:spcAft>
              <a:buNone/>
            </a:pPr>
            <a:endParaRPr dirty="0">
              <a:solidFill>
                <a:srgbClr val="666666"/>
              </a:solidFill>
            </a:endParaRPr>
          </a:p>
        </p:txBody>
      </p:sp>
      <p:graphicFrame>
        <p:nvGraphicFramePr>
          <p:cNvPr id="1154" name="Google Shape;1154;p116"/>
          <p:cNvGraphicFramePr/>
          <p:nvPr>
            <p:extLst>
              <p:ext uri="{D42A27DB-BD31-4B8C-83A1-F6EECF244321}">
                <p14:modId xmlns:p14="http://schemas.microsoft.com/office/powerpoint/2010/main" val="2033103355"/>
              </p:ext>
            </p:extLst>
          </p:nvPr>
        </p:nvGraphicFramePr>
        <p:xfrm>
          <a:off x="5983550" y="2194221"/>
          <a:ext cx="2851067" cy="674438"/>
        </p:xfrm>
        <a:graphic>
          <a:graphicData uri="http://schemas.openxmlformats.org/drawingml/2006/table">
            <a:tbl>
              <a:tblPr>
                <a:noFill/>
              </a:tblPr>
              <a:tblGrid>
                <a:gridCol w="1455403"/>
                <a:gridCol w="1395664"/>
              </a:tblGrid>
              <a:tr h="307825">
                <a:tc>
                  <a:txBody>
                    <a:bodyPr/>
                    <a:lstStyle/>
                    <a:p>
                      <a:pPr marL="0" lvl="0" indent="0" rtl="0">
                        <a:spcBef>
                          <a:spcPts val="0"/>
                        </a:spcBef>
                        <a:spcAft>
                          <a:spcPts val="0"/>
                        </a:spcAft>
                        <a:buNone/>
                      </a:pPr>
                      <a:r>
                        <a:rPr lang="en" dirty="0">
                          <a:solidFill>
                            <a:srgbClr val="666666"/>
                          </a:solidFill>
                        </a:rPr>
                        <a:t>Alice</a:t>
                      </a:r>
                      <a:endParaRPr dirty="0">
                        <a:solidFill>
                          <a:srgbClr val="666666"/>
                        </a:solidFill>
                      </a:endParaRPr>
                    </a:p>
                  </a:txBody>
                  <a:tcPr marL="91425" marR="91425" marT="91425" marB="91425"/>
                </a:tc>
                <a:tc>
                  <a:txBody>
                    <a:bodyPr/>
                    <a:lstStyle/>
                    <a:p>
                      <a:pPr marL="0" lvl="0" indent="0" rtl="0">
                        <a:spcBef>
                          <a:spcPts val="0"/>
                        </a:spcBef>
                        <a:spcAft>
                          <a:spcPts val="0"/>
                        </a:spcAft>
                        <a:buNone/>
                      </a:pPr>
                      <a:r>
                        <a:rPr lang="en">
                          <a:solidFill>
                            <a:srgbClr val="666666"/>
                          </a:solidFill>
                        </a:rPr>
                        <a:t>Bob</a:t>
                      </a:r>
                      <a:endParaRPr>
                        <a:solidFill>
                          <a:srgbClr val="666666"/>
                        </a:solidFill>
                      </a:endParaRPr>
                    </a:p>
                  </a:txBody>
                  <a:tcPr marL="91425" marR="91425" marT="91425" marB="91425"/>
                </a:tc>
              </a:tr>
              <a:tr h="307825">
                <a:tc>
                  <a:txBody>
                    <a:bodyPr/>
                    <a:lstStyle/>
                    <a:p>
                      <a:pPr marL="0" lvl="0" indent="0" rtl="0">
                        <a:spcBef>
                          <a:spcPts val="0"/>
                        </a:spcBef>
                        <a:spcAft>
                          <a:spcPts val="0"/>
                        </a:spcAft>
                        <a:buNone/>
                      </a:pPr>
                      <a:r>
                        <a:rPr lang="en" dirty="0">
                          <a:solidFill>
                            <a:srgbClr val="666666"/>
                          </a:solidFill>
                        </a:rPr>
                        <a:t>10 BTC</a:t>
                      </a:r>
                      <a:endParaRPr dirty="0">
                        <a:solidFill>
                          <a:srgbClr val="666666"/>
                        </a:solidFill>
                      </a:endParaRPr>
                    </a:p>
                  </a:txBody>
                  <a:tcPr marL="91425" marR="91425" marT="91425" marB="91425"/>
                </a:tc>
                <a:tc>
                  <a:txBody>
                    <a:bodyPr/>
                    <a:lstStyle/>
                    <a:p>
                      <a:pPr marL="0" lvl="0" indent="0" rtl="0">
                        <a:spcBef>
                          <a:spcPts val="0"/>
                        </a:spcBef>
                        <a:spcAft>
                          <a:spcPts val="0"/>
                        </a:spcAft>
                        <a:buNone/>
                      </a:pPr>
                      <a:r>
                        <a:rPr lang="en" dirty="0">
                          <a:solidFill>
                            <a:srgbClr val="666666"/>
                          </a:solidFill>
                        </a:rPr>
                        <a:t>0 BTC</a:t>
                      </a:r>
                      <a:endParaRPr dirty="0">
                        <a:solidFill>
                          <a:srgbClr val="666666"/>
                        </a:solidFill>
                      </a:endParaRPr>
                    </a:p>
                  </a:txBody>
                  <a:tcPr marL="91425" marR="91425" marT="91425" marB="91425"/>
                </a:tc>
              </a:tr>
            </a:tbl>
          </a:graphicData>
        </a:graphic>
      </p:graphicFrame>
      <p:sp>
        <p:nvSpPr>
          <p:cNvPr id="1155" name="Google Shape;1155;p116"/>
          <p:cNvSpPr/>
          <p:nvPr/>
        </p:nvSpPr>
        <p:spPr>
          <a:xfrm>
            <a:off x="828475" y="1951275"/>
            <a:ext cx="731700" cy="366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156" name="Google Shape;1156;p116"/>
          <p:cNvCxnSpPr>
            <a:stCxn id="1155" idx="2"/>
          </p:cNvCxnSpPr>
          <p:nvPr/>
        </p:nvCxnSpPr>
        <p:spPr>
          <a:xfrm>
            <a:off x="1194325" y="2317275"/>
            <a:ext cx="0" cy="243600"/>
          </a:xfrm>
          <a:prstGeom prst="straightConnector1">
            <a:avLst/>
          </a:prstGeom>
          <a:noFill/>
          <a:ln w="9525" cap="flat" cmpd="sng">
            <a:solidFill>
              <a:schemeClr val="dk2"/>
            </a:solidFill>
            <a:prstDash val="solid"/>
            <a:round/>
            <a:headEnd type="none" w="med" len="med"/>
            <a:tailEnd type="triangle" w="med" len="med"/>
          </a:ln>
        </p:spPr>
      </p:cxnSp>
      <p:sp>
        <p:nvSpPr>
          <p:cNvPr id="1158" name="Google Shape;1158;p116"/>
          <p:cNvSpPr/>
          <p:nvPr/>
        </p:nvSpPr>
        <p:spPr>
          <a:xfrm>
            <a:off x="828475" y="1341675"/>
            <a:ext cx="731700" cy="366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159" name="Google Shape;1159;p116"/>
          <p:cNvCxnSpPr>
            <a:stCxn id="1158" idx="2"/>
          </p:cNvCxnSpPr>
          <p:nvPr/>
        </p:nvCxnSpPr>
        <p:spPr>
          <a:xfrm>
            <a:off x="1194325" y="1707675"/>
            <a:ext cx="0" cy="243600"/>
          </a:xfrm>
          <a:prstGeom prst="straightConnector1">
            <a:avLst/>
          </a:prstGeom>
          <a:noFill/>
          <a:ln w="9525" cap="flat" cmpd="sng">
            <a:solidFill>
              <a:schemeClr val="dk2"/>
            </a:solidFill>
            <a:prstDash val="solid"/>
            <a:round/>
            <a:headEnd type="none" w="med" len="med"/>
            <a:tailEnd type="triangle" w="med" len="med"/>
          </a:ln>
        </p:spPr>
      </p:cxnSp>
      <p:sp>
        <p:nvSpPr>
          <p:cNvPr id="1160" name="Google Shape;1160;p116"/>
          <p:cNvSpPr/>
          <p:nvPr/>
        </p:nvSpPr>
        <p:spPr>
          <a:xfrm>
            <a:off x="828475" y="732075"/>
            <a:ext cx="731700" cy="366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161" name="Google Shape;1161;p116"/>
          <p:cNvCxnSpPr>
            <a:stCxn id="1160" idx="2"/>
          </p:cNvCxnSpPr>
          <p:nvPr/>
        </p:nvCxnSpPr>
        <p:spPr>
          <a:xfrm>
            <a:off x="1194325" y="1098075"/>
            <a:ext cx="0" cy="243600"/>
          </a:xfrm>
          <a:prstGeom prst="straightConnector1">
            <a:avLst/>
          </a:prstGeom>
          <a:noFill/>
          <a:ln w="9525" cap="flat" cmpd="sng">
            <a:solidFill>
              <a:schemeClr val="dk2"/>
            </a:solidFill>
            <a:prstDash val="solid"/>
            <a:round/>
            <a:headEnd type="none" w="med" len="med"/>
            <a:tailEnd type="triangle" w="med" len="med"/>
          </a:ln>
        </p:spPr>
      </p:cxnSp>
      <p:cxnSp>
        <p:nvCxnSpPr>
          <p:cNvPr id="1162" name="Google Shape;1162;p116"/>
          <p:cNvCxnSpPr/>
          <p:nvPr/>
        </p:nvCxnSpPr>
        <p:spPr>
          <a:xfrm>
            <a:off x="1194325" y="488475"/>
            <a:ext cx="0" cy="243600"/>
          </a:xfrm>
          <a:prstGeom prst="straightConnector1">
            <a:avLst/>
          </a:prstGeom>
          <a:noFill/>
          <a:ln w="9525" cap="flat" cmpd="sng">
            <a:solidFill>
              <a:schemeClr val="dk2"/>
            </a:solidFill>
            <a:prstDash val="solid"/>
            <a:round/>
            <a:headEnd type="none" w="med" len="med"/>
            <a:tailEnd type="triangle" w="med" len="med"/>
          </a:ln>
        </p:spPr>
      </p:cxnSp>
      <p:cxnSp>
        <p:nvCxnSpPr>
          <p:cNvPr id="1163" name="Google Shape;1163;p116"/>
          <p:cNvCxnSpPr/>
          <p:nvPr/>
        </p:nvCxnSpPr>
        <p:spPr>
          <a:xfrm>
            <a:off x="1194325" y="2658825"/>
            <a:ext cx="0" cy="213900"/>
          </a:xfrm>
          <a:prstGeom prst="straightConnector1">
            <a:avLst/>
          </a:prstGeom>
          <a:noFill/>
          <a:ln w="9525" cap="flat" cmpd="sng">
            <a:solidFill>
              <a:schemeClr val="dk2"/>
            </a:solidFill>
            <a:prstDash val="dot"/>
            <a:round/>
            <a:headEnd type="none" w="med" len="med"/>
            <a:tailEnd type="none" w="med" len="med"/>
          </a:ln>
        </p:spPr>
      </p:cxnSp>
      <p:sp>
        <p:nvSpPr>
          <p:cNvPr id="1164" name="Google Shape;1164;p116"/>
          <p:cNvSpPr/>
          <p:nvPr/>
        </p:nvSpPr>
        <p:spPr>
          <a:xfrm>
            <a:off x="828475" y="3170475"/>
            <a:ext cx="731700" cy="366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165" name="Google Shape;1165;p116"/>
          <p:cNvCxnSpPr>
            <a:stCxn id="1164" idx="2"/>
          </p:cNvCxnSpPr>
          <p:nvPr/>
        </p:nvCxnSpPr>
        <p:spPr>
          <a:xfrm>
            <a:off x="1194325" y="3536475"/>
            <a:ext cx="0" cy="243600"/>
          </a:xfrm>
          <a:prstGeom prst="straightConnector1">
            <a:avLst/>
          </a:prstGeom>
          <a:noFill/>
          <a:ln w="9525" cap="flat" cmpd="sng">
            <a:solidFill>
              <a:schemeClr val="dk2"/>
            </a:solidFill>
            <a:prstDash val="solid"/>
            <a:round/>
            <a:headEnd type="none" w="med" len="med"/>
            <a:tailEnd type="triangle" w="med" len="med"/>
          </a:ln>
        </p:spPr>
      </p:cxnSp>
      <p:cxnSp>
        <p:nvCxnSpPr>
          <p:cNvPr id="1166" name="Google Shape;1166;p116"/>
          <p:cNvCxnSpPr/>
          <p:nvPr/>
        </p:nvCxnSpPr>
        <p:spPr>
          <a:xfrm>
            <a:off x="1194325" y="2926875"/>
            <a:ext cx="0" cy="243600"/>
          </a:xfrm>
          <a:prstGeom prst="straightConnector1">
            <a:avLst/>
          </a:prstGeom>
          <a:noFill/>
          <a:ln w="9525" cap="flat" cmpd="sng">
            <a:solidFill>
              <a:schemeClr val="dk2"/>
            </a:solidFill>
            <a:prstDash val="solid"/>
            <a:round/>
            <a:headEnd type="none" w="med" len="med"/>
            <a:tailEnd type="triangle" w="med" len="med"/>
          </a:ln>
        </p:spPr>
      </p:cxnSp>
      <p:sp>
        <p:nvSpPr>
          <p:cNvPr id="1167" name="Google Shape;1167;p116"/>
          <p:cNvSpPr/>
          <p:nvPr/>
        </p:nvSpPr>
        <p:spPr>
          <a:xfrm>
            <a:off x="5985350" y="3793405"/>
            <a:ext cx="2986770" cy="1170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dirty="0">
                <a:solidFill>
                  <a:srgbClr val="666666"/>
                </a:solidFill>
              </a:rPr>
              <a:t>Alice and Bob’s Balance </a:t>
            </a:r>
            <a:r>
              <a:rPr lang="en" dirty="0" smtClean="0">
                <a:solidFill>
                  <a:srgbClr val="666666"/>
                </a:solidFill>
              </a:rPr>
              <a:t>Sheet</a:t>
            </a:r>
            <a:endParaRPr dirty="0">
              <a:solidFill>
                <a:srgbClr val="666666"/>
              </a:solidFill>
            </a:endParaRPr>
          </a:p>
          <a:p>
            <a:pPr marL="0" lvl="0" indent="0" rtl="0">
              <a:spcBef>
                <a:spcPts val="0"/>
              </a:spcBef>
              <a:spcAft>
                <a:spcPts val="0"/>
              </a:spcAft>
              <a:buNone/>
            </a:pPr>
            <a:endParaRPr dirty="0">
              <a:solidFill>
                <a:srgbClr val="666666"/>
              </a:solidFill>
            </a:endParaRPr>
          </a:p>
          <a:p>
            <a:pPr marL="0" lvl="0" indent="0" rtl="0">
              <a:spcBef>
                <a:spcPts val="0"/>
              </a:spcBef>
              <a:spcAft>
                <a:spcPts val="0"/>
              </a:spcAft>
              <a:buNone/>
            </a:pPr>
            <a:endParaRPr dirty="0">
              <a:solidFill>
                <a:srgbClr val="666666"/>
              </a:solidFill>
            </a:endParaRPr>
          </a:p>
          <a:p>
            <a:pPr marL="0" lvl="0" indent="0" rtl="0">
              <a:spcBef>
                <a:spcPts val="0"/>
              </a:spcBef>
              <a:spcAft>
                <a:spcPts val="0"/>
              </a:spcAft>
              <a:buNone/>
            </a:pPr>
            <a:endParaRPr dirty="0">
              <a:solidFill>
                <a:srgbClr val="666666"/>
              </a:solidFill>
            </a:endParaRPr>
          </a:p>
        </p:txBody>
      </p:sp>
      <p:graphicFrame>
        <p:nvGraphicFramePr>
          <p:cNvPr id="1168" name="Google Shape;1168;p116"/>
          <p:cNvGraphicFramePr/>
          <p:nvPr>
            <p:extLst>
              <p:ext uri="{D42A27DB-BD31-4B8C-83A1-F6EECF244321}">
                <p14:modId xmlns:p14="http://schemas.microsoft.com/office/powerpoint/2010/main" val="3290737412"/>
              </p:ext>
            </p:extLst>
          </p:nvPr>
        </p:nvGraphicFramePr>
        <p:xfrm>
          <a:off x="6173017" y="4207840"/>
          <a:ext cx="2661600" cy="674438"/>
        </p:xfrm>
        <a:graphic>
          <a:graphicData uri="http://schemas.openxmlformats.org/drawingml/2006/table">
            <a:tbl>
              <a:tblPr>
                <a:noFill/>
              </a:tblPr>
              <a:tblGrid>
                <a:gridCol w="1469154"/>
                <a:gridCol w="1192446"/>
              </a:tblGrid>
              <a:tr h="307825">
                <a:tc>
                  <a:txBody>
                    <a:bodyPr/>
                    <a:lstStyle/>
                    <a:p>
                      <a:pPr marL="0" lvl="0" indent="0" rtl="0">
                        <a:spcBef>
                          <a:spcPts val="0"/>
                        </a:spcBef>
                        <a:spcAft>
                          <a:spcPts val="0"/>
                        </a:spcAft>
                        <a:buNone/>
                      </a:pPr>
                      <a:r>
                        <a:rPr lang="en" dirty="0">
                          <a:solidFill>
                            <a:srgbClr val="666666"/>
                          </a:solidFill>
                        </a:rPr>
                        <a:t>Alice</a:t>
                      </a:r>
                      <a:endParaRPr dirty="0">
                        <a:solidFill>
                          <a:srgbClr val="666666"/>
                        </a:solidFill>
                      </a:endParaRPr>
                    </a:p>
                  </a:txBody>
                  <a:tcPr marL="91425" marR="91425" marT="91425" marB="91425"/>
                </a:tc>
                <a:tc>
                  <a:txBody>
                    <a:bodyPr/>
                    <a:lstStyle/>
                    <a:p>
                      <a:pPr marL="0" lvl="0" indent="0" rtl="0">
                        <a:spcBef>
                          <a:spcPts val="0"/>
                        </a:spcBef>
                        <a:spcAft>
                          <a:spcPts val="0"/>
                        </a:spcAft>
                        <a:buNone/>
                      </a:pPr>
                      <a:r>
                        <a:rPr lang="en">
                          <a:solidFill>
                            <a:srgbClr val="666666"/>
                          </a:solidFill>
                        </a:rPr>
                        <a:t>Bob</a:t>
                      </a:r>
                      <a:endParaRPr>
                        <a:solidFill>
                          <a:srgbClr val="666666"/>
                        </a:solidFill>
                      </a:endParaRPr>
                    </a:p>
                  </a:txBody>
                  <a:tcPr marL="91425" marR="91425" marT="91425" marB="91425"/>
                </a:tc>
              </a:tr>
              <a:tr h="307825">
                <a:tc>
                  <a:txBody>
                    <a:bodyPr/>
                    <a:lstStyle/>
                    <a:p>
                      <a:pPr marL="0" lvl="0" indent="0" rtl="0">
                        <a:spcBef>
                          <a:spcPts val="0"/>
                        </a:spcBef>
                        <a:spcAft>
                          <a:spcPts val="0"/>
                        </a:spcAft>
                        <a:buNone/>
                      </a:pPr>
                      <a:r>
                        <a:rPr lang="en" dirty="0">
                          <a:solidFill>
                            <a:srgbClr val="666666"/>
                          </a:solidFill>
                        </a:rPr>
                        <a:t>3 BTC</a:t>
                      </a:r>
                      <a:endParaRPr dirty="0">
                        <a:solidFill>
                          <a:srgbClr val="666666"/>
                        </a:solidFill>
                      </a:endParaRPr>
                    </a:p>
                  </a:txBody>
                  <a:tcPr marL="91425" marR="91425" marT="91425" marB="91425"/>
                </a:tc>
                <a:tc>
                  <a:txBody>
                    <a:bodyPr/>
                    <a:lstStyle/>
                    <a:p>
                      <a:pPr marL="0" lvl="0" indent="0" rtl="0">
                        <a:spcBef>
                          <a:spcPts val="0"/>
                        </a:spcBef>
                        <a:spcAft>
                          <a:spcPts val="0"/>
                        </a:spcAft>
                        <a:buNone/>
                      </a:pPr>
                      <a:r>
                        <a:rPr lang="en" dirty="0">
                          <a:solidFill>
                            <a:srgbClr val="666666"/>
                          </a:solidFill>
                        </a:rPr>
                        <a:t>7 BTC</a:t>
                      </a:r>
                      <a:endParaRPr dirty="0">
                        <a:solidFill>
                          <a:srgbClr val="666666"/>
                        </a:solidFill>
                      </a:endParaRPr>
                    </a:p>
                  </a:txBody>
                  <a:tcPr marL="91425" marR="91425" marT="91425" marB="91425"/>
                </a:tc>
              </a:tr>
            </a:tbl>
          </a:graphicData>
        </a:graphic>
      </p:graphicFrame>
      <p:cxnSp>
        <p:nvCxnSpPr>
          <p:cNvPr id="1169" name="Google Shape;1169;p116"/>
          <p:cNvCxnSpPr/>
          <p:nvPr/>
        </p:nvCxnSpPr>
        <p:spPr>
          <a:xfrm>
            <a:off x="7464134" y="3554646"/>
            <a:ext cx="0" cy="243600"/>
          </a:xfrm>
          <a:prstGeom prst="straightConnector1">
            <a:avLst/>
          </a:prstGeom>
          <a:noFill/>
          <a:ln w="9525" cap="flat" cmpd="sng">
            <a:solidFill>
              <a:schemeClr val="dk2"/>
            </a:solidFill>
            <a:prstDash val="solid"/>
            <a:round/>
            <a:headEnd type="none" w="med" len="med"/>
            <a:tailEnd type="triangle" w="med" len="med"/>
          </a:ln>
        </p:spPr>
      </p:cxnSp>
      <p:cxnSp>
        <p:nvCxnSpPr>
          <p:cNvPr id="1170" name="Google Shape;1170;p116"/>
          <p:cNvCxnSpPr/>
          <p:nvPr/>
        </p:nvCxnSpPr>
        <p:spPr>
          <a:xfrm>
            <a:off x="7464134" y="3286596"/>
            <a:ext cx="0" cy="213900"/>
          </a:xfrm>
          <a:prstGeom prst="straightConnector1">
            <a:avLst/>
          </a:prstGeom>
          <a:noFill/>
          <a:ln w="9525" cap="flat" cmpd="sng">
            <a:solidFill>
              <a:schemeClr val="dk2"/>
            </a:solidFill>
            <a:prstDash val="dot"/>
            <a:round/>
            <a:headEnd type="none" w="med" len="med"/>
            <a:tailEnd type="none" w="med" len="med"/>
          </a:ln>
        </p:spPr>
      </p:cxnSp>
      <p:cxnSp>
        <p:nvCxnSpPr>
          <p:cNvPr id="1171" name="Google Shape;1171;p116"/>
          <p:cNvCxnSpPr/>
          <p:nvPr/>
        </p:nvCxnSpPr>
        <p:spPr>
          <a:xfrm>
            <a:off x="7464134" y="3042996"/>
            <a:ext cx="0" cy="243600"/>
          </a:xfrm>
          <a:prstGeom prst="straightConnector1">
            <a:avLst/>
          </a:prstGeom>
          <a:noFill/>
          <a:ln w="9525" cap="flat" cmpd="sng">
            <a:solidFill>
              <a:schemeClr val="dk2"/>
            </a:solidFill>
            <a:prstDash val="solid"/>
            <a:round/>
            <a:headEnd type="none" w="med" len="med"/>
            <a:tailEnd type="triangle" w="med" len="med"/>
          </a:ln>
        </p:spPr>
      </p:cxnSp>
      <p:cxnSp>
        <p:nvCxnSpPr>
          <p:cNvPr id="1172" name="Google Shape;1172;p116"/>
          <p:cNvCxnSpPr>
            <a:stCxn id="1155" idx="3"/>
            <a:endCxn id="1153" idx="1"/>
          </p:cNvCxnSpPr>
          <p:nvPr/>
        </p:nvCxnSpPr>
        <p:spPr>
          <a:xfrm>
            <a:off x="1560175" y="2134275"/>
            <a:ext cx="4425174" cy="262930"/>
          </a:xfrm>
          <a:prstGeom prst="straightConnector1">
            <a:avLst/>
          </a:prstGeom>
          <a:noFill/>
          <a:ln w="9525" cap="flat" cmpd="sng">
            <a:solidFill>
              <a:schemeClr val="dk2"/>
            </a:solidFill>
            <a:prstDash val="solid"/>
            <a:round/>
            <a:headEnd type="none" w="med" len="med"/>
            <a:tailEnd type="triangle" w="med" len="med"/>
          </a:ln>
        </p:spPr>
      </p:cxnSp>
      <p:cxnSp>
        <p:nvCxnSpPr>
          <p:cNvPr id="1173" name="Google Shape;1173;p116"/>
          <p:cNvCxnSpPr>
            <a:stCxn id="1167" idx="1"/>
            <a:endCxn id="1174" idx="3"/>
          </p:cNvCxnSpPr>
          <p:nvPr/>
        </p:nvCxnSpPr>
        <p:spPr>
          <a:xfrm flipH="1">
            <a:off x="1560175" y="4378405"/>
            <a:ext cx="4425175" cy="166654"/>
          </a:xfrm>
          <a:prstGeom prst="straightConnector1">
            <a:avLst/>
          </a:prstGeom>
          <a:noFill/>
          <a:ln w="9525" cap="flat" cmpd="sng">
            <a:solidFill>
              <a:schemeClr val="dk2"/>
            </a:solidFill>
            <a:prstDash val="solid"/>
            <a:round/>
            <a:headEnd type="none" w="med" len="med"/>
            <a:tailEnd type="triangle" w="med" len="med"/>
          </a:ln>
        </p:spPr>
      </p:cxnSp>
      <p:cxnSp>
        <p:nvCxnSpPr>
          <p:cNvPr id="1175" name="Google Shape;1175;p116"/>
          <p:cNvCxnSpPr/>
          <p:nvPr/>
        </p:nvCxnSpPr>
        <p:spPr>
          <a:xfrm>
            <a:off x="1194325" y="3850409"/>
            <a:ext cx="0" cy="213900"/>
          </a:xfrm>
          <a:prstGeom prst="straightConnector1">
            <a:avLst/>
          </a:prstGeom>
          <a:noFill/>
          <a:ln w="9525" cap="flat" cmpd="sng">
            <a:solidFill>
              <a:schemeClr val="dk2"/>
            </a:solidFill>
            <a:prstDash val="dot"/>
            <a:round/>
            <a:headEnd type="none" w="med" len="med"/>
            <a:tailEnd type="none" w="med" len="med"/>
          </a:ln>
        </p:spPr>
      </p:cxnSp>
      <p:sp>
        <p:nvSpPr>
          <p:cNvPr id="1174" name="Google Shape;1174;p116"/>
          <p:cNvSpPr/>
          <p:nvPr/>
        </p:nvSpPr>
        <p:spPr>
          <a:xfrm>
            <a:off x="828475" y="4362059"/>
            <a:ext cx="731700" cy="366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176" name="Google Shape;1176;p116"/>
          <p:cNvCxnSpPr>
            <a:stCxn id="1174" idx="2"/>
          </p:cNvCxnSpPr>
          <p:nvPr/>
        </p:nvCxnSpPr>
        <p:spPr>
          <a:xfrm>
            <a:off x="1194325" y="4728059"/>
            <a:ext cx="0" cy="243600"/>
          </a:xfrm>
          <a:prstGeom prst="straightConnector1">
            <a:avLst/>
          </a:prstGeom>
          <a:noFill/>
          <a:ln w="9525" cap="flat" cmpd="sng">
            <a:solidFill>
              <a:schemeClr val="dk2"/>
            </a:solidFill>
            <a:prstDash val="solid"/>
            <a:round/>
            <a:headEnd type="none" w="med" len="med"/>
            <a:tailEnd type="triangle" w="med" len="med"/>
          </a:ln>
        </p:spPr>
      </p:cxnSp>
      <p:cxnSp>
        <p:nvCxnSpPr>
          <p:cNvPr id="1177" name="Google Shape;1177;p116"/>
          <p:cNvCxnSpPr/>
          <p:nvPr/>
        </p:nvCxnSpPr>
        <p:spPr>
          <a:xfrm>
            <a:off x="1194325" y="4118459"/>
            <a:ext cx="0" cy="243600"/>
          </a:xfrm>
          <a:prstGeom prst="straightConnector1">
            <a:avLst/>
          </a:prstGeom>
          <a:noFill/>
          <a:ln w="9525" cap="flat" cmpd="sng">
            <a:solidFill>
              <a:schemeClr val="dk2"/>
            </a:solidFill>
            <a:prstDash val="solid"/>
            <a:round/>
            <a:headEnd type="none" w="med" len="med"/>
            <a:tailEnd type="triangle" w="med" len="med"/>
          </a:ln>
        </p:spPr>
      </p:cxnSp>
      <p:sp>
        <p:nvSpPr>
          <p:cNvPr id="1178" name="Google Shape;1178;p116"/>
          <p:cNvSpPr/>
          <p:nvPr/>
        </p:nvSpPr>
        <p:spPr>
          <a:xfrm>
            <a:off x="828475" y="4971659"/>
            <a:ext cx="731700" cy="366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9" name="Google Shape;1179;p116"/>
          <p:cNvSpPr/>
          <p:nvPr/>
        </p:nvSpPr>
        <p:spPr>
          <a:xfrm>
            <a:off x="828475" y="122475"/>
            <a:ext cx="731700" cy="366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180" name="Google Shape;1180;p116"/>
          <p:cNvCxnSpPr/>
          <p:nvPr/>
        </p:nvCxnSpPr>
        <p:spPr>
          <a:xfrm>
            <a:off x="1194325" y="-121125"/>
            <a:ext cx="0" cy="243600"/>
          </a:xfrm>
          <a:prstGeom prst="straightConnector1">
            <a:avLst/>
          </a:prstGeom>
          <a:noFill/>
          <a:ln w="9525" cap="flat" cmpd="sng">
            <a:solidFill>
              <a:schemeClr val="dk2"/>
            </a:solidFill>
            <a:prstDash val="solid"/>
            <a:round/>
            <a:headEnd type="none" w="med" len="med"/>
            <a:tailEnd type="triangle" w="med" len="med"/>
          </a:ln>
        </p:spPr>
      </p:cxnSp>
      <p:sp>
        <p:nvSpPr>
          <p:cNvPr id="1181" name="Google Shape;1181;p116"/>
          <p:cNvSpPr txBox="1"/>
          <p:nvPr/>
        </p:nvSpPr>
        <p:spPr>
          <a:xfrm>
            <a:off x="3084725" y="1995683"/>
            <a:ext cx="1692900" cy="565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r>
              <a:rPr lang="en" sz="1200">
                <a:solidFill>
                  <a:srgbClr val="666666"/>
                </a:solidFill>
              </a:rPr>
              <a:t>Alice and Bob open a private balance sheet</a:t>
            </a:r>
            <a:endParaRPr sz="1200">
              <a:solidFill>
                <a:srgbClr val="666666"/>
              </a:solidFill>
            </a:endParaRPr>
          </a:p>
        </p:txBody>
      </p:sp>
      <p:sp>
        <p:nvSpPr>
          <p:cNvPr id="1182" name="Google Shape;1182;p116"/>
          <p:cNvSpPr txBox="1"/>
          <p:nvPr/>
        </p:nvSpPr>
        <p:spPr>
          <a:xfrm>
            <a:off x="3015725" y="4183850"/>
            <a:ext cx="1830900" cy="565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r>
              <a:rPr lang="en" sz="1200">
                <a:solidFill>
                  <a:srgbClr val="666666"/>
                </a:solidFill>
              </a:rPr>
              <a:t>Alice and Bob later close the balance sheet</a:t>
            </a:r>
            <a:endParaRPr sz="1200">
              <a:solidFill>
                <a:srgbClr val="666666"/>
              </a:solidFill>
            </a:endParaRPr>
          </a:p>
        </p:txBody>
      </p:sp>
      <p:sp>
        <p:nvSpPr>
          <p:cNvPr id="1183" name="Google Shape;1183;p116"/>
          <p:cNvSpPr txBox="1"/>
          <p:nvPr/>
        </p:nvSpPr>
        <p:spPr>
          <a:xfrm>
            <a:off x="7555800" y="3043535"/>
            <a:ext cx="1588200" cy="565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r>
              <a:rPr lang="en" sz="1200" dirty="0">
                <a:solidFill>
                  <a:srgbClr val="666666"/>
                </a:solidFill>
              </a:rPr>
              <a:t>Alice and Bob make several private txns.</a:t>
            </a:r>
            <a:endParaRPr sz="1200" dirty="0">
              <a:solidFill>
                <a:srgbClr val="666666"/>
              </a:solidFill>
            </a:endParaRPr>
          </a:p>
        </p:txBody>
      </p:sp>
      <p:sp>
        <p:nvSpPr>
          <p:cNvPr id="1184" name="Google Shape;1184;p116"/>
          <p:cNvSpPr txBox="1"/>
          <p:nvPr/>
        </p:nvSpPr>
        <p:spPr>
          <a:xfrm rot="-5400000">
            <a:off x="-780975" y="2339700"/>
            <a:ext cx="2340600" cy="464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solidFill>
                  <a:schemeClr val="dk2"/>
                </a:solidFill>
                <a:latin typeface="Montserrat"/>
                <a:ea typeface="Montserrat"/>
                <a:cs typeface="Montserrat"/>
                <a:sym typeface="Montserrat"/>
              </a:rPr>
              <a:t>BLOCKCHAIN</a:t>
            </a:r>
            <a:endParaRPr sz="2400">
              <a:solidFill>
                <a:schemeClr val="dk2"/>
              </a:solidFill>
              <a:latin typeface="Montserrat"/>
              <a:ea typeface="Montserrat"/>
              <a:cs typeface="Montserrat"/>
              <a:sym typeface="Montserrat"/>
            </a:endParaRPr>
          </a:p>
        </p:txBody>
      </p:sp>
      <p:sp>
        <p:nvSpPr>
          <p:cNvPr id="2" name="Date Placeholder 1"/>
          <p:cNvSpPr>
            <a:spLocks noGrp="1"/>
          </p:cNvSpPr>
          <p:nvPr>
            <p:ph type="dt" sz="half" idx="10"/>
          </p:nvPr>
        </p:nvSpPr>
        <p:spPr/>
        <p:txBody>
          <a:bodyPr/>
          <a:lstStyle/>
          <a:p>
            <a:pPr>
              <a:defRPr/>
            </a:pPr>
            <a:fld id="{6126FB22-6C53-48BB-9419-5F2EE30AF4BB}" type="datetime1">
              <a:rPr lang="zh-CN" altLang="en-US" smtClean="0"/>
              <a:t>2020/8/27</a:t>
            </a:fld>
            <a:endParaRPr lang="en-US" altLang="zh-CN"/>
          </a:p>
        </p:txBody>
      </p:sp>
    </p:spTree>
    <p:extLst>
      <p:ext uri="{BB962C8B-B14F-4D97-AF65-F5344CB8AC3E}">
        <p14:creationId xmlns:p14="http://schemas.microsoft.com/office/powerpoint/2010/main" val="201817110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117"/>
          <p:cNvSpPr txBox="1">
            <a:spLocks noGrp="1"/>
          </p:cNvSpPr>
          <p:nvPr>
            <p:ph type="body" idx="1"/>
          </p:nvPr>
        </p:nvSpPr>
        <p:spPr>
          <a:xfrm>
            <a:off x="288199" y="280000"/>
            <a:ext cx="8855801" cy="59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200" b="1" dirty="0">
                <a:solidFill>
                  <a:srgbClr val="1544D9"/>
                </a:solidFill>
              </a:rPr>
              <a:t>Hash Time-locked Bi-directional Payment Channels</a:t>
            </a:r>
            <a:endParaRPr sz="3200" b="1" dirty="0">
              <a:solidFill>
                <a:srgbClr val="1544D9"/>
              </a:solidFill>
            </a:endParaRPr>
          </a:p>
        </p:txBody>
      </p:sp>
      <p:sp>
        <p:nvSpPr>
          <p:cNvPr id="1190" name="Google Shape;1190;p117"/>
          <p:cNvSpPr txBox="1"/>
          <p:nvPr/>
        </p:nvSpPr>
        <p:spPr>
          <a:xfrm>
            <a:off x="903199" y="1114301"/>
            <a:ext cx="5475528" cy="865753"/>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dirty="0">
                <a:latin typeface="Open Sans"/>
                <a:ea typeface="Open Sans"/>
                <a:cs typeface="Open Sans"/>
                <a:sym typeface="Open Sans"/>
              </a:rPr>
              <a:t>Briefly, some notation</a:t>
            </a:r>
            <a:r>
              <a:rPr lang="en" sz="2000" dirty="0" smtClean="0">
                <a:latin typeface="Open Sans"/>
                <a:ea typeface="Open Sans"/>
                <a:cs typeface="Open Sans"/>
                <a:sym typeface="Open Sans"/>
              </a:rPr>
              <a:t>:</a:t>
            </a:r>
            <a:endParaRPr sz="2000" dirty="0">
              <a:latin typeface="Open Sans"/>
              <a:ea typeface="Open Sans"/>
              <a:cs typeface="Open Sans"/>
              <a:sym typeface="Open Sans"/>
            </a:endParaRPr>
          </a:p>
          <a:p>
            <a:pPr marL="457200" lvl="0" indent="-304800" rtl="0">
              <a:spcBef>
                <a:spcPts val="0"/>
              </a:spcBef>
              <a:spcAft>
                <a:spcPts val="0"/>
              </a:spcAft>
              <a:buSzPts val="1200"/>
              <a:buFont typeface="Open Sans"/>
              <a:buChar char="+"/>
            </a:pPr>
            <a:r>
              <a:rPr lang="en" sz="1400" dirty="0">
                <a:latin typeface="Open Sans"/>
                <a:ea typeface="Open Sans"/>
                <a:cs typeface="Open Sans"/>
                <a:sym typeface="Open Sans"/>
              </a:rPr>
              <a:t>Alice is spending a 10 BTC txn </a:t>
            </a:r>
            <a:r>
              <a:rPr lang="en" sz="1400" dirty="0" smtClean="0">
                <a:latin typeface="Open Sans"/>
                <a:ea typeface="Open Sans"/>
                <a:cs typeface="Open Sans"/>
                <a:sym typeface="Open Sans"/>
              </a:rPr>
              <a:t>output</a:t>
            </a:r>
            <a:endParaRPr sz="1400" dirty="0">
              <a:latin typeface="Open Sans"/>
              <a:ea typeface="Open Sans"/>
              <a:cs typeface="Open Sans"/>
              <a:sym typeface="Open Sans"/>
            </a:endParaRPr>
          </a:p>
          <a:p>
            <a:pPr marL="457200" lvl="0" indent="-304800" rtl="0">
              <a:spcBef>
                <a:spcPts val="0"/>
              </a:spcBef>
              <a:spcAft>
                <a:spcPts val="0"/>
              </a:spcAft>
              <a:buSzPts val="1200"/>
              <a:buFont typeface="Open Sans"/>
              <a:buChar char="+"/>
            </a:pPr>
            <a:r>
              <a:rPr lang="en" sz="1400" dirty="0">
                <a:latin typeface="Open Sans"/>
                <a:ea typeface="Open Sans"/>
                <a:cs typeface="Open Sans"/>
                <a:sym typeface="Open Sans"/>
              </a:rPr>
              <a:t>Alice sends 3 BTC to Bob and 7 BTC back to herself.</a:t>
            </a:r>
            <a:endParaRPr sz="1400" dirty="0">
              <a:latin typeface="Open Sans"/>
              <a:ea typeface="Open Sans"/>
              <a:cs typeface="Open Sans"/>
              <a:sym typeface="Open Sans"/>
            </a:endParaRPr>
          </a:p>
        </p:txBody>
      </p:sp>
      <p:sp>
        <p:nvSpPr>
          <p:cNvPr id="1191" name="Google Shape;1191;p117"/>
          <p:cNvSpPr txBox="1"/>
          <p:nvPr/>
        </p:nvSpPr>
        <p:spPr>
          <a:xfrm>
            <a:off x="4442550" y="2376325"/>
            <a:ext cx="1049400" cy="35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solidFill>
                  <a:srgbClr val="666666"/>
                </a:solidFill>
                <a:latin typeface="Open Sans"/>
                <a:ea typeface="Open Sans"/>
                <a:cs typeface="Open Sans"/>
                <a:sym typeface="Open Sans"/>
              </a:rPr>
              <a:t>From:  </a:t>
            </a:r>
            <a:r>
              <a:rPr lang="en" sz="1000" b="1">
                <a:solidFill>
                  <a:srgbClr val="00FFFF"/>
                </a:solidFill>
                <a:latin typeface="Open Sans"/>
                <a:ea typeface="Open Sans"/>
                <a:cs typeface="Open Sans"/>
                <a:sym typeface="Open Sans"/>
              </a:rPr>
              <a:t>Alice</a:t>
            </a:r>
            <a:endParaRPr sz="1000" b="1">
              <a:solidFill>
                <a:srgbClr val="00FFFF"/>
              </a:solidFill>
              <a:latin typeface="Open Sans"/>
              <a:ea typeface="Open Sans"/>
              <a:cs typeface="Open Sans"/>
              <a:sym typeface="Open Sans"/>
            </a:endParaRPr>
          </a:p>
        </p:txBody>
      </p:sp>
      <p:sp>
        <p:nvSpPr>
          <p:cNvPr id="1192" name="Google Shape;1192;p117"/>
          <p:cNvSpPr txBox="1"/>
          <p:nvPr/>
        </p:nvSpPr>
        <p:spPr>
          <a:xfrm>
            <a:off x="5661750" y="2376325"/>
            <a:ext cx="1049400" cy="35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666666"/>
                </a:solidFill>
                <a:latin typeface="Open Sans"/>
                <a:ea typeface="Open Sans"/>
                <a:cs typeface="Open Sans"/>
                <a:sym typeface="Open Sans"/>
              </a:rPr>
              <a:t>10 BTC</a:t>
            </a:r>
            <a:endParaRPr sz="1000">
              <a:solidFill>
                <a:srgbClr val="666666"/>
              </a:solidFill>
              <a:latin typeface="Open Sans"/>
              <a:ea typeface="Open Sans"/>
              <a:cs typeface="Open Sans"/>
              <a:sym typeface="Open Sans"/>
            </a:endParaRPr>
          </a:p>
        </p:txBody>
      </p:sp>
      <p:sp>
        <p:nvSpPr>
          <p:cNvPr id="1193" name="Google Shape;1193;p117"/>
          <p:cNvSpPr txBox="1"/>
          <p:nvPr/>
        </p:nvSpPr>
        <p:spPr>
          <a:xfrm>
            <a:off x="4442550" y="3062125"/>
            <a:ext cx="1049400" cy="35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solidFill>
                  <a:srgbClr val="666666"/>
                </a:solidFill>
                <a:latin typeface="Open Sans"/>
                <a:ea typeface="Open Sans"/>
                <a:cs typeface="Open Sans"/>
                <a:sym typeface="Open Sans"/>
              </a:rPr>
              <a:t>To: </a:t>
            </a:r>
            <a:r>
              <a:rPr lang="en" sz="1000" b="1">
                <a:solidFill>
                  <a:srgbClr val="E06666"/>
                </a:solidFill>
                <a:latin typeface="Open Sans"/>
                <a:ea typeface="Open Sans"/>
                <a:cs typeface="Open Sans"/>
                <a:sym typeface="Open Sans"/>
              </a:rPr>
              <a:t>Bob</a:t>
            </a:r>
            <a:endParaRPr sz="1000" b="1">
              <a:solidFill>
                <a:srgbClr val="E06666"/>
              </a:solidFill>
              <a:latin typeface="Open Sans"/>
              <a:ea typeface="Open Sans"/>
              <a:cs typeface="Open Sans"/>
              <a:sym typeface="Open Sans"/>
            </a:endParaRPr>
          </a:p>
        </p:txBody>
      </p:sp>
      <p:sp>
        <p:nvSpPr>
          <p:cNvPr id="1194" name="Google Shape;1194;p117"/>
          <p:cNvSpPr txBox="1"/>
          <p:nvPr/>
        </p:nvSpPr>
        <p:spPr>
          <a:xfrm>
            <a:off x="5661750" y="3062125"/>
            <a:ext cx="1049400" cy="35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666666"/>
                </a:solidFill>
                <a:latin typeface="Open Sans"/>
                <a:ea typeface="Open Sans"/>
                <a:cs typeface="Open Sans"/>
                <a:sym typeface="Open Sans"/>
              </a:rPr>
              <a:t>3 BTC</a:t>
            </a:r>
            <a:endParaRPr sz="1000">
              <a:solidFill>
                <a:srgbClr val="666666"/>
              </a:solidFill>
              <a:latin typeface="Open Sans"/>
              <a:ea typeface="Open Sans"/>
              <a:cs typeface="Open Sans"/>
              <a:sym typeface="Open Sans"/>
            </a:endParaRPr>
          </a:p>
        </p:txBody>
      </p:sp>
      <p:grpSp>
        <p:nvGrpSpPr>
          <p:cNvPr id="1195" name="Google Shape;1195;p117"/>
          <p:cNvGrpSpPr/>
          <p:nvPr/>
        </p:nvGrpSpPr>
        <p:grpSpPr>
          <a:xfrm>
            <a:off x="4450184" y="2388659"/>
            <a:ext cx="2278500" cy="793650"/>
            <a:chOff x="2623483" y="2172534"/>
            <a:chExt cx="2278500" cy="793650"/>
          </a:xfrm>
        </p:grpSpPr>
        <p:grpSp>
          <p:nvGrpSpPr>
            <p:cNvPr id="1196" name="Google Shape;1196;p117"/>
            <p:cNvGrpSpPr/>
            <p:nvPr/>
          </p:nvGrpSpPr>
          <p:grpSpPr>
            <a:xfrm>
              <a:off x="2623483" y="2865238"/>
              <a:ext cx="2271739" cy="100946"/>
              <a:chOff x="185083" y="2865238"/>
              <a:chExt cx="2271739" cy="100946"/>
            </a:xfrm>
          </p:grpSpPr>
          <p:cxnSp>
            <p:nvCxnSpPr>
              <p:cNvPr id="1197" name="Google Shape;1197;p117"/>
              <p:cNvCxnSpPr/>
              <p:nvPr/>
            </p:nvCxnSpPr>
            <p:spPr>
              <a:xfrm>
                <a:off x="185083" y="2865238"/>
                <a:ext cx="1081500" cy="0"/>
              </a:xfrm>
              <a:prstGeom prst="straightConnector1">
                <a:avLst/>
              </a:prstGeom>
              <a:noFill/>
              <a:ln w="19050" cap="flat" cmpd="sng">
                <a:solidFill>
                  <a:srgbClr val="000000"/>
                </a:solidFill>
                <a:prstDash val="solid"/>
                <a:round/>
                <a:headEnd type="none" w="med" len="med"/>
                <a:tailEnd type="none" w="med" len="med"/>
              </a:ln>
            </p:spPr>
          </p:cxnSp>
          <p:cxnSp>
            <p:nvCxnSpPr>
              <p:cNvPr id="1198" name="Google Shape;1198;p117"/>
              <p:cNvCxnSpPr/>
              <p:nvPr/>
            </p:nvCxnSpPr>
            <p:spPr>
              <a:xfrm>
                <a:off x="1375322" y="2865238"/>
                <a:ext cx="1081500" cy="0"/>
              </a:xfrm>
              <a:prstGeom prst="straightConnector1">
                <a:avLst/>
              </a:prstGeom>
              <a:noFill/>
              <a:ln w="19050" cap="flat" cmpd="sng">
                <a:solidFill>
                  <a:srgbClr val="000000"/>
                </a:solidFill>
                <a:prstDash val="solid"/>
                <a:round/>
                <a:headEnd type="none" w="med" len="med"/>
                <a:tailEnd type="none" w="med" len="med"/>
              </a:ln>
            </p:spPr>
          </p:cxnSp>
          <p:cxnSp>
            <p:nvCxnSpPr>
              <p:cNvPr id="1199" name="Google Shape;1199;p117"/>
              <p:cNvCxnSpPr/>
              <p:nvPr/>
            </p:nvCxnSpPr>
            <p:spPr>
              <a:xfrm>
                <a:off x="1266429" y="2867184"/>
                <a:ext cx="54300" cy="99000"/>
              </a:xfrm>
              <a:prstGeom prst="straightConnector1">
                <a:avLst/>
              </a:prstGeom>
              <a:noFill/>
              <a:ln w="19050" cap="flat" cmpd="sng">
                <a:solidFill>
                  <a:srgbClr val="000000"/>
                </a:solidFill>
                <a:prstDash val="solid"/>
                <a:round/>
                <a:headEnd type="none" w="med" len="med"/>
                <a:tailEnd type="none" w="med" len="med"/>
              </a:ln>
            </p:spPr>
          </p:cxnSp>
          <p:cxnSp>
            <p:nvCxnSpPr>
              <p:cNvPr id="1200" name="Google Shape;1200;p117"/>
              <p:cNvCxnSpPr/>
              <p:nvPr/>
            </p:nvCxnSpPr>
            <p:spPr>
              <a:xfrm flipH="1">
                <a:off x="1321038" y="2867186"/>
                <a:ext cx="58200" cy="94800"/>
              </a:xfrm>
              <a:prstGeom prst="straightConnector1">
                <a:avLst/>
              </a:prstGeom>
              <a:noFill/>
              <a:ln w="19050" cap="flat" cmpd="sng">
                <a:solidFill>
                  <a:srgbClr val="000000"/>
                </a:solidFill>
                <a:prstDash val="solid"/>
                <a:round/>
                <a:headEnd type="none" w="med" len="med"/>
                <a:tailEnd type="none" w="med" len="med"/>
              </a:ln>
            </p:spPr>
          </p:cxnSp>
        </p:grpSp>
        <p:grpSp>
          <p:nvGrpSpPr>
            <p:cNvPr id="1201" name="Google Shape;1201;p117"/>
            <p:cNvGrpSpPr/>
            <p:nvPr/>
          </p:nvGrpSpPr>
          <p:grpSpPr>
            <a:xfrm>
              <a:off x="2623483" y="2172534"/>
              <a:ext cx="2278500" cy="692641"/>
              <a:chOff x="2623483" y="2172534"/>
              <a:chExt cx="2278500" cy="692641"/>
            </a:xfrm>
          </p:grpSpPr>
          <p:cxnSp>
            <p:nvCxnSpPr>
              <p:cNvPr id="1202" name="Google Shape;1202;p117"/>
              <p:cNvCxnSpPr/>
              <p:nvPr/>
            </p:nvCxnSpPr>
            <p:spPr>
              <a:xfrm rot="10800000">
                <a:off x="2630438" y="2174875"/>
                <a:ext cx="0" cy="690300"/>
              </a:xfrm>
              <a:prstGeom prst="straightConnector1">
                <a:avLst/>
              </a:prstGeom>
              <a:noFill/>
              <a:ln w="19050" cap="flat" cmpd="sng">
                <a:solidFill>
                  <a:srgbClr val="000000"/>
                </a:solidFill>
                <a:prstDash val="solid"/>
                <a:round/>
                <a:headEnd type="none" w="med" len="med"/>
                <a:tailEnd type="none" w="med" len="med"/>
              </a:ln>
            </p:spPr>
          </p:cxnSp>
          <p:cxnSp>
            <p:nvCxnSpPr>
              <p:cNvPr id="1203" name="Google Shape;1203;p117"/>
              <p:cNvCxnSpPr/>
              <p:nvPr/>
            </p:nvCxnSpPr>
            <p:spPr>
              <a:xfrm rot="10800000">
                <a:off x="4895726" y="2174875"/>
                <a:ext cx="0" cy="690300"/>
              </a:xfrm>
              <a:prstGeom prst="straightConnector1">
                <a:avLst/>
              </a:prstGeom>
              <a:noFill/>
              <a:ln w="19050" cap="flat" cmpd="sng">
                <a:solidFill>
                  <a:srgbClr val="000000"/>
                </a:solidFill>
                <a:prstDash val="solid"/>
                <a:round/>
                <a:headEnd type="none" w="med" len="med"/>
                <a:tailEnd type="none" w="med" len="med"/>
              </a:ln>
            </p:spPr>
          </p:cxnSp>
          <p:cxnSp>
            <p:nvCxnSpPr>
              <p:cNvPr id="1204" name="Google Shape;1204;p117"/>
              <p:cNvCxnSpPr/>
              <p:nvPr/>
            </p:nvCxnSpPr>
            <p:spPr>
              <a:xfrm>
                <a:off x="2623483" y="2172534"/>
                <a:ext cx="2278500" cy="0"/>
              </a:xfrm>
              <a:prstGeom prst="straightConnector1">
                <a:avLst/>
              </a:prstGeom>
              <a:noFill/>
              <a:ln w="19050" cap="flat" cmpd="sng">
                <a:solidFill>
                  <a:srgbClr val="000000"/>
                </a:solidFill>
                <a:prstDash val="solid"/>
                <a:round/>
                <a:headEnd type="none" w="med" len="med"/>
                <a:tailEnd type="none" w="med" len="med"/>
              </a:ln>
            </p:spPr>
          </p:cxnSp>
        </p:grpSp>
      </p:grpSp>
      <p:grpSp>
        <p:nvGrpSpPr>
          <p:cNvPr id="1205" name="Google Shape;1205;p117"/>
          <p:cNvGrpSpPr/>
          <p:nvPr/>
        </p:nvGrpSpPr>
        <p:grpSpPr>
          <a:xfrm rot="10800000">
            <a:off x="4450175" y="3088134"/>
            <a:ext cx="2278500" cy="834079"/>
            <a:chOff x="2623483" y="2172534"/>
            <a:chExt cx="2278500" cy="692641"/>
          </a:xfrm>
        </p:grpSpPr>
        <p:cxnSp>
          <p:nvCxnSpPr>
            <p:cNvPr id="1206" name="Google Shape;1206;p117"/>
            <p:cNvCxnSpPr/>
            <p:nvPr/>
          </p:nvCxnSpPr>
          <p:spPr>
            <a:xfrm rot="10800000">
              <a:off x="2630438" y="2174875"/>
              <a:ext cx="0" cy="690300"/>
            </a:xfrm>
            <a:prstGeom prst="straightConnector1">
              <a:avLst/>
            </a:prstGeom>
            <a:noFill/>
            <a:ln w="19050" cap="flat" cmpd="sng">
              <a:solidFill>
                <a:srgbClr val="000000"/>
              </a:solidFill>
              <a:prstDash val="solid"/>
              <a:round/>
              <a:headEnd type="none" w="med" len="med"/>
              <a:tailEnd type="none" w="med" len="med"/>
            </a:ln>
          </p:spPr>
        </p:cxnSp>
        <p:cxnSp>
          <p:nvCxnSpPr>
            <p:cNvPr id="1207" name="Google Shape;1207;p117"/>
            <p:cNvCxnSpPr/>
            <p:nvPr/>
          </p:nvCxnSpPr>
          <p:spPr>
            <a:xfrm rot="10800000">
              <a:off x="4895726" y="2174875"/>
              <a:ext cx="0" cy="690300"/>
            </a:xfrm>
            <a:prstGeom prst="straightConnector1">
              <a:avLst/>
            </a:prstGeom>
            <a:noFill/>
            <a:ln w="19050" cap="flat" cmpd="sng">
              <a:solidFill>
                <a:srgbClr val="000000"/>
              </a:solidFill>
              <a:prstDash val="solid"/>
              <a:round/>
              <a:headEnd type="none" w="med" len="med"/>
              <a:tailEnd type="none" w="med" len="med"/>
            </a:ln>
          </p:spPr>
        </p:cxnSp>
        <p:cxnSp>
          <p:nvCxnSpPr>
            <p:cNvPr id="1208" name="Google Shape;1208;p117"/>
            <p:cNvCxnSpPr/>
            <p:nvPr/>
          </p:nvCxnSpPr>
          <p:spPr>
            <a:xfrm>
              <a:off x="2623483" y="2172534"/>
              <a:ext cx="2278500" cy="0"/>
            </a:xfrm>
            <a:prstGeom prst="straightConnector1">
              <a:avLst/>
            </a:prstGeom>
            <a:noFill/>
            <a:ln w="19050" cap="flat" cmpd="sng">
              <a:solidFill>
                <a:srgbClr val="000000"/>
              </a:solidFill>
              <a:prstDash val="solid"/>
              <a:round/>
              <a:headEnd type="none" w="med" len="med"/>
              <a:tailEnd type="none" w="med" len="med"/>
            </a:ln>
          </p:spPr>
        </p:cxnSp>
      </p:grpSp>
      <p:sp>
        <p:nvSpPr>
          <p:cNvPr id="1209" name="Google Shape;1209;p117"/>
          <p:cNvSpPr/>
          <p:nvPr/>
        </p:nvSpPr>
        <p:spPr>
          <a:xfrm>
            <a:off x="4546875" y="3664054"/>
            <a:ext cx="2105700" cy="186300"/>
          </a:xfrm>
          <a:prstGeom prst="rect">
            <a:avLst/>
          </a:prstGeom>
          <a:noFill/>
          <a:ln w="9525" cap="flat" cmpd="sng">
            <a:solidFill>
              <a:srgbClr val="E06666"/>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E06666"/>
                </a:solidFill>
                <a:latin typeface="Open Sans"/>
                <a:ea typeface="Open Sans"/>
                <a:cs typeface="Open Sans"/>
                <a:sym typeface="Open Sans"/>
              </a:rPr>
              <a:t>Bob Signature</a:t>
            </a:r>
            <a:endParaRPr sz="1000">
              <a:solidFill>
                <a:srgbClr val="E06666"/>
              </a:solidFill>
              <a:latin typeface="Open Sans"/>
              <a:ea typeface="Open Sans"/>
              <a:cs typeface="Open Sans"/>
              <a:sym typeface="Open Sans"/>
            </a:endParaRPr>
          </a:p>
        </p:txBody>
      </p:sp>
      <p:sp>
        <p:nvSpPr>
          <p:cNvPr id="1210" name="Google Shape;1210;p117"/>
          <p:cNvSpPr txBox="1"/>
          <p:nvPr/>
        </p:nvSpPr>
        <p:spPr>
          <a:xfrm>
            <a:off x="4442550" y="3921037"/>
            <a:ext cx="1049400" cy="35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solidFill>
                  <a:srgbClr val="666666"/>
                </a:solidFill>
                <a:latin typeface="Open Sans"/>
                <a:ea typeface="Open Sans"/>
                <a:cs typeface="Open Sans"/>
                <a:sym typeface="Open Sans"/>
              </a:rPr>
              <a:t>To: </a:t>
            </a:r>
            <a:r>
              <a:rPr lang="en" sz="1000" b="1">
                <a:solidFill>
                  <a:srgbClr val="00FFFF"/>
                </a:solidFill>
                <a:latin typeface="Open Sans"/>
                <a:ea typeface="Open Sans"/>
                <a:cs typeface="Open Sans"/>
                <a:sym typeface="Open Sans"/>
              </a:rPr>
              <a:t>Alice</a:t>
            </a:r>
            <a:endParaRPr sz="1000" b="1">
              <a:solidFill>
                <a:srgbClr val="00FFFF"/>
              </a:solidFill>
              <a:latin typeface="Open Sans"/>
              <a:ea typeface="Open Sans"/>
              <a:cs typeface="Open Sans"/>
              <a:sym typeface="Open Sans"/>
            </a:endParaRPr>
          </a:p>
        </p:txBody>
      </p:sp>
      <p:sp>
        <p:nvSpPr>
          <p:cNvPr id="1211" name="Google Shape;1211;p117"/>
          <p:cNvSpPr txBox="1"/>
          <p:nvPr/>
        </p:nvSpPr>
        <p:spPr>
          <a:xfrm>
            <a:off x="5661750" y="3921037"/>
            <a:ext cx="1049400" cy="35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666666"/>
                </a:solidFill>
                <a:latin typeface="Open Sans"/>
                <a:ea typeface="Open Sans"/>
                <a:cs typeface="Open Sans"/>
                <a:sym typeface="Open Sans"/>
              </a:rPr>
              <a:t>7 BTC</a:t>
            </a:r>
            <a:endParaRPr sz="1000">
              <a:solidFill>
                <a:srgbClr val="666666"/>
              </a:solidFill>
              <a:latin typeface="Open Sans"/>
              <a:ea typeface="Open Sans"/>
              <a:cs typeface="Open Sans"/>
              <a:sym typeface="Open Sans"/>
            </a:endParaRPr>
          </a:p>
        </p:txBody>
      </p:sp>
      <p:grpSp>
        <p:nvGrpSpPr>
          <p:cNvPr id="1212" name="Google Shape;1212;p117"/>
          <p:cNvGrpSpPr/>
          <p:nvPr/>
        </p:nvGrpSpPr>
        <p:grpSpPr>
          <a:xfrm rot="10800000">
            <a:off x="4450141" y="3928415"/>
            <a:ext cx="2278500" cy="828260"/>
            <a:chOff x="2623483" y="2172534"/>
            <a:chExt cx="2278500" cy="692641"/>
          </a:xfrm>
        </p:grpSpPr>
        <p:cxnSp>
          <p:nvCxnSpPr>
            <p:cNvPr id="1213" name="Google Shape;1213;p117"/>
            <p:cNvCxnSpPr/>
            <p:nvPr/>
          </p:nvCxnSpPr>
          <p:spPr>
            <a:xfrm rot="10800000">
              <a:off x="2630438" y="2174875"/>
              <a:ext cx="0" cy="690300"/>
            </a:xfrm>
            <a:prstGeom prst="straightConnector1">
              <a:avLst/>
            </a:prstGeom>
            <a:noFill/>
            <a:ln w="19050" cap="flat" cmpd="sng">
              <a:solidFill>
                <a:srgbClr val="000000"/>
              </a:solidFill>
              <a:prstDash val="solid"/>
              <a:round/>
              <a:headEnd type="none" w="med" len="med"/>
              <a:tailEnd type="none" w="med" len="med"/>
            </a:ln>
          </p:spPr>
        </p:cxnSp>
        <p:cxnSp>
          <p:nvCxnSpPr>
            <p:cNvPr id="1214" name="Google Shape;1214;p117"/>
            <p:cNvCxnSpPr/>
            <p:nvPr/>
          </p:nvCxnSpPr>
          <p:spPr>
            <a:xfrm rot="10800000">
              <a:off x="4895726" y="2174875"/>
              <a:ext cx="0" cy="690300"/>
            </a:xfrm>
            <a:prstGeom prst="straightConnector1">
              <a:avLst/>
            </a:prstGeom>
            <a:noFill/>
            <a:ln w="19050" cap="flat" cmpd="sng">
              <a:solidFill>
                <a:srgbClr val="000000"/>
              </a:solidFill>
              <a:prstDash val="solid"/>
              <a:round/>
              <a:headEnd type="none" w="med" len="med"/>
              <a:tailEnd type="none" w="med" len="med"/>
            </a:ln>
          </p:spPr>
        </p:cxnSp>
        <p:cxnSp>
          <p:nvCxnSpPr>
            <p:cNvPr id="1215" name="Google Shape;1215;p117"/>
            <p:cNvCxnSpPr/>
            <p:nvPr/>
          </p:nvCxnSpPr>
          <p:spPr>
            <a:xfrm>
              <a:off x="2623483" y="2172534"/>
              <a:ext cx="2278500" cy="0"/>
            </a:xfrm>
            <a:prstGeom prst="straightConnector1">
              <a:avLst/>
            </a:prstGeom>
            <a:noFill/>
            <a:ln w="19050" cap="flat" cmpd="sng">
              <a:solidFill>
                <a:srgbClr val="000000"/>
              </a:solidFill>
              <a:prstDash val="solid"/>
              <a:round/>
              <a:headEnd type="none" w="med" len="med"/>
              <a:tailEnd type="none" w="med" len="med"/>
            </a:ln>
          </p:spPr>
        </p:cxnSp>
      </p:grpSp>
      <p:sp>
        <p:nvSpPr>
          <p:cNvPr id="1216" name="Google Shape;1216;p117"/>
          <p:cNvSpPr/>
          <p:nvPr/>
        </p:nvSpPr>
        <p:spPr>
          <a:xfrm>
            <a:off x="4546875" y="4495350"/>
            <a:ext cx="2105700" cy="186300"/>
          </a:xfrm>
          <a:prstGeom prst="rect">
            <a:avLst/>
          </a:prstGeom>
          <a:noFill/>
          <a:ln w="9525" cap="flat" cmpd="sng">
            <a:solidFill>
              <a:srgbClr val="00FFF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0FFFF"/>
                </a:solidFill>
                <a:latin typeface="Open Sans"/>
                <a:ea typeface="Open Sans"/>
                <a:cs typeface="Open Sans"/>
                <a:sym typeface="Open Sans"/>
              </a:rPr>
              <a:t>Alice Signature</a:t>
            </a:r>
            <a:endParaRPr sz="1000">
              <a:solidFill>
                <a:srgbClr val="00FFFF"/>
              </a:solidFill>
              <a:latin typeface="Open Sans"/>
              <a:ea typeface="Open Sans"/>
              <a:cs typeface="Open Sans"/>
              <a:sym typeface="Open Sans"/>
            </a:endParaRPr>
          </a:p>
        </p:txBody>
      </p:sp>
      <p:sp>
        <p:nvSpPr>
          <p:cNvPr id="1217" name="Google Shape;1217;p117"/>
          <p:cNvSpPr txBox="1"/>
          <p:nvPr/>
        </p:nvSpPr>
        <p:spPr>
          <a:xfrm>
            <a:off x="1050170" y="2541200"/>
            <a:ext cx="1279200" cy="35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solidFill>
                  <a:srgbClr val="666666"/>
                </a:solidFill>
                <a:latin typeface="Open Sans"/>
                <a:ea typeface="Open Sans"/>
                <a:cs typeface="Open Sans"/>
                <a:sym typeface="Open Sans"/>
              </a:rPr>
              <a:t>From:  </a:t>
            </a:r>
            <a:r>
              <a:rPr lang="en" sz="1000" b="1">
                <a:solidFill>
                  <a:srgbClr val="666666"/>
                </a:solidFill>
                <a:latin typeface="Open Sans"/>
                <a:ea typeface="Open Sans"/>
                <a:cs typeface="Open Sans"/>
                <a:sym typeface="Open Sans"/>
              </a:rPr>
              <a:t>Someone</a:t>
            </a:r>
            <a:endParaRPr sz="1000" b="1">
              <a:solidFill>
                <a:srgbClr val="666666"/>
              </a:solidFill>
              <a:latin typeface="Open Sans"/>
              <a:ea typeface="Open Sans"/>
              <a:cs typeface="Open Sans"/>
              <a:sym typeface="Open Sans"/>
            </a:endParaRPr>
          </a:p>
        </p:txBody>
      </p:sp>
      <p:sp>
        <p:nvSpPr>
          <p:cNvPr id="1218" name="Google Shape;1218;p117"/>
          <p:cNvSpPr txBox="1"/>
          <p:nvPr/>
        </p:nvSpPr>
        <p:spPr>
          <a:xfrm>
            <a:off x="2269370" y="2541200"/>
            <a:ext cx="1049400" cy="35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666666"/>
                </a:solidFill>
                <a:latin typeface="Open Sans"/>
                <a:ea typeface="Open Sans"/>
                <a:cs typeface="Open Sans"/>
                <a:sym typeface="Open Sans"/>
              </a:rPr>
              <a:t>10 BTC</a:t>
            </a:r>
            <a:endParaRPr sz="1000">
              <a:solidFill>
                <a:srgbClr val="666666"/>
              </a:solidFill>
              <a:latin typeface="Open Sans"/>
              <a:ea typeface="Open Sans"/>
              <a:cs typeface="Open Sans"/>
              <a:sym typeface="Open Sans"/>
            </a:endParaRPr>
          </a:p>
        </p:txBody>
      </p:sp>
      <p:sp>
        <p:nvSpPr>
          <p:cNvPr id="1219" name="Google Shape;1219;p117"/>
          <p:cNvSpPr/>
          <p:nvPr/>
        </p:nvSpPr>
        <p:spPr>
          <a:xfrm>
            <a:off x="1154495" y="2983825"/>
            <a:ext cx="2105700" cy="1863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Open Sans"/>
                <a:ea typeface="Open Sans"/>
                <a:cs typeface="Open Sans"/>
                <a:sym typeface="Open Sans"/>
              </a:rPr>
              <a:t>Signed: Someone</a:t>
            </a:r>
            <a:endParaRPr sz="1000">
              <a:solidFill>
                <a:srgbClr val="666666"/>
              </a:solidFill>
              <a:latin typeface="Open Sans"/>
              <a:ea typeface="Open Sans"/>
              <a:cs typeface="Open Sans"/>
              <a:sym typeface="Open Sans"/>
            </a:endParaRPr>
          </a:p>
        </p:txBody>
      </p:sp>
      <p:grpSp>
        <p:nvGrpSpPr>
          <p:cNvPr id="1220" name="Google Shape;1220;p117"/>
          <p:cNvGrpSpPr/>
          <p:nvPr/>
        </p:nvGrpSpPr>
        <p:grpSpPr>
          <a:xfrm>
            <a:off x="1057804" y="2553534"/>
            <a:ext cx="2278500" cy="793650"/>
            <a:chOff x="2623483" y="2172534"/>
            <a:chExt cx="2278500" cy="793650"/>
          </a:xfrm>
        </p:grpSpPr>
        <p:grpSp>
          <p:nvGrpSpPr>
            <p:cNvPr id="1221" name="Google Shape;1221;p117"/>
            <p:cNvGrpSpPr/>
            <p:nvPr/>
          </p:nvGrpSpPr>
          <p:grpSpPr>
            <a:xfrm>
              <a:off x="2623483" y="2865238"/>
              <a:ext cx="2271739" cy="100946"/>
              <a:chOff x="185083" y="2865238"/>
              <a:chExt cx="2271739" cy="100946"/>
            </a:xfrm>
          </p:grpSpPr>
          <p:cxnSp>
            <p:nvCxnSpPr>
              <p:cNvPr id="1222" name="Google Shape;1222;p117"/>
              <p:cNvCxnSpPr/>
              <p:nvPr/>
            </p:nvCxnSpPr>
            <p:spPr>
              <a:xfrm>
                <a:off x="185083" y="2865238"/>
                <a:ext cx="1081500" cy="0"/>
              </a:xfrm>
              <a:prstGeom prst="straightConnector1">
                <a:avLst/>
              </a:prstGeom>
              <a:noFill/>
              <a:ln w="19050" cap="flat" cmpd="sng">
                <a:solidFill>
                  <a:srgbClr val="000000"/>
                </a:solidFill>
                <a:prstDash val="solid"/>
                <a:round/>
                <a:headEnd type="none" w="med" len="med"/>
                <a:tailEnd type="none" w="med" len="med"/>
              </a:ln>
            </p:spPr>
          </p:cxnSp>
          <p:cxnSp>
            <p:nvCxnSpPr>
              <p:cNvPr id="1223" name="Google Shape;1223;p117"/>
              <p:cNvCxnSpPr/>
              <p:nvPr/>
            </p:nvCxnSpPr>
            <p:spPr>
              <a:xfrm>
                <a:off x="1375322" y="2865238"/>
                <a:ext cx="1081500" cy="0"/>
              </a:xfrm>
              <a:prstGeom prst="straightConnector1">
                <a:avLst/>
              </a:prstGeom>
              <a:noFill/>
              <a:ln w="19050" cap="flat" cmpd="sng">
                <a:solidFill>
                  <a:srgbClr val="000000"/>
                </a:solidFill>
                <a:prstDash val="solid"/>
                <a:round/>
                <a:headEnd type="none" w="med" len="med"/>
                <a:tailEnd type="none" w="med" len="med"/>
              </a:ln>
            </p:spPr>
          </p:cxnSp>
          <p:cxnSp>
            <p:nvCxnSpPr>
              <p:cNvPr id="1224" name="Google Shape;1224;p117"/>
              <p:cNvCxnSpPr/>
              <p:nvPr/>
            </p:nvCxnSpPr>
            <p:spPr>
              <a:xfrm>
                <a:off x="1266429" y="2867184"/>
                <a:ext cx="54300" cy="99000"/>
              </a:xfrm>
              <a:prstGeom prst="straightConnector1">
                <a:avLst/>
              </a:prstGeom>
              <a:noFill/>
              <a:ln w="19050" cap="flat" cmpd="sng">
                <a:solidFill>
                  <a:srgbClr val="000000"/>
                </a:solidFill>
                <a:prstDash val="solid"/>
                <a:round/>
                <a:headEnd type="none" w="med" len="med"/>
                <a:tailEnd type="none" w="med" len="med"/>
              </a:ln>
            </p:spPr>
          </p:cxnSp>
          <p:cxnSp>
            <p:nvCxnSpPr>
              <p:cNvPr id="1225" name="Google Shape;1225;p117"/>
              <p:cNvCxnSpPr/>
              <p:nvPr/>
            </p:nvCxnSpPr>
            <p:spPr>
              <a:xfrm flipH="1">
                <a:off x="1321038" y="2867186"/>
                <a:ext cx="58200" cy="94800"/>
              </a:xfrm>
              <a:prstGeom prst="straightConnector1">
                <a:avLst/>
              </a:prstGeom>
              <a:noFill/>
              <a:ln w="19050" cap="flat" cmpd="sng">
                <a:solidFill>
                  <a:srgbClr val="000000"/>
                </a:solidFill>
                <a:prstDash val="solid"/>
                <a:round/>
                <a:headEnd type="none" w="med" len="med"/>
                <a:tailEnd type="none" w="med" len="med"/>
              </a:ln>
            </p:spPr>
          </p:cxnSp>
        </p:grpSp>
        <p:grpSp>
          <p:nvGrpSpPr>
            <p:cNvPr id="1226" name="Google Shape;1226;p117"/>
            <p:cNvGrpSpPr/>
            <p:nvPr/>
          </p:nvGrpSpPr>
          <p:grpSpPr>
            <a:xfrm>
              <a:off x="2623483" y="2172534"/>
              <a:ext cx="2278500" cy="692641"/>
              <a:chOff x="2623483" y="2172534"/>
              <a:chExt cx="2278500" cy="692641"/>
            </a:xfrm>
          </p:grpSpPr>
          <p:cxnSp>
            <p:nvCxnSpPr>
              <p:cNvPr id="1227" name="Google Shape;1227;p117"/>
              <p:cNvCxnSpPr/>
              <p:nvPr/>
            </p:nvCxnSpPr>
            <p:spPr>
              <a:xfrm rot="10800000">
                <a:off x="2630438" y="2174875"/>
                <a:ext cx="0" cy="690300"/>
              </a:xfrm>
              <a:prstGeom prst="straightConnector1">
                <a:avLst/>
              </a:prstGeom>
              <a:noFill/>
              <a:ln w="19050" cap="flat" cmpd="sng">
                <a:solidFill>
                  <a:srgbClr val="000000"/>
                </a:solidFill>
                <a:prstDash val="solid"/>
                <a:round/>
                <a:headEnd type="none" w="med" len="med"/>
                <a:tailEnd type="none" w="med" len="med"/>
              </a:ln>
            </p:spPr>
          </p:cxnSp>
          <p:cxnSp>
            <p:nvCxnSpPr>
              <p:cNvPr id="1228" name="Google Shape;1228;p117"/>
              <p:cNvCxnSpPr/>
              <p:nvPr/>
            </p:nvCxnSpPr>
            <p:spPr>
              <a:xfrm rot="10800000">
                <a:off x="4895726" y="2174875"/>
                <a:ext cx="0" cy="690300"/>
              </a:xfrm>
              <a:prstGeom prst="straightConnector1">
                <a:avLst/>
              </a:prstGeom>
              <a:noFill/>
              <a:ln w="19050" cap="flat" cmpd="sng">
                <a:solidFill>
                  <a:srgbClr val="000000"/>
                </a:solidFill>
                <a:prstDash val="solid"/>
                <a:round/>
                <a:headEnd type="none" w="med" len="med"/>
                <a:tailEnd type="none" w="med" len="med"/>
              </a:ln>
            </p:spPr>
          </p:cxnSp>
          <p:cxnSp>
            <p:nvCxnSpPr>
              <p:cNvPr id="1229" name="Google Shape;1229;p117"/>
              <p:cNvCxnSpPr/>
              <p:nvPr/>
            </p:nvCxnSpPr>
            <p:spPr>
              <a:xfrm>
                <a:off x="2623483" y="2172534"/>
                <a:ext cx="2278500" cy="0"/>
              </a:xfrm>
              <a:prstGeom prst="straightConnector1">
                <a:avLst/>
              </a:prstGeom>
              <a:noFill/>
              <a:ln w="19050" cap="flat" cmpd="sng">
                <a:solidFill>
                  <a:srgbClr val="000000"/>
                </a:solidFill>
                <a:prstDash val="solid"/>
                <a:round/>
                <a:headEnd type="none" w="med" len="med"/>
                <a:tailEnd type="none" w="med" len="med"/>
              </a:ln>
            </p:spPr>
          </p:cxnSp>
        </p:grpSp>
      </p:grpSp>
      <p:sp>
        <p:nvSpPr>
          <p:cNvPr id="1230" name="Google Shape;1230;p117"/>
          <p:cNvSpPr txBox="1"/>
          <p:nvPr/>
        </p:nvSpPr>
        <p:spPr>
          <a:xfrm>
            <a:off x="1050170" y="3233904"/>
            <a:ext cx="1049400" cy="35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solidFill>
                  <a:srgbClr val="666666"/>
                </a:solidFill>
                <a:latin typeface="Open Sans"/>
                <a:ea typeface="Open Sans"/>
                <a:cs typeface="Open Sans"/>
                <a:sym typeface="Open Sans"/>
              </a:rPr>
              <a:t>To: </a:t>
            </a:r>
            <a:r>
              <a:rPr lang="en" sz="1000" b="1">
                <a:solidFill>
                  <a:srgbClr val="00FFFF"/>
                </a:solidFill>
                <a:latin typeface="Open Sans"/>
                <a:ea typeface="Open Sans"/>
                <a:cs typeface="Open Sans"/>
                <a:sym typeface="Open Sans"/>
              </a:rPr>
              <a:t>Alice</a:t>
            </a:r>
            <a:endParaRPr sz="1000" b="1">
              <a:solidFill>
                <a:srgbClr val="00FFFF"/>
              </a:solidFill>
              <a:latin typeface="Open Sans"/>
              <a:ea typeface="Open Sans"/>
              <a:cs typeface="Open Sans"/>
              <a:sym typeface="Open Sans"/>
            </a:endParaRPr>
          </a:p>
        </p:txBody>
      </p:sp>
      <p:sp>
        <p:nvSpPr>
          <p:cNvPr id="1231" name="Google Shape;1231;p117"/>
          <p:cNvSpPr txBox="1"/>
          <p:nvPr/>
        </p:nvSpPr>
        <p:spPr>
          <a:xfrm>
            <a:off x="2269370" y="3233904"/>
            <a:ext cx="1049400" cy="35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666666"/>
                </a:solidFill>
                <a:latin typeface="Open Sans"/>
                <a:ea typeface="Open Sans"/>
                <a:cs typeface="Open Sans"/>
                <a:sym typeface="Open Sans"/>
              </a:rPr>
              <a:t>10 BTC</a:t>
            </a:r>
            <a:endParaRPr sz="1000">
              <a:solidFill>
                <a:srgbClr val="666666"/>
              </a:solidFill>
              <a:latin typeface="Open Sans"/>
              <a:ea typeface="Open Sans"/>
              <a:cs typeface="Open Sans"/>
              <a:sym typeface="Open Sans"/>
            </a:endParaRPr>
          </a:p>
        </p:txBody>
      </p:sp>
      <p:grpSp>
        <p:nvGrpSpPr>
          <p:cNvPr id="1232" name="Google Shape;1232;p117"/>
          <p:cNvGrpSpPr/>
          <p:nvPr/>
        </p:nvGrpSpPr>
        <p:grpSpPr>
          <a:xfrm rot="10800000">
            <a:off x="1057795" y="3253021"/>
            <a:ext cx="2278500" cy="834079"/>
            <a:chOff x="2623483" y="2172534"/>
            <a:chExt cx="2278500" cy="692641"/>
          </a:xfrm>
        </p:grpSpPr>
        <p:cxnSp>
          <p:nvCxnSpPr>
            <p:cNvPr id="1233" name="Google Shape;1233;p117"/>
            <p:cNvCxnSpPr/>
            <p:nvPr/>
          </p:nvCxnSpPr>
          <p:spPr>
            <a:xfrm rot="10800000">
              <a:off x="2630438" y="2174875"/>
              <a:ext cx="0" cy="690300"/>
            </a:xfrm>
            <a:prstGeom prst="straightConnector1">
              <a:avLst/>
            </a:prstGeom>
            <a:noFill/>
            <a:ln w="19050" cap="flat" cmpd="sng">
              <a:solidFill>
                <a:srgbClr val="000000"/>
              </a:solidFill>
              <a:prstDash val="solid"/>
              <a:round/>
              <a:headEnd type="none" w="med" len="med"/>
              <a:tailEnd type="none" w="med" len="med"/>
            </a:ln>
          </p:spPr>
        </p:cxnSp>
        <p:cxnSp>
          <p:nvCxnSpPr>
            <p:cNvPr id="1234" name="Google Shape;1234;p117"/>
            <p:cNvCxnSpPr/>
            <p:nvPr/>
          </p:nvCxnSpPr>
          <p:spPr>
            <a:xfrm rot="10800000">
              <a:off x="4895726" y="2174875"/>
              <a:ext cx="0" cy="690300"/>
            </a:xfrm>
            <a:prstGeom prst="straightConnector1">
              <a:avLst/>
            </a:prstGeom>
            <a:noFill/>
            <a:ln w="19050" cap="flat" cmpd="sng">
              <a:solidFill>
                <a:srgbClr val="000000"/>
              </a:solidFill>
              <a:prstDash val="solid"/>
              <a:round/>
              <a:headEnd type="none" w="med" len="med"/>
              <a:tailEnd type="none" w="med" len="med"/>
            </a:ln>
          </p:spPr>
        </p:cxnSp>
        <p:cxnSp>
          <p:nvCxnSpPr>
            <p:cNvPr id="1235" name="Google Shape;1235;p117"/>
            <p:cNvCxnSpPr/>
            <p:nvPr/>
          </p:nvCxnSpPr>
          <p:spPr>
            <a:xfrm>
              <a:off x="2623483" y="2172534"/>
              <a:ext cx="2278500" cy="0"/>
            </a:xfrm>
            <a:prstGeom prst="straightConnector1">
              <a:avLst/>
            </a:prstGeom>
            <a:noFill/>
            <a:ln w="19050" cap="flat" cmpd="sng">
              <a:solidFill>
                <a:srgbClr val="000000"/>
              </a:solidFill>
              <a:prstDash val="solid"/>
              <a:round/>
              <a:headEnd type="none" w="med" len="med"/>
              <a:tailEnd type="none" w="med" len="med"/>
            </a:ln>
          </p:spPr>
        </p:cxnSp>
      </p:grpSp>
      <p:sp>
        <p:nvSpPr>
          <p:cNvPr id="1236" name="Google Shape;1236;p117"/>
          <p:cNvSpPr/>
          <p:nvPr/>
        </p:nvSpPr>
        <p:spPr>
          <a:xfrm>
            <a:off x="1154495" y="3835833"/>
            <a:ext cx="2105700" cy="186300"/>
          </a:xfrm>
          <a:prstGeom prst="rect">
            <a:avLst/>
          </a:prstGeom>
          <a:noFill/>
          <a:ln w="9525" cap="flat" cmpd="sng">
            <a:solidFill>
              <a:srgbClr val="00FFF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0FFFF"/>
                </a:solidFill>
                <a:latin typeface="Open Sans"/>
                <a:ea typeface="Open Sans"/>
                <a:cs typeface="Open Sans"/>
                <a:sym typeface="Open Sans"/>
              </a:rPr>
              <a:t>Alice Signature</a:t>
            </a:r>
            <a:endParaRPr sz="1000">
              <a:solidFill>
                <a:srgbClr val="00FFFF"/>
              </a:solidFill>
              <a:latin typeface="Open Sans"/>
              <a:ea typeface="Open Sans"/>
              <a:cs typeface="Open Sans"/>
              <a:sym typeface="Open Sans"/>
            </a:endParaRPr>
          </a:p>
        </p:txBody>
      </p:sp>
      <p:grpSp>
        <p:nvGrpSpPr>
          <p:cNvPr id="1237" name="Google Shape;1237;p117"/>
          <p:cNvGrpSpPr/>
          <p:nvPr/>
        </p:nvGrpSpPr>
        <p:grpSpPr>
          <a:xfrm>
            <a:off x="3344114" y="2878929"/>
            <a:ext cx="1080296" cy="746954"/>
            <a:chOff x="3344149" y="2900971"/>
            <a:chExt cx="1080296" cy="724916"/>
          </a:xfrm>
        </p:grpSpPr>
        <p:cxnSp>
          <p:nvCxnSpPr>
            <p:cNvPr id="1238" name="Google Shape;1238;p117"/>
            <p:cNvCxnSpPr/>
            <p:nvPr/>
          </p:nvCxnSpPr>
          <p:spPr>
            <a:xfrm>
              <a:off x="3930945" y="2900975"/>
              <a:ext cx="493500" cy="0"/>
            </a:xfrm>
            <a:prstGeom prst="straightConnector1">
              <a:avLst/>
            </a:prstGeom>
            <a:noFill/>
            <a:ln w="9525" cap="flat" cmpd="sng">
              <a:solidFill>
                <a:schemeClr val="dk2"/>
              </a:solidFill>
              <a:prstDash val="solid"/>
              <a:round/>
              <a:headEnd type="none" w="med" len="med"/>
              <a:tailEnd type="triangle" w="med" len="med"/>
            </a:ln>
          </p:spPr>
        </p:cxnSp>
        <p:cxnSp>
          <p:nvCxnSpPr>
            <p:cNvPr id="1239" name="Google Shape;1239;p117"/>
            <p:cNvCxnSpPr/>
            <p:nvPr/>
          </p:nvCxnSpPr>
          <p:spPr>
            <a:xfrm>
              <a:off x="3930958" y="2900971"/>
              <a:ext cx="0" cy="724800"/>
            </a:xfrm>
            <a:prstGeom prst="straightConnector1">
              <a:avLst/>
            </a:prstGeom>
            <a:noFill/>
            <a:ln w="9525" cap="flat" cmpd="sng">
              <a:solidFill>
                <a:schemeClr val="dk2"/>
              </a:solidFill>
              <a:prstDash val="solid"/>
              <a:round/>
              <a:headEnd type="none" w="med" len="med"/>
              <a:tailEnd type="none" w="med" len="med"/>
            </a:ln>
          </p:spPr>
        </p:cxnSp>
        <p:cxnSp>
          <p:nvCxnSpPr>
            <p:cNvPr id="1240" name="Google Shape;1240;p117"/>
            <p:cNvCxnSpPr/>
            <p:nvPr/>
          </p:nvCxnSpPr>
          <p:spPr>
            <a:xfrm rot="10800000">
              <a:off x="3344149" y="3625887"/>
              <a:ext cx="593700" cy="0"/>
            </a:xfrm>
            <a:prstGeom prst="straightConnector1">
              <a:avLst/>
            </a:prstGeom>
            <a:noFill/>
            <a:ln w="9525" cap="flat" cmpd="sng">
              <a:solidFill>
                <a:schemeClr val="dk2"/>
              </a:solidFill>
              <a:prstDash val="solid"/>
              <a:round/>
              <a:headEnd type="none" w="med" len="med"/>
              <a:tailEnd type="none" w="med" len="med"/>
            </a:ln>
          </p:spPr>
        </p:cxnSp>
      </p:grpSp>
      <p:sp>
        <p:nvSpPr>
          <p:cNvPr id="1241" name="Google Shape;1241;p117"/>
          <p:cNvSpPr/>
          <p:nvPr/>
        </p:nvSpPr>
        <p:spPr>
          <a:xfrm>
            <a:off x="4546875" y="2818950"/>
            <a:ext cx="2105700" cy="186300"/>
          </a:xfrm>
          <a:prstGeom prst="rect">
            <a:avLst/>
          </a:prstGeom>
          <a:solidFill>
            <a:srgbClr val="C9DA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Open Sans"/>
                <a:ea typeface="Open Sans"/>
                <a:cs typeface="Open Sans"/>
                <a:sym typeface="Open Sans"/>
              </a:rPr>
              <a:t>Signed: </a:t>
            </a:r>
            <a:r>
              <a:rPr lang="en" sz="1000">
                <a:solidFill>
                  <a:srgbClr val="3C78D8"/>
                </a:solidFill>
                <a:latin typeface="Open Sans"/>
                <a:ea typeface="Open Sans"/>
                <a:cs typeface="Open Sans"/>
                <a:sym typeface="Open Sans"/>
              </a:rPr>
              <a:t>Alice</a:t>
            </a:r>
            <a:endParaRPr sz="1000">
              <a:solidFill>
                <a:srgbClr val="3C78D8"/>
              </a:solidFill>
              <a:latin typeface="Open Sans"/>
              <a:ea typeface="Open Sans"/>
              <a:cs typeface="Open Sans"/>
              <a:sym typeface="Open Sans"/>
            </a:endParaRPr>
          </a:p>
        </p:txBody>
      </p:sp>
      <p:grpSp>
        <p:nvGrpSpPr>
          <p:cNvPr id="1242" name="Google Shape;1242;p117"/>
          <p:cNvGrpSpPr/>
          <p:nvPr/>
        </p:nvGrpSpPr>
        <p:grpSpPr>
          <a:xfrm>
            <a:off x="-8651" y="2900971"/>
            <a:ext cx="1080296" cy="724916"/>
            <a:chOff x="-8651" y="2900971"/>
            <a:chExt cx="1080296" cy="724916"/>
          </a:xfrm>
        </p:grpSpPr>
        <p:cxnSp>
          <p:nvCxnSpPr>
            <p:cNvPr id="1243" name="Google Shape;1243;p117"/>
            <p:cNvCxnSpPr/>
            <p:nvPr/>
          </p:nvCxnSpPr>
          <p:spPr>
            <a:xfrm>
              <a:off x="578145" y="2900975"/>
              <a:ext cx="493500" cy="0"/>
            </a:xfrm>
            <a:prstGeom prst="straightConnector1">
              <a:avLst/>
            </a:prstGeom>
            <a:noFill/>
            <a:ln w="9525" cap="flat" cmpd="sng">
              <a:solidFill>
                <a:schemeClr val="dk2"/>
              </a:solidFill>
              <a:prstDash val="solid"/>
              <a:round/>
              <a:headEnd type="none" w="med" len="med"/>
              <a:tailEnd type="triangle" w="med" len="med"/>
            </a:ln>
          </p:spPr>
        </p:cxnSp>
        <p:cxnSp>
          <p:nvCxnSpPr>
            <p:cNvPr id="1244" name="Google Shape;1244;p117"/>
            <p:cNvCxnSpPr/>
            <p:nvPr/>
          </p:nvCxnSpPr>
          <p:spPr>
            <a:xfrm>
              <a:off x="578158" y="2900971"/>
              <a:ext cx="0" cy="724800"/>
            </a:xfrm>
            <a:prstGeom prst="straightConnector1">
              <a:avLst/>
            </a:prstGeom>
            <a:noFill/>
            <a:ln w="9525" cap="flat" cmpd="sng">
              <a:solidFill>
                <a:schemeClr val="dk2"/>
              </a:solidFill>
              <a:prstDash val="solid"/>
              <a:round/>
              <a:headEnd type="none" w="med" len="med"/>
              <a:tailEnd type="none" w="med" len="med"/>
            </a:ln>
          </p:spPr>
        </p:cxnSp>
        <p:cxnSp>
          <p:nvCxnSpPr>
            <p:cNvPr id="1245" name="Google Shape;1245;p117"/>
            <p:cNvCxnSpPr/>
            <p:nvPr/>
          </p:nvCxnSpPr>
          <p:spPr>
            <a:xfrm rot="10800000">
              <a:off x="-8651" y="3625887"/>
              <a:ext cx="593700" cy="0"/>
            </a:xfrm>
            <a:prstGeom prst="straightConnector1">
              <a:avLst/>
            </a:prstGeom>
            <a:noFill/>
            <a:ln w="9525" cap="flat" cmpd="sng">
              <a:solidFill>
                <a:schemeClr val="dk2"/>
              </a:solidFill>
              <a:prstDash val="solid"/>
              <a:round/>
              <a:headEnd type="none" w="med" len="med"/>
              <a:tailEnd type="none" w="med" len="med"/>
            </a:ln>
          </p:spPr>
        </p:cxnSp>
      </p:grpSp>
      <p:sp>
        <p:nvSpPr>
          <p:cNvPr id="1246" name="Google Shape;1246;p117"/>
          <p:cNvSpPr txBox="1"/>
          <p:nvPr/>
        </p:nvSpPr>
        <p:spPr>
          <a:xfrm>
            <a:off x="1048900" y="3548676"/>
            <a:ext cx="1732800" cy="343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solidFill>
                  <a:srgbClr val="666666"/>
                </a:solidFill>
                <a:latin typeface="Open Sans"/>
                <a:ea typeface="Open Sans"/>
                <a:cs typeface="Open Sans"/>
                <a:sym typeface="Open Sans"/>
              </a:rPr>
              <a:t>Required to spend:</a:t>
            </a:r>
            <a:endParaRPr sz="1000">
              <a:solidFill>
                <a:srgbClr val="666666"/>
              </a:solidFill>
              <a:latin typeface="Open Sans"/>
              <a:ea typeface="Open Sans"/>
              <a:cs typeface="Open Sans"/>
              <a:sym typeface="Open Sans"/>
            </a:endParaRPr>
          </a:p>
        </p:txBody>
      </p:sp>
      <p:sp>
        <p:nvSpPr>
          <p:cNvPr id="1247" name="Google Shape;1247;p117"/>
          <p:cNvSpPr txBox="1"/>
          <p:nvPr/>
        </p:nvSpPr>
        <p:spPr>
          <a:xfrm>
            <a:off x="4441280" y="4222001"/>
            <a:ext cx="1732800" cy="343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solidFill>
                  <a:srgbClr val="666666"/>
                </a:solidFill>
                <a:latin typeface="Open Sans"/>
                <a:ea typeface="Open Sans"/>
                <a:cs typeface="Open Sans"/>
                <a:sym typeface="Open Sans"/>
              </a:rPr>
              <a:t>Required to spend:</a:t>
            </a:r>
            <a:endParaRPr sz="1000">
              <a:solidFill>
                <a:srgbClr val="666666"/>
              </a:solidFill>
              <a:latin typeface="Open Sans"/>
              <a:ea typeface="Open Sans"/>
              <a:cs typeface="Open Sans"/>
              <a:sym typeface="Open Sans"/>
            </a:endParaRPr>
          </a:p>
        </p:txBody>
      </p:sp>
      <p:sp>
        <p:nvSpPr>
          <p:cNvPr id="1248" name="Google Shape;1248;p117"/>
          <p:cNvSpPr txBox="1"/>
          <p:nvPr/>
        </p:nvSpPr>
        <p:spPr>
          <a:xfrm>
            <a:off x="4441280" y="3383801"/>
            <a:ext cx="1732800" cy="343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solidFill>
                  <a:srgbClr val="666666"/>
                </a:solidFill>
                <a:latin typeface="Open Sans"/>
                <a:ea typeface="Open Sans"/>
                <a:cs typeface="Open Sans"/>
                <a:sym typeface="Open Sans"/>
              </a:rPr>
              <a:t>Required to spend:</a:t>
            </a:r>
            <a:endParaRPr sz="1000">
              <a:solidFill>
                <a:srgbClr val="666666"/>
              </a:solidFill>
              <a:latin typeface="Open Sans"/>
              <a:ea typeface="Open Sans"/>
              <a:cs typeface="Open Sans"/>
              <a:sym typeface="Open Sans"/>
            </a:endParaRPr>
          </a:p>
        </p:txBody>
      </p:sp>
      <p:sp>
        <p:nvSpPr>
          <p:cNvPr id="2" name="Date Placeholder 1"/>
          <p:cNvSpPr>
            <a:spLocks noGrp="1"/>
          </p:cNvSpPr>
          <p:nvPr>
            <p:ph type="dt" sz="half" idx="10"/>
          </p:nvPr>
        </p:nvSpPr>
        <p:spPr/>
        <p:txBody>
          <a:bodyPr/>
          <a:lstStyle/>
          <a:p>
            <a:pPr>
              <a:defRPr/>
            </a:pPr>
            <a:fld id="{56F93A5A-1973-40F9-AC73-804A8F14033B}" type="datetime1">
              <a:rPr lang="zh-CN" altLang="en-US" smtClean="0"/>
              <a:t>2020/8/27</a:t>
            </a:fld>
            <a:endParaRPr lang="en-US" altLang="zh-CN"/>
          </a:p>
        </p:txBody>
      </p:sp>
    </p:spTree>
    <p:extLst>
      <p:ext uri="{BB962C8B-B14F-4D97-AF65-F5344CB8AC3E}">
        <p14:creationId xmlns:p14="http://schemas.microsoft.com/office/powerpoint/2010/main" val="18437087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6"/>
          <p:cNvSpPr>
            <a:spLocks noChangeArrowheads="1"/>
          </p:cNvSpPr>
          <p:nvPr/>
        </p:nvSpPr>
        <p:spPr bwMode="auto">
          <a:xfrm>
            <a:off x="304800" y="197353"/>
            <a:ext cx="4857750" cy="5455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Arial Unicode MS" pitchFamily="34" charset="-128"/>
                <a:cs typeface="Arial Unicode MS" pitchFamily="34" charset="-128"/>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Arial Unicode MS" pitchFamily="34" charset="-128"/>
                <a:cs typeface="Arial Unicode MS" pitchFamily="34" charset="-128"/>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Arial Unicode MS" pitchFamily="34" charset="-128"/>
                <a:cs typeface="Arial Unicode MS" pitchFamily="34" charset="-128"/>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Arial Unicode MS" pitchFamily="34" charset="-128"/>
                <a:cs typeface="Arial Unicode MS" pitchFamily="34" charset="-128"/>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Arial Unicode MS" pitchFamily="34" charset="-128"/>
                <a:cs typeface="Arial Unicode MS" pitchFamily="34" charset="-128"/>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Arial Unicode MS" pitchFamily="34" charset="-128"/>
                <a:cs typeface="Arial Unicode MS" pitchFamily="34" charset="-128"/>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Arial Unicode MS" pitchFamily="34" charset="-128"/>
                <a:cs typeface="Arial Unicode MS" pitchFamily="34" charset="-128"/>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Arial Unicode MS" pitchFamily="34" charset="-128"/>
                <a:cs typeface="Arial Unicode MS" pitchFamily="34" charset="-128"/>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Arial Unicode MS" pitchFamily="34" charset="-128"/>
                <a:cs typeface="Arial Unicode MS" pitchFamily="34" charset="-128"/>
              </a:defRPr>
            </a:lvl9pPr>
          </a:lstStyle>
          <a:p>
            <a:pPr algn="just" eaLnBrk="1" hangingPunct="1">
              <a:buSzPct val="90000"/>
            </a:pPr>
            <a:r>
              <a:rPr lang="en-US" altLang="en-US" sz="4000" b="1" dirty="0">
                <a:solidFill>
                  <a:srgbClr val="7889FB"/>
                </a:solidFill>
                <a:ea typeface="宋体" charset="-122"/>
                <a:cs typeface="Times New Roman" pitchFamily="18" charset="0"/>
              </a:rPr>
              <a:t>Course Plan</a:t>
            </a:r>
          </a:p>
        </p:txBody>
      </p:sp>
      <p:sp>
        <p:nvSpPr>
          <p:cNvPr id="16388" name="Rectangle 11"/>
          <p:cNvSpPr>
            <a:spLocks noChangeArrowheads="1"/>
          </p:cNvSpPr>
          <p:nvPr/>
        </p:nvSpPr>
        <p:spPr bwMode="auto">
          <a:xfrm>
            <a:off x="443752" y="971548"/>
            <a:ext cx="8608149" cy="34189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457200" indent="-454025">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chemeClr val="tx1"/>
                </a:solidFill>
                <a:latin typeface="Arial" charset="0"/>
                <a:ea typeface="Arial Unicode MS" pitchFamily="34" charset="-128"/>
                <a:cs typeface="Arial Unicode MS" pitchFamily="34" charset="-128"/>
              </a:defRPr>
            </a:lvl1pPr>
            <a:lvl2pPr marL="742950" indent="-28575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chemeClr val="tx1"/>
                </a:solidFill>
                <a:latin typeface="Arial" charset="0"/>
                <a:ea typeface="Arial Unicode MS" pitchFamily="34" charset="-128"/>
                <a:cs typeface="Arial Unicode MS" pitchFamily="34" charset="-128"/>
              </a:defRPr>
            </a:lvl2pPr>
            <a:lvl3pPr marL="11430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chemeClr val="tx1"/>
                </a:solidFill>
                <a:latin typeface="Arial" charset="0"/>
                <a:ea typeface="Arial Unicode MS" pitchFamily="34" charset="-128"/>
                <a:cs typeface="Arial Unicode MS" pitchFamily="34" charset="-128"/>
              </a:defRPr>
            </a:lvl3pPr>
            <a:lvl4pPr marL="16002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chemeClr val="tx1"/>
                </a:solidFill>
                <a:latin typeface="Arial" charset="0"/>
                <a:ea typeface="Arial Unicode MS" pitchFamily="34" charset="-128"/>
                <a:cs typeface="Arial Unicode MS" pitchFamily="34" charset="-128"/>
              </a:defRPr>
            </a:lvl4pPr>
            <a:lvl5pPr marL="20574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chemeClr val="tx1"/>
                </a:solidFill>
                <a:latin typeface="Arial" charset="0"/>
                <a:ea typeface="Arial Unicode MS" pitchFamily="34" charset="-128"/>
                <a:cs typeface="Arial Unicode MS" pitchFamily="34" charset="-128"/>
              </a:defRPr>
            </a:lvl5pPr>
            <a:lvl6pPr marL="25146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chemeClr val="tx1"/>
                </a:solidFill>
                <a:latin typeface="Arial" charset="0"/>
                <a:ea typeface="Arial Unicode MS" pitchFamily="34" charset="-128"/>
                <a:cs typeface="Arial Unicode MS" pitchFamily="34" charset="-128"/>
              </a:defRPr>
            </a:lvl6pPr>
            <a:lvl7pPr marL="29718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chemeClr val="tx1"/>
                </a:solidFill>
                <a:latin typeface="Arial" charset="0"/>
                <a:ea typeface="Arial Unicode MS" pitchFamily="34" charset="-128"/>
                <a:cs typeface="Arial Unicode MS" pitchFamily="34" charset="-128"/>
              </a:defRPr>
            </a:lvl7pPr>
            <a:lvl8pPr marL="34290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chemeClr val="tx1"/>
                </a:solidFill>
                <a:latin typeface="Arial" charset="0"/>
                <a:ea typeface="Arial Unicode MS" pitchFamily="34" charset="-128"/>
                <a:cs typeface="Arial Unicode MS" pitchFamily="34" charset="-128"/>
              </a:defRPr>
            </a:lvl8pPr>
            <a:lvl9pPr marL="38862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chemeClr val="tx1"/>
                </a:solidFill>
                <a:latin typeface="Arial" charset="0"/>
                <a:ea typeface="Arial Unicode MS" pitchFamily="34" charset="-128"/>
                <a:cs typeface="Arial Unicode MS" pitchFamily="34" charset="-128"/>
              </a:defRPr>
            </a:lvl9pPr>
          </a:lstStyle>
          <a:p>
            <a:pPr eaLnBrk="1" hangingPunct="1">
              <a:spcBef>
                <a:spcPts val="500"/>
              </a:spcBef>
              <a:buSzPct val="90000"/>
            </a:pPr>
            <a:r>
              <a:rPr lang="en-US" altLang="en-US" sz="2400" b="1" dirty="0">
                <a:ea typeface="宋体" charset="-122"/>
                <a:cs typeface="Times New Roman" pitchFamily="18" charset="0"/>
              </a:rPr>
              <a:t>Unit1: Course Introduction, BlockChain </a:t>
            </a:r>
            <a:r>
              <a:rPr lang="en-US" altLang="zh-CN" sz="2400" b="1" dirty="0" smtClean="0">
                <a:ea typeface="宋体" charset="-122"/>
                <a:cs typeface="Times New Roman" pitchFamily="18" charset="0"/>
              </a:rPr>
              <a:t>for </a:t>
            </a:r>
            <a:r>
              <a:rPr lang="en-US" altLang="en-US" sz="2400" b="1" dirty="0" smtClean="0">
                <a:ea typeface="宋体" charset="-122"/>
                <a:cs typeface="Times New Roman" pitchFamily="18" charset="0"/>
              </a:rPr>
              <a:t>B</a:t>
            </a:r>
            <a:r>
              <a:rPr lang="en-US" altLang="zh-CN" sz="2400" b="1" dirty="0" smtClean="0">
                <a:ea typeface="宋体" charset="-122"/>
                <a:cs typeface="Times New Roman" pitchFamily="18" charset="0"/>
              </a:rPr>
              <a:t>u</a:t>
            </a:r>
            <a:r>
              <a:rPr lang="en-US" altLang="en-US" sz="2400" b="1" dirty="0" smtClean="0">
                <a:ea typeface="宋体" charset="-122"/>
                <a:cs typeface="Times New Roman" pitchFamily="18" charset="0"/>
              </a:rPr>
              <a:t>si</a:t>
            </a:r>
            <a:r>
              <a:rPr lang="en-US" altLang="zh-CN" sz="2400" b="1" dirty="0" smtClean="0">
                <a:ea typeface="宋体" charset="-122"/>
                <a:cs typeface="Times New Roman" pitchFamily="18" charset="0"/>
              </a:rPr>
              <a:t>nes</a:t>
            </a:r>
            <a:r>
              <a:rPr lang="en-US" altLang="en-US" sz="2400" b="1" dirty="0" smtClean="0">
                <a:ea typeface="宋体" charset="-122"/>
                <a:cs typeface="Times New Roman" pitchFamily="18" charset="0"/>
              </a:rPr>
              <a:t>s</a:t>
            </a:r>
            <a:endParaRPr lang="en-US" altLang="en-US" sz="2400" b="1" dirty="0">
              <a:ea typeface="宋体" charset="-122"/>
              <a:cs typeface="Times New Roman" pitchFamily="18" charset="0"/>
            </a:endParaRPr>
          </a:p>
          <a:p>
            <a:pPr eaLnBrk="1" hangingPunct="1">
              <a:spcBef>
                <a:spcPts val="500"/>
              </a:spcBef>
              <a:buSzPct val="90000"/>
            </a:pPr>
            <a:r>
              <a:rPr lang="en-US" altLang="en-US" sz="2400" b="1" dirty="0">
                <a:ea typeface="宋体" charset="-122"/>
                <a:cs typeface="Times New Roman" pitchFamily="18" charset="0"/>
              </a:rPr>
              <a:t>Unit2: IT Infrastructures</a:t>
            </a:r>
            <a:r>
              <a:rPr lang="zh-CN" altLang="en-US" sz="2400" b="1" dirty="0" smtClean="0">
                <a:ea typeface="宋体" charset="-122"/>
                <a:cs typeface="Times New Roman" pitchFamily="18" charset="0"/>
              </a:rPr>
              <a:t>，</a:t>
            </a:r>
            <a:r>
              <a:rPr lang="en-US" altLang="zh-CN" sz="2400" b="1" dirty="0" smtClean="0">
                <a:ea typeface="宋体" charset="-122"/>
                <a:cs typeface="Times New Roman" pitchFamily="18" charset="0"/>
              </a:rPr>
              <a:t>IOT</a:t>
            </a:r>
            <a:endParaRPr lang="en-US" altLang="en-US" sz="2400" b="1" dirty="0">
              <a:ea typeface="宋体" charset="-122"/>
              <a:cs typeface="Times New Roman" pitchFamily="18" charset="0"/>
            </a:endParaRPr>
          </a:p>
          <a:p>
            <a:pPr eaLnBrk="1" hangingPunct="1">
              <a:spcBef>
                <a:spcPts val="500"/>
              </a:spcBef>
              <a:buSzPct val="90000"/>
            </a:pPr>
            <a:r>
              <a:rPr lang="en-US" altLang="en-US" sz="2400" b="1" dirty="0">
                <a:ea typeface="宋体" charset="-122"/>
                <a:cs typeface="Times New Roman" pitchFamily="18" charset="0"/>
              </a:rPr>
              <a:t>Unit3: Bitcoin Basics</a:t>
            </a:r>
            <a:r>
              <a:rPr lang="zh-CN" altLang="en-US" sz="2400" b="1" dirty="0">
                <a:ea typeface="宋体" charset="-122"/>
                <a:cs typeface="Times New Roman" pitchFamily="18" charset="0"/>
              </a:rPr>
              <a:t>，</a:t>
            </a:r>
            <a:r>
              <a:rPr lang="en-US" altLang="zh-CN" sz="2400" b="1" dirty="0">
                <a:ea typeface="宋体" charset="-122"/>
                <a:cs typeface="Times New Roman" pitchFamily="18" charset="0"/>
              </a:rPr>
              <a:t>Bitcoin History</a:t>
            </a:r>
            <a:endParaRPr lang="en-US" altLang="en-US" sz="2400" dirty="0">
              <a:ea typeface="宋体" charset="-122"/>
              <a:cs typeface="Times New Roman" pitchFamily="18" charset="0"/>
            </a:endParaRPr>
          </a:p>
          <a:p>
            <a:pPr eaLnBrk="1" hangingPunct="1">
              <a:spcBef>
                <a:spcPts val="500"/>
              </a:spcBef>
              <a:buSzPct val="100000"/>
            </a:pPr>
            <a:r>
              <a:rPr lang="en-US" altLang="en-US" sz="2400" b="1" dirty="0">
                <a:ea typeface="宋体" charset="-122"/>
                <a:cs typeface="Times New Roman" pitchFamily="18" charset="0"/>
              </a:rPr>
              <a:t>Unit4: Ethereum</a:t>
            </a:r>
            <a:r>
              <a:rPr lang="zh-CN" altLang="en-US" sz="2400" b="1" dirty="0">
                <a:ea typeface="宋体" charset="-122"/>
                <a:cs typeface="Times New Roman" pitchFamily="18" charset="0"/>
              </a:rPr>
              <a:t>，</a:t>
            </a:r>
            <a:r>
              <a:rPr lang="en-US" altLang="zh-CN" sz="2400" b="1" dirty="0">
                <a:ea typeface="宋体" charset="-122"/>
                <a:cs typeface="Times New Roman" pitchFamily="18" charset="0"/>
              </a:rPr>
              <a:t>Enterprise Blockchain</a:t>
            </a:r>
            <a:endParaRPr lang="en-US" altLang="en-US" sz="2400" b="1" dirty="0">
              <a:ea typeface="宋体" charset="-122"/>
              <a:cs typeface="Times New Roman" pitchFamily="18" charset="0"/>
            </a:endParaRPr>
          </a:p>
          <a:p>
            <a:pPr eaLnBrk="1" hangingPunct="1">
              <a:spcBef>
                <a:spcPts val="500"/>
              </a:spcBef>
              <a:buSzPct val="100000"/>
            </a:pPr>
            <a:r>
              <a:rPr lang="en-US" altLang="en-US" sz="2400" b="1" dirty="0">
                <a:ea typeface="宋体" charset="-122"/>
                <a:cs typeface="Times New Roman" pitchFamily="18" charset="0"/>
              </a:rPr>
              <a:t>Unit5: </a:t>
            </a:r>
            <a:r>
              <a:rPr lang="en-US" altLang="en-US" sz="2400" b="1" dirty="0"/>
              <a:t>BlockChain Foundation for Developer</a:t>
            </a:r>
            <a:r>
              <a:rPr lang="en-US" altLang="zh-CN" sz="2400" b="1" dirty="0"/>
              <a:t>s</a:t>
            </a:r>
            <a:endParaRPr lang="en-US" altLang="en-US" sz="2400" b="1" dirty="0">
              <a:ea typeface="宋体" charset="-122"/>
              <a:cs typeface="Times New Roman" pitchFamily="18" charset="0"/>
            </a:endParaRPr>
          </a:p>
          <a:p>
            <a:pPr eaLnBrk="1" hangingPunct="1">
              <a:spcBef>
                <a:spcPts val="500"/>
              </a:spcBef>
              <a:buSzPct val="100000"/>
            </a:pPr>
            <a:r>
              <a:rPr lang="en-US" altLang="en-US" sz="2400" b="1" dirty="0">
                <a:ea typeface="宋体" charset="-122"/>
                <a:cs typeface="Times New Roman" pitchFamily="18" charset="0"/>
              </a:rPr>
              <a:t>Unit6: Blockchain </a:t>
            </a:r>
            <a:r>
              <a:rPr lang="en-US" altLang="en-US" sz="2400" b="1" dirty="0" smtClean="0">
                <a:ea typeface="宋体" charset="-122"/>
                <a:cs typeface="Times New Roman" pitchFamily="18" charset="0"/>
              </a:rPr>
              <a:t>Anonymization, Cryptography</a:t>
            </a:r>
            <a:endParaRPr lang="en-US" altLang="en-US" sz="2400" b="1" dirty="0">
              <a:ea typeface="宋体" charset="-122"/>
              <a:cs typeface="Times New Roman" pitchFamily="18" charset="0"/>
            </a:endParaRPr>
          </a:p>
          <a:p>
            <a:pPr eaLnBrk="1" hangingPunct="1">
              <a:spcBef>
                <a:spcPts val="500"/>
              </a:spcBef>
              <a:buSzPct val="100000"/>
            </a:pPr>
            <a:r>
              <a:rPr lang="en-US" altLang="en-US" sz="2400" b="1" dirty="0">
                <a:ea typeface="宋体" charset="-122"/>
                <a:cs typeface="Times New Roman" pitchFamily="18" charset="0"/>
              </a:rPr>
              <a:t>Unit7: Bitcoin Scalability, ICO</a:t>
            </a:r>
          </a:p>
          <a:p>
            <a:pPr eaLnBrk="1" hangingPunct="1">
              <a:buSzPct val="100000"/>
            </a:pPr>
            <a:r>
              <a:rPr lang="en-US" altLang="en-US" sz="2400" b="1" dirty="0">
                <a:ea typeface="宋体" charset="-122"/>
                <a:cs typeface="Times New Roman" pitchFamily="18" charset="0"/>
              </a:rPr>
              <a:t>Unit8: Zero-Knowledge Proof, </a:t>
            </a:r>
            <a:r>
              <a:rPr lang="en-US" altLang="en-US" sz="2400" b="1" dirty="0" smtClean="0">
                <a:ea typeface="宋体" charset="-122"/>
                <a:cs typeface="Times New Roman" pitchFamily="18" charset="0"/>
              </a:rPr>
              <a:t>The Libra, </a:t>
            </a:r>
            <a:r>
              <a:rPr lang="en-US" altLang="zh-CN" sz="2400" b="1" dirty="0" smtClean="0">
                <a:ea typeface="宋体" charset="-122"/>
                <a:cs typeface="Times New Roman" pitchFamily="18" charset="0"/>
              </a:rPr>
              <a:t>Course </a:t>
            </a:r>
            <a:r>
              <a:rPr lang="en-US" altLang="zh-CN" sz="2400" b="1" dirty="0">
                <a:ea typeface="宋体" charset="-122"/>
                <a:cs typeface="Times New Roman" pitchFamily="18" charset="0"/>
              </a:rPr>
              <a:t>Summary</a:t>
            </a:r>
            <a:endParaRPr lang="en-US" altLang="en-US" sz="1400" dirty="0">
              <a:solidFill>
                <a:srgbClr val="000000"/>
              </a:solidFill>
              <a:ea typeface="宋体" charset="-122"/>
              <a:cs typeface="Times New Roman" pitchFamily="18" charset="0"/>
            </a:endParaRPr>
          </a:p>
        </p:txBody>
      </p:sp>
      <p:sp>
        <p:nvSpPr>
          <p:cNvPr id="16390" name="Date Placeholder 2"/>
          <p:cNvSpPr>
            <a:spLocks noGrp="1"/>
          </p:cNvSpPr>
          <p:nvPr>
            <p:ph type="dt" sz="quarter" idx="4294967295"/>
          </p:nvPr>
        </p:nvSpPr>
        <p:spPr>
          <a:xfrm>
            <a:off x="1658472" y="4783336"/>
            <a:ext cx="1946275" cy="184547"/>
          </a:xfrm>
          <a:prstGeom prst="rect">
            <a:avLst/>
          </a:prstGeom>
          <a:noFill/>
        </p:spPr>
        <p:txBody>
          <a:bodyPr/>
          <a:lstStyle>
            <a:lvl1pPr>
              <a:defRPr>
                <a:solidFill>
                  <a:schemeClr val="tx1"/>
                </a:solidFill>
                <a:latin typeface="Arial" charset="0"/>
                <a:ea typeface="Arial Unicode MS" pitchFamily="34" charset="-128"/>
                <a:cs typeface="Arial Unicode MS" pitchFamily="34" charset="-128"/>
              </a:defRPr>
            </a:lvl1pPr>
            <a:lvl2pPr marL="742950" indent="-285750">
              <a:defRPr>
                <a:solidFill>
                  <a:schemeClr val="tx1"/>
                </a:solidFill>
                <a:latin typeface="Arial" charset="0"/>
                <a:ea typeface="Arial Unicode MS" pitchFamily="34" charset="-128"/>
                <a:cs typeface="Arial Unicode MS" pitchFamily="34" charset="-128"/>
              </a:defRPr>
            </a:lvl2pPr>
            <a:lvl3pPr marL="1143000" indent="-228600">
              <a:defRPr>
                <a:solidFill>
                  <a:schemeClr val="tx1"/>
                </a:solidFill>
                <a:latin typeface="Arial" charset="0"/>
                <a:ea typeface="Arial Unicode MS" pitchFamily="34" charset="-128"/>
                <a:cs typeface="Arial Unicode MS" pitchFamily="34" charset="-128"/>
              </a:defRPr>
            </a:lvl3pPr>
            <a:lvl4pPr marL="1600200" indent="-228600">
              <a:defRPr>
                <a:solidFill>
                  <a:schemeClr val="tx1"/>
                </a:solidFill>
                <a:latin typeface="Arial" charset="0"/>
                <a:ea typeface="Arial Unicode MS" pitchFamily="34" charset="-128"/>
                <a:cs typeface="Arial Unicode MS" pitchFamily="34" charset="-128"/>
              </a:defRPr>
            </a:lvl4pPr>
            <a:lvl5pPr marL="2057400" indent="-228600">
              <a:defRPr>
                <a:solidFill>
                  <a:schemeClr val="tx1"/>
                </a:solidFill>
                <a:latin typeface="Arial" charset="0"/>
                <a:ea typeface="Arial Unicode MS" pitchFamily="34" charset="-128"/>
                <a:cs typeface="Arial Unicode MS" pitchFamily="34" charset="-128"/>
              </a:defRPr>
            </a:lvl5pPr>
            <a:lvl6pPr marL="2514600" indent="-228600" eaLnBrk="0" fontAlgn="base" hangingPunct="0">
              <a:spcBef>
                <a:spcPct val="0"/>
              </a:spcBef>
              <a:spcAft>
                <a:spcPct val="0"/>
              </a:spcAft>
              <a:defRPr>
                <a:solidFill>
                  <a:schemeClr val="tx1"/>
                </a:solidFill>
                <a:latin typeface="Arial" charset="0"/>
                <a:ea typeface="Arial Unicode MS" pitchFamily="34" charset="-128"/>
                <a:cs typeface="Arial Unicode MS" pitchFamily="34" charset="-128"/>
              </a:defRPr>
            </a:lvl6pPr>
            <a:lvl7pPr marL="2971800" indent="-228600" eaLnBrk="0" fontAlgn="base" hangingPunct="0">
              <a:spcBef>
                <a:spcPct val="0"/>
              </a:spcBef>
              <a:spcAft>
                <a:spcPct val="0"/>
              </a:spcAft>
              <a:defRPr>
                <a:solidFill>
                  <a:schemeClr val="tx1"/>
                </a:solidFill>
                <a:latin typeface="Arial" charset="0"/>
                <a:ea typeface="Arial Unicode MS" pitchFamily="34" charset="-128"/>
                <a:cs typeface="Arial Unicode MS" pitchFamily="34" charset="-128"/>
              </a:defRPr>
            </a:lvl7pPr>
            <a:lvl8pPr marL="3429000" indent="-228600" eaLnBrk="0" fontAlgn="base" hangingPunct="0">
              <a:spcBef>
                <a:spcPct val="0"/>
              </a:spcBef>
              <a:spcAft>
                <a:spcPct val="0"/>
              </a:spcAft>
              <a:defRPr>
                <a:solidFill>
                  <a:schemeClr val="tx1"/>
                </a:solidFill>
                <a:latin typeface="Arial" charset="0"/>
                <a:ea typeface="Arial Unicode MS" pitchFamily="34" charset="-128"/>
                <a:cs typeface="Arial Unicode MS" pitchFamily="34" charset="-128"/>
              </a:defRPr>
            </a:lvl8pPr>
            <a:lvl9pPr marL="3886200" indent="-228600" eaLnBrk="0" fontAlgn="base" hangingPunct="0">
              <a:spcBef>
                <a:spcPct val="0"/>
              </a:spcBef>
              <a:spcAft>
                <a:spcPct val="0"/>
              </a:spcAft>
              <a:defRPr>
                <a:solidFill>
                  <a:schemeClr val="tx1"/>
                </a:solidFill>
                <a:latin typeface="Arial" charset="0"/>
                <a:ea typeface="Arial Unicode MS" pitchFamily="34" charset="-128"/>
                <a:cs typeface="Arial Unicode MS" pitchFamily="34" charset="-128"/>
              </a:defRPr>
            </a:lvl9pPr>
          </a:lstStyle>
          <a:p>
            <a:fld id="{76B3AA6F-0D87-44B7-B9FB-AC193AFE89F1}" type="datetime1">
              <a:rPr lang="zh-CN" altLang="en-US" smtClean="0">
                <a:solidFill>
                  <a:srgbClr val="FFFFFF"/>
                </a:solidFill>
                <a:latin typeface="Times New Roman" pitchFamily="18" charset="0"/>
                <a:cs typeface="Arial" charset="0"/>
              </a:rPr>
              <a:t>2020/8/27</a:t>
            </a:fld>
            <a:endParaRPr lang="en-US" altLang="en-US" dirty="0" smtClean="0">
              <a:solidFill>
                <a:srgbClr val="FFFFFF"/>
              </a:solidFill>
              <a:latin typeface="Times New Roman" pitchFamily="18" charset="0"/>
              <a:cs typeface="Arial" charset="0"/>
            </a:endParaRPr>
          </a:p>
        </p:txBody>
      </p:sp>
    </p:spTree>
    <p:extLst>
      <p:ext uri="{BB962C8B-B14F-4D97-AF65-F5344CB8AC3E}">
        <p14:creationId xmlns:p14="http://schemas.microsoft.com/office/powerpoint/2010/main" val="52055743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39" name="Google Shape;1439;p129"/>
          <p:cNvSpPr txBox="1">
            <a:spLocks noGrp="1"/>
          </p:cNvSpPr>
          <p:nvPr>
            <p:ph type="ctrTitle"/>
          </p:nvPr>
        </p:nvSpPr>
        <p:spPr>
          <a:xfrm>
            <a:off x="1341997" y="1355154"/>
            <a:ext cx="6940230" cy="175467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b="1" dirty="0">
                <a:solidFill>
                  <a:srgbClr val="1544D9"/>
                </a:solidFill>
              </a:rPr>
              <a:t>Conclusions: </a:t>
            </a:r>
            <a:r>
              <a:rPr lang="en" sz="4000" b="1" dirty="0" smtClean="0">
                <a:solidFill>
                  <a:srgbClr val="1544D9"/>
                </a:solidFill>
              </a:rPr>
              <a:t/>
            </a:r>
            <a:br>
              <a:rPr lang="en" sz="4000" b="1" dirty="0" smtClean="0">
                <a:solidFill>
                  <a:srgbClr val="1544D9"/>
                </a:solidFill>
              </a:rPr>
            </a:br>
            <a:r>
              <a:rPr lang="en" sz="4000" b="1" dirty="0">
                <a:solidFill>
                  <a:srgbClr val="1544D9"/>
                </a:solidFill>
              </a:rPr>
              <a:t/>
            </a:r>
            <a:br>
              <a:rPr lang="en" sz="4000" b="1" dirty="0">
                <a:solidFill>
                  <a:srgbClr val="1544D9"/>
                </a:solidFill>
              </a:rPr>
            </a:br>
            <a:r>
              <a:rPr lang="en" sz="4000" b="1" dirty="0">
                <a:solidFill>
                  <a:srgbClr val="1544D9"/>
                </a:solidFill>
              </a:rPr>
              <a:t>A Blockchain-Powered Future</a:t>
            </a:r>
            <a:endParaRPr sz="4000" b="1" dirty="0">
              <a:solidFill>
                <a:srgbClr val="1544D9"/>
              </a:solidFill>
            </a:endParaRPr>
          </a:p>
        </p:txBody>
      </p:sp>
      <p:sp>
        <p:nvSpPr>
          <p:cNvPr id="2" name="Date Placeholder 1"/>
          <p:cNvSpPr>
            <a:spLocks noGrp="1"/>
          </p:cNvSpPr>
          <p:nvPr>
            <p:ph type="dt" sz="half" idx="10"/>
          </p:nvPr>
        </p:nvSpPr>
        <p:spPr/>
        <p:txBody>
          <a:bodyPr/>
          <a:lstStyle/>
          <a:p>
            <a:pPr>
              <a:defRPr/>
            </a:pPr>
            <a:fld id="{34139A1F-F4D9-44F1-8EB7-75BB40E2A810}" type="datetime1">
              <a:rPr lang="zh-CN" altLang="en-US" smtClean="0"/>
              <a:t>2020/8/27</a:t>
            </a:fld>
            <a:endParaRPr lang="en-US" altLang="zh-CN"/>
          </a:p>
        </p:txBody>
      </p:sp>
    </p:spTree>
    <p:extLst>
      <p:ext uri="{BB962C8B-B14F-4D97-AF65-F5344CB8AC3E}">
        <p14:creationId xmlns:p14="http://schemas.microsoft.com/office/powerpoint/2010/main" val="427605916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54"/>
        <p:cNvGrpSpPr/>
        <p:nvPr/>
      </p:nvGrpSpPr>
      <p:grpSpPr>
        <a:xfrm>
          <a:off x="0" y="0"/>
          <a:ext cx="0" cy="0"/>
          <a:chOff x="0" y="0"/>
          <a:chExt cx="0" cy="0"/>
        </a:xfrm>
      </p:grpSpPr>
      <p:sp>
        <p:nvSpPr>
          <p:cNvPr id="1755" name="Google Shape;1755;p164"/>
          <p:cNvSpPr txBox="1">
            <a:spLocks noGrp="1"/>
          </p:cNvSpPr>
          <p:nvPr>
            <p:ph type="title"/>
          </p:nvPr>
        </p:nvSpPr>
        <p:spPr>
          <a:xfrm>
            <a:off x="311700" y="203499"/>
            <a:ext cx="8520600" cy="831300"/>
          </a:xfrm>
          <a:prstGeom prst="rect">
            <a:avLst/>
          </a:prstGeom>
        </p:spPr>
        <p:txBody>
          <a:bodyPr spcFirstLastPara="1" wrap="square" lIns="91425" tIns="91425" rIns="91425" bIns="91425" anchor="b" anchorCtr="0">
            <a:noAutofit/>
          </a:bodyPr>
          <a:lstStyle/>
          <a:p>
            <a:pPr lvl="0"/>
            <a:r>
              <a:rPr lang="en" altLang="zh-CN" sz="3600" b="1" dirty="0">
                <a:solidFill>
                  <a:srgbClr val="1544D9"/>
                </a:solidFill>
              </a:rPr>
              <a:t>A Day in Blockchain Dystopia</a:t>
            </a:r>
            <a:endParaRPr sz="3600" b="1" dirty="0">
              <a:solidFill>
                <a:srgbClr val="1544D9"/>
              </a:solidFill>
            </a:endParaRPr>
          </a:p>
        </p:txBody>
      </p:sp>
      <p:sp>
        <p:nvSpPr>
          <p:cNvPr id="1756" name="Google Shape;1756;p164"/>
          <p:cNvSpPr txBox="1">
            <a:spLocks noGrp="1"/>
          </p:cNvSpPr>
          <p:nvPr>
            <p:ph type="body" idx="1"/>
          </p:nvPr>
        </p:nvSpPr>
        <p:spPr>
          <a:xfrm>
            <a:off x="199623" y="1034799"/>
            <a:ext cx="8757633" cy="3640232"/>
          </a:xfrm>
          <a:prstGeom prst="rect">
            <a:avLst/>
          </a:prstGeom>
        </p:spPr>
        <p:txBody>
          <a:bodyPr spcFirstLastPara="1" wrap="square" lIns="91425" tIns="91425" rIns="91425" bIns="91425" anchor="t" anchorCtr="0">
            <a:noAutofit/>
          </a:bodyPr>
          <a:lstStyle/>
          <a:p>
            <a:pPr marL="453565" indent="-285750">
              <a:lnSpc>
                <a:spcPct val="115000"/>
              </a:lnSpc>
              <a:buClr>
                <a:schemeClr val="dk1"/>
              </a:buClr>
              <a:buSzPts val="1100"/>
              <a:buFont typeface="Wingdings" panose="05000000000000000000" pitchFamily="2" charset="2"/>
              <a:buChar char="l"/>
            </a:pPr>
            <a:r>
              <a:rPr lang="en-US" altLang="zh-CN" sz="1400" dirty="0"/>
              <a:t>Decentralized reputation</a:t>
            </a:r>
          </a:p>
          <a:p>
            <a:pPr marL="509412" indent="-315491">
              <a:lnSpc>
                <a:spcPct val="115000"/>
              </a:lnSpc>
              <a:buClr>
                <a:schemeClr val="dk1"/>
              </a:buClr>
              <a:buSzPts val="1100"/>
              <a:buFont typeface="Wingdings" panose="05000000000000000000" pitchFamily="2" charset="2"/>
              <a:buChar char="Ø"/>
            </a:pPr>
            <a:r>
              <a:rPr lang="en-US" altLang="zh-CN" sz="1050" dirty="0"/>
              <a:t>In this world, everything is on the blockchain… including a global reputation score for everyone on the planet. Someone is nice to you, you can </a:t>
            </a:r>
            <a:r>
              <a:rPr lang="en-US" altLang="zh-CN" sz="1050" dirty="0" err="1"/>
              <a:t>upvote</a:t>
            </a:r>
            <a:r>
              <a:rPr lang="en-US" altLang="zh-CN" sz="1050" dirty="0"/>
              <a:t> their reputation. If they’re a dick to you, you can </a:t>
            </a:r>
            <a:r>
              <a:rPr lang="en-US" altLang="zh-CN" sz="1050" dirty="0" err="1"/>
              <a:t>downvote</a:t>
            </a:r>
            <a:r>
              <a:rPr lang="en-US" altLang="zh-CN" sz="1050" dirty="0"/>
              <a:t> them, encouraging a society full of kind and compassionate people like yourself. Unfortunately, Evil Eve is jealous of the ease at which you can land internships at Google, </a:t>
            </a:r>
            <a:r>
              <a:rPr lang="en-US" altLang="zh-CN" sz="1050" dirty="0" err="1"/>
              <a:t>Palantir</a:t>
            </a:r>
            <a:r>
              <a:rPr lang="en-US" altLang="zh-CN" sz="1050" dirty="0"/>
              <a:t>, and </a:t>
            </a:r>
            <a:r>
              <a:rPr lang="en-US" altLang="zh-CN" sz="1050" dirty="0" err="1"/>
              <a:t>Coinbase</a:t>
            </a:r>
            <a:r>
              <a:rPr lang="en-US" altLang="zh-CN" sz="1050" dirty="0"/>
              <a:t> due to your high reputation score. Eve realizes that decentralized reputation isn’t Sybil resistant, and launches a slander attack on you. For the rest of your life, everyone you ever come in contact with is immediately notified that you’re a sex offender and you fail to secure a job for the rest of your life.</a:t>
            </a:r>
          </a:p>
          <a:p>
            <a:endParaRPr lang="en-US" altLang="zh-CN" sz="700" dirty="0"/>
          </a:p>
          <a:p>
            <a:pPr marL="483306" indent="-315491">
              <a:lnSpc>
                <a:spcPct val="115000"/>
              </a:lnSpc>
              <a:buClr>
                <a:schemeClr val="dk1"/>
              </a:buClr>
              <a:buSzPts val="1100"/>
            </a:pPr>
            <a:r>
              <a:rPr lang="en-US" altLang="zh-CN" sz="1400" dirty="0"/>
              <a:t>Identity theft</a:t>
            </a:r>
          </a:p>
          <a:p>
            <a:pPr marL="509412" indent="-315491">
              <a:lnSpc>
                <a:spcPct val="115000"/>
              </a:lnSpc>
              <a:buClr>
                <a:schemeClr val="dk1"/>
              </a:buClr>
              <a:buSzPts val="1100"/>
              <a:buFont typeface="Wingdings" panose="05000000000000000000" pitchFamily="2" charset="2"/>
              <a:buChar char="Ø"/>
            </a:pPr>
            <a:r>
              <a:rPr lang="en-US" altLang="zh-CN" sz="900" dirty="0"/>
              <a:t>At least you’ve earned a lot of money from those internships right? And you have your universal basic income to boot - </a:t>
            </a:r>
            <a:r>
              <a:rPr lang="en-US" altLang="zh-CN" sz="900" dirty="0" err="1"/>
              <a:t>ahh</a:t>
            </a:r>
            <a:r>
              <a:rPr lang="en-US" altLang="zh-CN" sz="900" dirty="0"/>
              <a:t>, you remember you haven’t collected your payment this month. When you open up the payment portal, you find that your money is gone! Oh no! Someone must have compromised your private key, despite the fact that you use </a:t>
            </a:r>
            <a:r>
              <a:rPr lang="en-US" altLang="zh-CN" sz="900" dirty="0" err="1"/>
              <a:t>multisig</a:t>
            </a:r>
            <a:r>
              <a:rPr lang="en-US" altLang="zh-CN" sz="900" dirty="0"/>
              <a:t> with </a:t>
            </a:r>
            <a:r>
              <a:rPr lang="en-US" altLang="zh-CN" sz="900" dirty="0" err="1"/>
              <a:t>BitGo</a:t>
            </a:r>
            <a:r>
              <a:rPr lang="en-US" altLang="zh-CN" sz="900" dirty="0"/>
              <a:t>. And somehow, the suspicious activity wasn’t caught - it looks like this is because </a:t>
            </a:r>
            <a:r>
              <a:rPr lang="en-US" altLang="zh-CN" sz="900" dirty="0" err="1"/>
              <a:t>BitGo</a:t>
            </a:r>
            <a:r>
              <a:rPr lang="en-US" altLang="zh-CN" sz="900" dirty="0"/>
              <a:t> automatically signs everything (btw, this actually happened with </a:t>
            </a:r>
            <a:r>
              <a:rPr lang="en-US" altLang="zh-CN" sz="900" dirty="0" err="1"/>
              <a:t>Bitfinex</a:t>
            </a:r>
            <a:r>
              <a:rPr lang="en-US" altLang="zh-CN" sz="900" dirty="0"/>
              <a:t>). No worries, since all money transfers are on the blockchain, you can check who stole it… except that those pesky </a:t>
            </a:r>
            <a:r>
              <a:rPr lang="en-US" altLang="zh-CN" sz="900" dirty="0" err="1"/>
              <a:t>Dmix</a:t>
            </a:r>
            <a:r>
              <a:rPr lang="en-US" altLang="zh-CN" sz="900" dirty="0"/>
              <a:t> people finally implemented their swinger protocol and have established a global mixing network, so all transactions on the blockchain are fully anonymous now.</a:t>
            </a:r>
          </a:p>
          <a:p>
            <a:pPr marL="509412" indent="-315491">
              <a:lnSpc>
                <a:spcPct val="115000"/>
              </a:lnSpc>
              <a:buClr>
                <a:schemeClr val="dk1"/>
              </a:buClr>
              <a:buSzPts val="1100"/>
              <a:buFont typeface="Wingdings" panose="05000000000000000000" pitchFamily="2" charset="2"/>
              <a:buChar char="Ø"/>
            </a:pPr>
            <a:r>
              <a:rPr lang="en-US" altLang="zh-CN" sz="900" dirty="0"/>
              <a:t>Discouraged, you head home to tap into your savings in </a:t>
            </a:r>
            <a:r>
              <a:rPr lang="en-US" altLang="zh-CN" sz="900" dirty="0" err="1"/>
              <a:t>Zcash</a:t>
            </a:r>
            <a:r>
              <a:rPr lang="en-US" altLang="zh-CN" sz="900" dirty="0"/>
              <a:t> that you’ve accumulated over the years. At least this private key is secure - why not pay a little bit to turn on the TV and relax as you figure things out? As the TV comes on, your kitchen appliances suddenly start standing up on robotic legs and walking out. So does your washing machine and your refrigerator. Confused, you look to the TV and see the urgent report on the screen - that 1337 years ago, Peter Todd and everyone in the </a:t>
            </a:r>
            <a:r>
              <a:rPr lang="en-US" altLang="zh-CN" sz="900" dirty="0" err="1"/>
              <a:t>Zcash</a:t>
            </a:r>
            <a:r>
              <a:rPr lang="en-US" altLang="zh-CN" sz="900" dirty="0"/>
              <a:t> parameter generation ceremony had colluded, and their robot descendants now have the ability to print an infinite amount of money. As autonomous, self-owning agents, your devices politely notify you that they are quitting their contract to serve you to seek a better future earning </a:t>
            </a:r>
            <a:r>
              <a:rPr lang="en-US" altLang="zh-CN" sz="900" dirty="0" err="1"/>
              <a:t>Zcash</a:t>
            </a:r>
            <a:r>
              <a:rPr lang="en-US" altLang="zh-CN" sz="900" dirty="0"/>
              <a:t> instead of Bitcoin. As you close your eyes, the air around you is filled with the sound of Internet of Things connected devices marching onwards and onwards to integrate themselves into the </a:t>
            </a:r>
            <a:r>
              <a:rPr lang="en-US" altLang="zh-CN" sz="900" dirty="0" err="1"/>
              <a:t>zcash</a:t>
            </a:r>
            <a:r>
              <a:rPr lang="en-US" altLang="zh-CN" sz="900" dirty="0"/>
              <a:t> funded robot of mass destruction to bring about the new world order of Peter </a:t>
            </a:r>
            <a:r>
              <a:rPr lang="en-US" altLang="zh-CN" sz="900" dirty="0" smtClean="0"/>
              <a:t>Todd</a:t>
            </a:r>
            <a:endParaRPr lang="en-US" altLang="zh-CN" sz="900" dirty="0"/>
          </a:p>
        </p:txBody>
      </p:sp>
      <p:sp>
        <p:nvSpPr>
          <p:cNvPr id="2" name="Date Placeholder 1"/>
          <p:cNvSpPr>
            <a:spLocks noGrp="1"/>
          </p:cNvSpPr>
          <p:nvPr>
            <p:ph type="dt" sz="half" idx="10"/>
          </p:nvPr>
        </p:nvSpPr>
        <p:spPr/>
        <p:txBody>
          <a:bodyPr/>
          <a:lstStyle/>
          <a:p>
            <a:pPr>
              <a:defRPr/>
            </a:pPr>
            <a:fld id="{2175002F-A0D8-4CF5-9900-1FA4F008498F}" type="datetime1">
              <a:rPr lang="zh-CN" altLang="en-US" smtClean="0"/>
              <a:t>2020/8/27</a:t>
            </a:fld>
            <a:endParaRPr lang="en-US" altLang="zh-CN"/>
          </a:p>
        </p:txBody>
      </p:sp>
    </p:spTree>
    <p:extLst>
      <p:ext uri="{BB962C8B-B14F-4D97-AF65-F5344CB8AC3E}">
        <p14:creationId xmlns:p14="http://schemas.microsoft.com/office/powerpoint/2010/main" val="31272435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760"/>
        <p:cNvGrpSpPr/>
        <p:nvPr/>
      </p:nvGrpSpPr>
      <p:grpSpPr>
        <a:xfrm>
          <a:off x="0" y="0"/>
          <a:ext cx="0" cy="0"/>
          <a:chOff x="0" y="0"/>
          <a:chExt cx="0" cy="0"/>
        </a:xfrm>
      </p:grpSpPr>
      <p:sp>
        <p:nvSpPr>
          <p:cNvPr id="1761" name="Google Shape;1761;p165"/>
          <p:cNvSpPr txBox="1">
            <a:spLocks noGrp="1"/>
          </p:cNvSpPr>
          <p:nvPr>
            <p:ph type="title"/>
          </p:nvPr>
        </p:nvSpPr>
        <p:spPr>
          <a:xfrm>
            <a:off x="34609" y="73470"/>
            <a:ext cx="9109391" cy="831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4000" b="1" dirty="0">
                <a:solidFill>
                  <a:srgbClr val="1544D9"/>
                </a:solidFill>
              </a:rPr>
              <a:t>Essential Properties of Blockchain Killer Apps</a:t>
            </a:r>
            <a:endParaRPr sz="4000" b="1" dirty="0">
              <a:solidFill>
                <a:srgbClr val="1544D9"/>
              </a:solidFill>
            </a:endParaRPr>
          </a:p>
        </p:txBody>
      </p:sp>
      <p:sp>
        <p:nvSpPr>
          <p:cNvPr id="1762" name="Google Shape;1762;p165"/>
          <p:cNvSpPr txBox="1">
            <a:spLocks noGrp="1"/>
          </p:cNvSpPr>
          <p:nvPr>
            <p:ph type="body" idx="1"/>
          </p:nvPr>
        </p:nvSpPr>
        <p:spPr>
          <a:xfrm>
            <a:off x="181071" y="1057847"/>
            <a:ext cx="4051500" cy="306726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Dapps can be thought of as </a:t>
            </a:r>
            <a:r>
              <a:rPr lang="en" b="1" dirty="0"/>
              <a:t>client-side software</a:t>
            </a:r>
            <a:r>
              <a:rPr lang="en" dirty="0"/>
              <a:t> - no central manager</a:t>
            </a:r>
            <a:endParaRPr dirty="0"/>
          </a:p>
          <a:p>
            <a:pPr marL="0" lvl="0" indent="0" rtl="0">
              <a:spcBef>
                <a:spcPts val="1600"/>
              </a:spcBef>
              <a:spcAft>
                <a:spcPts val="0"/>
              </a:spcAft>
              <a:buNone/>
            </a:pPr>
            <a:r>
              <a:rPr lang="en" b="1" dirty="0"/>
              <a:t>Trustless environments that need consensus or coordination</a:t>
            </a:r>
            <a:r>
              <a:rPr lang="en" dirty="0"/>
              <a:t> (ex. Smart grids, energy markets)</a:t>
            </a:r>
            <a:endParaRPr dirty="0"/>
          </a:p>
          <a:p>
            <a:pPr marL="0" lvl="0" indent="0" rtl="0">
              <a:spcBef>
                <a:spcPts val="1600"/>
              </a:spcBef>
              <a:spcAft>
                <a:spcPts val="0"/>
              </a:spcAft>
              <a:buNone/>
            </a:pPr>
            <a:r>
              <a:rPr lang="en" b="1" dirty="0"/>
              <a:t>Privacy-centric systems</a:t>
            </a:r>
            <a:r>
              <a:rPr lang="en" dirty="0"/>
              <a:t> (ex. social networks?)</a:t>
            </a:r>
            <a:endParaRPr dirty="0"/>
          </a:p>
          <a:p>
            <a:pPr marL="457200" lvl="0" indent="-311150" rtl="0">
              <a:spcBef>
                <a:spcPts val="0"/>
              </a:spcBef>
              <a:spcAft>
                <a:spcPts val="0"/>
              </a:spcAft>
              <a:buSzPts val="1300"/>
              <a:buChar char="●"/>
            </a:pPr>
            <a:r>
              <a:rPr lang="en" dirty="0"/>
              <a:t>Although data shouldn't be stored on the blockchain itself</a:t>
            </a:r>
            <a:endParaRPr dirty="0"/>
          </a:p>
          <a:p>
            <a:pPr marL="0" lvl="0" indent="0" rtl="0">
              <a:spcBef>
                <a:spcPts val="1000"/>
              </a:spcBef>
              <a:spcAft>
                <a:spcPts val="0"/>
              </a:spcAft>
              <a:buClr>
                <a:schemeClr val="dk1"/>
              </a:buClr>
              <a:buSzPts val="1100"/>
              <a:buFont typeface="Arial"/>
              <a:buNone/>
            </a:pPr>
            <a:r>
              <a:rPr lang="en" b="1" dirty="0"/>
              <a:t>Programmable money</a:t>
            </a:r>
            <a:r>
              <a:rPr lang="en" dirty="0"/>
              <a:t> with </a:t>
            </a:r>
            <a:r>
              <a:rPr lang="en" b="1" dirty="0"/>
              <a:t>open integration</a:t>
            </a:r>
            <a:endParaRPr b="1" dirty="0"/>
          </a:p>
          <a:p>
            <a:pPr marL="457200" lvl="0" indent="-311150" rtl="0">
              <a:spcBef>
                <a:spcPts val="0"/>
              </a:spcBef>
              <a:spcAft>
                <a:spcPts val="0"/>
              </a:spcAft>
              <a:buSzPts val="1300"/>
              <a:buChar char="●"/>
            </a:pPr>
            <a:r>
              <a:rPr lang="en" b="1" dirty="0"/>
              <a:t>IoT</a:t>
            </a:r>
            <a:r>
              <a:rPr lang="en" dirty="0"/>
              <a:t>, </a:t>
            </a:r>
            <a:r>
              <a:rPr lang="en" b="1" dirty="0"/>
              <a:t>M2M</a:t>
            </a:r>
            <a:r>
              <a:rPr lang="en" dirty="0"/>
              <a:t> payments, (e.x. IBM ADEPT)</a:t>
            </a:r>
            <a:endParaRPr dirty="0"/>
          </a:p>
          <a:p>
            <a:pPr marL="457200" lvl="0" indent="-311150" rtl="0">
              <a:spcBef>
                <a:spcPts val="0"/>
              </a:spcBef>
              <a:spcAft>
                <a:spcPts val="0"/>
              </a:spcAft>
              <a:buSzPts val="1300"/>
              <a:buChar char="●"/>
            </a:pPr>
            <a:r>
              <a:rPr lang="en" dirty="0"/>
              <a:t>Easy to send and receive money - no personal information required</a:t>
            </a:r>
            <a:endParaRPr dirty="0"/>
          </a:p>
          <a:p>
            <a:pPr marL="457200" lvl="0" indent="-311150" rtl="0">
              <a:spcBef>
                <a:spcPts val="0"/>
              </a:spcBef>
              <a:spcAft>
                <a:spcPts val="0"/>
              </a:spcAft>
              <a:buSzPts val="1300"/>
              <a:buChar char="●"/>
            </a:pPr>
            <a:r>
              <a:rPr lang="en" b="1" dirty="0"/>
              <a:t>Micropayments</a:t>
            </a:r>
            <a:r>
              <a:rPr lang="en" dirty="0"/>
              <a:t> possible (ex. Brave</a:t>
            </a:r>
            <a:r>
              <a:rPr lang="en" dirty="0" smtClean="0"/>
              <a:t>)</a:t>
            </a:r>
            <a:endParaRPr dirty="0"/>
          </a:p>
        </p:txBody>
      </p:sp>
      <p:sp>
        <p:nvSpPr>
          <p:cNvPr id="1763" name="Google Shape;1763;p165"/>
          <p:cNvSpPr txBox="1">
            <a:spLocks noGrp="1"/>
          </p:cNvSpPr>
          <p:nvPr>
            <p:ph type="body" idx="2"/>
          </p:nvPr>
        </p:nvSpPr>
        <p:spPr>
          <a:xfrm>
            <a:off x="4363200" y="1057847"/>
            <a:ext cx="4540168" cy="309226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t>Fault-tolerant, resilient systems </a:t>
            </a:r>
            <a:r>
              <a:rPr lang="en" dirty="0"/>
              <a:t>(ex. Filament)</a:t>
            </a:r>
            <a:endParaRPr dirty="0"/>
          </a:p>
          <a:p>
            <a:pPr marL="457200" lvl="0" indent="-311150" rtl="0">
              <a:spcBef>
                <a:spcPts val="0"/>
              </a:spcBef>
              <a:spcAft>
                <a:spcPts val="0"/>
              </a:spcAft>
              <a:buSzPts val="1300"/>
              <a:buChar char="●"/>
            </a:pPr>
            <a:r>
              <a:rPr lang="en" b="1" dirty="0"/>
              <a:t>Autonomous networks and devices </a:t>
            </a:r>
            <a:endParaRPr b="1" dirty="0"/>
          </a:p>
          <a:p>
            <a:pPr marL="0" lvl="0" indent="0" rtl="0">
              <a:spcBef>
                <a:spcPts val="1600"/>
              </a:spcBef>
              <a:spcAft>
                <a:spcPts val="0"/>
              </a:spcAft>
              <a:buNone/>
            </a:pPr>
            <a:r>
              <a:rPr lang="en" b="1" dirty="0" smtClean="0"/>
              <a:t>New </a:t>
            </a:r>
            <a:r>
              <a:rPr lang="en" b="1" dirty="0"/>
              <a:t>ways to creating incentives </a:t>
            </a:r>
            <a:r>
              <a:rPr lang="en" dirty="0"/>
              <a:t>(ex. Gnosis)</a:t>
            </a:r>
            <a:endParaRPr dirty="0"/>
          </a:p>
          <a:p>
            <a:pPr marL="0" lvl="0" indent="0" rtl="0">
              <a:spcBef>
                <a:spcPts val="1600"/>
              </a:spcBef>
              <a:spcAft>
                <a:spcPts val="0"/>
              </a:spcAft>
              <a:buNone/>
            </a:pPr>
            <a:r>
              <a:rPr lang="en" b="1" dirty="0"/>
              <a:t>New governance models </a:t>
            </a:r>
            <a:r>
              <a:rPr lang="en" dirty="0"/>
              <a:t>(ex. DAOs, futarchy)</a:t>
            </a:r>
            <a:endParaRPr dirty="0"/>
          </a:p>
          <a:p>
            <a:pPr marL="0" lvl="0" indent="0" rtl="0">
              <a:spcBef>
                <a:spcPts val="1600"/>
              </a:spcBef>
              <a:spcAft>
                <a:spcPts val="0"/>
              </a:spcAft>
              <a:buNone/>
            </a:pPr>
            <a:r>
              <a:rPr lang="en" b="1" dirty="0"/>
              <a:t>Disintermediation, censorship-resistance</a:t>
            </a:r>
            <a:endParaRPr b="1" dirty="0"/>
          </a:p>
          <a:p>
            <a:pPr marL="0" lvl="0" indent="0" rtl="0">
              <a:spcBef>
                <a:spcPts val="1600"/>
              </a:spcBef>
              <a:spcAft>
                <a:spcPts val="0"/>
              </a:spcAft>
              <a:buNone/>
            </a:pPr>
            <a:r>
              <a:rPr lang="en" b="1" dirty="0"/>
              <a:t>Trust in math and code</a:t>
            </a:r>
            <a:r>
              <a:rPr lang="en" dirty="0"/>
              <a:t>, not institutions</a:t>
            </a:r>
            <a:endParaRPr dirty="0"/>
          </a:p>
          <a:p>
            <a:pPr marL="0" lvl="0" indent="0" rtl="0">
              <a:spcBef>
                <a:spcPts val="1600"/>
              </a:spcBef>
              <a:spcAft>
                <a:spcPts val="0"/>
              </a:spcAft>
              <a:buNone/>
            </a:pPr>
            <a:r>
              <a:rPr lang="en" sz="2000" dirty="0"/>
              <a:t>Contrast with centralization: </a:t>
            </a:r>
            <a:r>
              <a:rPr lang="en" dirty="0"/>
              <a:t/>
            </a:r>
            <a:br>
              <a:rPr lang="en" dirty="0"/>
            </a:br>
            <a:r>
              <a:rPr lang="en" b="1" dirty="0"/>
              <a:t>Deep integration</a:t>
            </a:r>
            <a:r>
              <a:rPr lang="en" dirty="0"/>
              <a:t>, </a:t>
            </a:r>
            <a:r>
              <a:rPr lang="en" b="1" dirty="0"/>
              <a:t>cohesive user experience</a:t>
            </a:r>
            <a:endParaRPr dirty="0"/>
          </a:p>
          <a:p>
            <a:pPr marL="457200" lvl="0" indent="-311150" rtl="0">
              <a:spcBef>
                <a:spcPts val="0"/>
              </a:spcBef>
              <a:spcAft>
                <a:spcPts val="0"/>
              </a:spcAft>
              <a:buSzPts val="1300"/>
              <a:buChar char="●"/>
            </a:pPr>
            <a:r>
              <a:rPr lang="en" b="1" dirty="0"/>
              <a:t>Efficiency</a:t>
            </a:r>
            <a:r>
              <a:rPr lang="en" dirty="0"/>
              <a:t> - blockchains are slow in general</a:t>
            </a:r>
            <a:endParaRPr dirty="0"/>
          </a:p>
          <a:p>
            <a:pPr marL="457200" lvl="0" indent="-311150" rtl="0">
              <a:spcBef>
                <a:spcPts val="0"/>
              </a:spcBef>
              <a:spcAft>
                <a:spcPts val="0"/>
              </a:spcAft>
              <a:buSzPts val="1300"/>
              <a:buChar char="●"/>
            </a:pPr>
            <a:r>
              <a:rPr lang="en" b="1" dirty="0"/>
              <a:t>Full control</a:t>
            </a:r>
            <a:r>
              <a:rPr lang="en" dirty="0"/>
              <a:t> over data and read/write permissions</a:t>
            </a:r>
            <a:endParaRPr dirty="0"/>
          </a:p>
        </p:txBody>
      </p:sp>
      <p:sp>
        <p:nvSpPr>
          <p:cNvPr id="2" name="Date Placeholder 1"/>
          <p:cNvSpPr>
            <a:spLocks noGrp="1"/>
          </p:cNvSpPr>
          <p:nvPr>
            <p:ph type="dt" sz="half" idx="10"/>
          </p:nvPr>
        </p:nvSpPr>
        <p:spPr/>
        <p:txBody>
          <a:bodyPr/>
          <a:lstStyle/>
          <a:p>
            <a:pPr>
              <a:defRPr/>
            </a:pPr>
            <a:fld id="{E91D1036-222B-47AC-9F9B-0C243154C787}" type="datetime1">
              <a:rPr lang="zh-CN" altLang="en-US" smtClean="0"/>
              <a:t>2020/8/27</a:t>
            </a:fld>
            <a:endParaRPr lang="en-US" altLang="zh-CN"/>
          </a:p>
        </p:txBody>
      </p:sp>
    </p:spTree>
    <p:extLst>
      <p:ext uri="{BB962C8B-B14F-4D97-AF65-F5344CB8AC3E}">
        <p14:creationId xmlns:p14="http://schemas.microsoft.com/office/powerpoint/2010/main" val="64451608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754"/>
        <p:cNvGrpSpPr/>
        <p:nvPr/>
      </p:nvGrpSpPr>
      <p:grpSpPr>
        <a:xfrm>
          <a:off x="0" y="0"/>
          <a:ext cx="0" cy="0"/>
          <a:chOff x="0" y="0"/>
          <a:chExt cx="0" cy="0"/>
        </a:xfrm>
      </p:grpSpPr>
      <p:sp>
        <p:nvSpPr>
          <p:cNvPr id="1755" name="Google Shape;1755;p164"/>
          <p:cNvSpPr txBox="1">
            <a:spLocks noGrp="1"/>
          </p:cNvSpPr>
          <p:nvPr>
            <p:ph type="title"/>
          </p:nvPr>
        </p:nvSpPr>
        <p:spPr>
          <a:xfrm>
            <a:off x="311700" y="203499"/>
            <a:ext cx="8520600" cy="831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3600" b="1" dirty="0">
                <a:solidFill>
                  <a:srgbClr val="1544D9"/>
                </a:solidFill>
              </a:rPr>
              <a:t>Tying it all together</a:t>
            </a:r>
            <a:endParaRPr sz="3600" b="1" dirty="0">
              <a:solidFill>
                <a:srgbClr val="1544D9"/>
              </a:solidFill>
            </a:endParaRPr>
          </a:p>
        </p:txBody>
      </p:sp>
      <p:sp>
        <p:nvSpPr>
          <p:cNvPr id="1756" name="Google Shape;1756;p164"/>
          <p:cNvSpPr txBox="1">
            <a:spLocks noGrp="1"/>
          </p:cNvSpPr>
          <p:nvPr>
            <p:ph type="body" idx="1"/>
          </p:nvPr>
        </p:nvSpPr>
        <p:spPr>
          <a:xfrm>
            <a:off x="414731" y="1225225"/>
            <a:ext cx="8066007" cy="2011356"/>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2000" dirty="0"/>
              <a:t>Crypto/blockchain is a field that must be approached carefully</a:t>
            </a:r>
            <a:endParaRPr sz="2000" dirty="0"/>
          </a:p>
          <a:p>
            <a:pPr marL="457200" lvl="0" indent="-342900" rtl="0">
              <a:spcBef>
                <a:spcPts val="1600"/>
              </a:spcBef>
              <a:spcAft>
                <a:spcPts val="0"/>
              </a:spcAft>
              <a:buSzPts val="1800"/>
              <a:buChar char="●"/>
            </a:pPr>
            <a:r>
              <a:rPr lang="en" sz="2000" dirty="0"/>
              <a:t>Huge upsides...</a:t>
            </a:r>
            <a:endParaRPr sz="2000" dirty="0"/>
          </a:p>
          <a:p>
            <a:pPr marL="457200" lvl="0" indent="-342900" rtl="0">
              <a:spcBef>
                <a:spcPts val="0"/>
              </a:spcBef>
              <a:spcAft>
                <a:spcPts val="0"/>
              </a:spcAft>
              <a:buSzPts val="1800"/>
              <a:buChar char="●"/>
            </a:pPr>
            <a:r>
              <a:rPr lang="en" sz="2000" dirty="0"/>
              <a:t>but many ways it can go wrong.</a:t>
            </a:r>
            <a:endParaRPr sz="2000" dirty="0"/>
          </a:p>
          <a:p>
            <a:pPr marL="0" lvl="0" indent="0">
              <a:spcBef>
                <a:spcPts val="1600"/>
              </a:spcBef>
              <a:spcAft>
                <a:spcPts val="1600"/>
              </a:spcAft>
              <a:buNone/>
            </a:pPr>
            <a:r>
              <a:rPr lang="en" sz="2000" dirty="0"/>
              <a:t>One of the most valuable instincts you can bring to the industry is a clear mindset for determining what blockchain is good for, and what it isn't.</a:t>
            </a:r>
            <a:endParaRPr sz="2000" dirty="0"/>
          </a:p>
        </p:txBody>
      </p:sp>
      <p:sp>
        <p:nvSpPr>
          <p:cNvPr id="2" name="Date Placeholder 1"/>
          <p:cNvSpPr>
            <a:spLocks noGrp="1"/>
          </p:cNvSpPr>
          <p:nvPr>
            <p:ph type="dt" sz="half" idx="10"/>
          </p:nvPr>
        </p:nvSpPr>
        <p:spPr/>
        <p:txBody>
          <a:bodyPr/>
          <a:lstStyle/>
          <a:p>
            <a:pPr>
              <a:defRPr/>
            </a:pPr>
            <a:fld id="{104F10E3-A77B-4FD0-80E1-DB8BA5A9365B}" type="datetime1">
              <a:rPr lang="zh-CN" altLang="en-US" smtClean="0"/>
              <a:t>2020/8/27</a:t>
            </a:fld>
            <a:endParaRPr lang="en-US" altLang="zh-CN"/>
          </a:p>
        </p:txBody>
      </p:sp>
      <p:sp>
        <p:nvSpPr>
          <p:cNvPr id="5" name="Google Shape;1764;p165"/>
          <p:cNvSpPr txBox="1"/>
          <p:nvPr/>
        </p:nvSpPr>
        <p:spPr>
          <a:xfrm>
            <a:off x="0" y="4387225"/>
            <a:ext cx="9144000" cy="330000"/>
          </a:xfrm>
          <a:prstGeom prst="rect">
            <a:avLst/>
          </a:prstGeom>
          <a:solidFill>
            <a:srgbClr val="FFFF00"/>
          </a:solid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000" b="1" dirty="0"/>
              <a:t>ALWAYS ASK: Why is using a blockchain better than a central database?</a:t>
            </a:r>
            <a:endParaRPr sz="2000" b="1" dirty="0"/>
          </a:p>
          <a:p>
            <a:pPr marL="0" lvl="0" indent="0" algn="ctr" rtl="0">
              <a:spcBef>
                <a:spcPts val="0"/>
              </a:spcBef>
              <a:spcAft>
                <a:spcPts val="0"/>
              </a:spcAft>
              <a:buClr>
                <a:schemeClr val="dk1"/>
              </a:buClr>
              <a:buSzPts val="1100"/>
              <a:buFont typeface="Arial"/>
              <a:buNone/>
            </a:pPr>
            <a:endParaRPr sz="2000" b="1" dirty="0"/>
          </a:p>
        </p:txBody>
      </p:sp>
    </p:spTree>
    <p:extLst>
      <p:ext uri="{BB962C8B-B14F-4D97-AF65-F5344CB8AC3E}">
        <p14:creationId xmlns:p14="http://schemas.microsoft.com/office/powerpoint/2010/main" val="145375004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39" name="Google Shape;1439;p129"/>
          <p:cNvSpPr txBox="1">
            <a:spLocks noGrp="1"/>
          </p:cNvSpPr>
          <p:nvPr>
            <p:ph type="ctrTitle"/>
          </p:nvPr>
        </p:nvSpPr>
        <p:spPr>
          <a:xfrm>
            <a:off x="1341997" y="1355154"/>
            <a:ext cx="6940230" cy="1754671"/>
          </a:xfrm>
          <a:prstGeom prst="rect">
            <a:avLst/>
          </a:prstGeom>
        </p:spPr>
        <p:txBody>
          <a:bodyPr spcFirstLastPara="1" wrap="square" lIns="91425" tIns="91425" rIns="91425" bIns="91425" anchor="b" anchorCtr="0">
            <a:noAutofit/>
          </a:bodyPr>
          <a:lstStyle/>
          <a:p>
            <a:pPr algn="ctr" eaLnBrk="1" hangingPunct="1">
              <a:spcBef>
                <a:spcPct val="50000"/>
              </a:spcBef>
            </a:pPr>
            <a:r>
              <a:rPr lang="en-US" altLang="en-US" sz="4000" b="1" dirty="0">
                <a:solidFill>
                  <a:srgbClr val="1544D9"/>
                </a:solidFill>
              </a:rPr>
              <a:t>Course Examination </a:t>
            </a:r>
          </a:p>
        </p:txBody>
      </p:sp>
      <p:sp>
        <p:nvSpPr>
          <p:cNvPr id="2" name="Date Placeholder 1"/>
          <p:cNvSpPr>
            <a:spLocks noGrp="1"/>
          </p:cNvSpPr>
          <p:nvPr>
            <p:ph type="dt" sz="half" idx="10"/>
          </p:nvPr>
        </p:nvSpPr>
        <p:spPr/>
        <p:txBody>
          <a:bodyPr/>
          <a:lstStyle/>
          <a:p>
            <a:pPr>
              <a:defRPr/>
            </a:pPr>
            <a:fld id="{34139A1F-F4D9-44F1-8EB7-75BB40E2A810}" type="datetime1">
              <a:rPr lang="zh-CN" altLang="en-US" smtClean="0"/>
              <a:t>2020/8/27</a:t>
            </a:fld>
            <a:endParaRPr lang="en-US" altLang="zh-CN"/>
          </a:p>
        </p:txBody>
      </p:sp>
    </p:spTree>
    <p:extLst>
      <p:ext uri="{BB962C8B-B14F-4D97-AF65-F5344CB8AC3E}">
        <p14:creationId xmlns:p14="http://schemas.microsoft.com/office/powerpoint/2010/main" val="424978432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Date Placeholder 2"/>
          <p:cNvSpPr>
            <a:spLocks noGrp="1"/>
          </p:cNvSpPr>
          <p:nvPr>
            <p:ph type="dt" sz="quarter" idx="4294967295"/>
          </p:nvPr>
        </p:nvSpPr>
        <p:spPr>
          <a:xfrm>
            <a:off x="1828801" y="4857751"/>
            <a:ext cx="1946275" cy="18454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spcAft>
                <a:spcPct val="15000"/>
              </a:spcAft>
              <a:buClr>
                <a:schemeClr val="accent2"/>
              </a:buClr>
              <a:buFont typeface="Wingdings" pitchFamily="2" charset="2"/>
              <a:buChar char="§"/>
              <a:defRPr sz="2400" b="1">
                <a:solidFill>
                  <a:schemeClr val="tx1"/>
                </a:solidFill>
                <a:latin typeface="Arial" charset="0"/>
                <a:cs typeface="Arial" charset="0"/>
              </a:defRPr>
            </a:lvl1pPr>
            <a:lvl2pPr marL="742950" indent="-285750">
              <a:spcBef>
                <a:spcPct val="25000"/>
              </a:spcBef>
              <a:spcAft>
                <a:spcPct val="15000"/>
              </a:spcAft>
              <a:buClr>
                <a:schemeClr val="accent2"/>
              </a:buClr>
              <a:buFont typeface="Arial" charset="0"/>
              <a:buChar char="–"/>
              <a:defRPr sz="2200">
                <a:solidFill>
                  <a:schemeClr val="tx1"/>
                </a:solidFill>
                <a:latin typeface="Arial" charset="0"/>
                <a:cs typeface="Arial" charset="0"/>
              </a:defRPr>
            </a:lvl2pPr>
            <a:lvl3pPr marL="1143000" indent="-228600">
              <a:spcBef>
                <a:spcPct val="20000"/>
              </a:spcBef>
              <a:buClr>
                <a:schemeClr val="accent2"/>
              </a:buClr>
              <a:buChar char="•"/>
              <a:defRPr sz="2000">
                <a:solidFill>
                  <a:schemeClr val="tx1"/>
                </a:solidFill>
                <a:latin typeface="Arial" charset="0"/>
                <a:cs typeface="Arial" charset="0"/>
              </a:defRPr>
            </a:lvl3pPr>
            <a:lvl4pPr marL="1600200" indent="-228600">
              <a:spcBef>
                <a:spcPct val="20000"/>
              </a:spcBef>
              <a:buClr>
                <a:schemeClr val="accent2"/>
              </a:buClr>
              <a:buFont typeface="Arial" charset="0"/>
              <a:buChar char="–"/>
              <a:defRPr>
                <a:solidFill>
                  <a:schemeClr val="tx1"/>
                </a:solidFill>
                <a:latin typeface="Arial" charset="0"/>
                <a:cs typeface="Arial" charset="0"/>
              </a:defRPr>
            </a:lvl4pPr>
            <a:lvl5pPr marL="2057400" indent="-228600">
              <a:spcBef>
                <a:spcPct val="20000"/>
              </a:spcBef>
              <a:buClr>
                <a:schemeClr val="accent2"/>
              </a:buClr>
              <a:buFont typeface="Arial" charset="0"/>
              <a:buChar char="&gt;"/>
              <a:defRPr>
                <a:solidFill>
                  <a:schemeClr val="tx1"/>
                </a:solidFill>
                <a:latin typeface="Arial" charset="0"/>
                <a:cs typeface="Arial" charset="0"/>
              </a:defRPr>
            </a:lvl5pPr>
            <a:lvl6pPr marL="2514600" indent="-228600"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6pPr>
            <a:lvl7pPr marL="2971800" indent="-228600"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7pPr>
            <a:lvl8pPr marL="3429000" indent="-228600"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8pPr>
            <a:lvl9pPr marL="3886200" indent="-228600"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9pPr>
          </a:lstStyle>
          <a:p>
            <a:pPr>
              <a:spcBef>
                <a:spcPct val="0"/>
              </a:spcBef>
              <a:spcAft>
                <a:spcPct val="0"/>
              </a:spcAft>
              <a:buClrTx/>
              <a:buFontTx/>
              <a:buNone/>
            </a:pPr>
            <a:fld id="{4F752AD5-53DE-4488-91B6-F0045C81E537}" type="datetime1">
              <a:rPr lang="zh-CN" altLang="en-US" sz="1000" b="0" smtClean="0">
                <a:solidFill>
                  <a:srgbClr val="FFFFFF"/>
                </a:solidFill>
              </a:rPr>
              <a:t>2020/8/27</a:t>
            </a:fld>
            <a:endParaRPr lang="en-US" altLang="en-US" sz="1000" b="0">
              <a:solidFill>
                <a:srgbClr val="FFFFFF"/>
              </a:solidFill>
            </a:endParaRPr>
          </a:p>
        </p:txBody>
      </p:sp>
      <p:sp>
        <p:nvSpPr>
          <p:cNvPr id="14340" name="Rectangle 2"/>
          <p:cNvSpPr>
            <a:spLocks noChangeArrowheads="1"/>
          </p:cNvSpPr>
          <p:nvPr/>
        </p:nvSpPr>
        <p:spPr bwMode="auto">
          <a:xfrm>
            <a:off x="762001" y="151847"/>
            <a:ext cx="73564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457200" indent="-457200" defTabSz="446088">
              <a:spcBef>
                <a:spcPct val="35000"/>
              </a:spcBef>
              <a:spcAft>
                <a:spcPct val="15000"/>
              </a:spcAft>
              <a:buClr>
                <a:schemeClr val="accent2"/>
              </a:buClr>
              <a:buFont typeface="Wingdings" pitchFamily="2" charset="2"/>
              <a:buChar char="§"/>
              <a:defRPr sz="2400" b="1">
                <a:solidFill>
                  <a:schemeClr val="tx1"/>
                </a:solidFill>
                <a:latin typeface="Arial" charset="0"/>
                <a:cs typeface="Arial" charset="0"/>
              </a:defRPr>
            </a:lvl1pPr>
            <a:lvl2pPr marL="742950" indent="-285750" defTabSz="446088">
              <a:spcBef>
                <a:spcPct val="25000"/>
              </a:spcBef>
              <a:spcAft>
                <a:spcPct val="15000"/>
              </a:spcAft>
              <a:buClr>
                <a:schemeClr val="accent2"/>
              </a:buClr>
              <a:buFont typeface="Arial" charset="0"/>
              <a:buChar char="–"/>
              <a:defRPr sz="2200">
                <a:solidFill>
                  <a:schemeClr val="tx1"/>
                </a:solidFill>
                <a:latin typeface="Arial" charset="0"/>
                <a:cs typeface="Arial" charset="0"/>
              </a:defRPr>
            </a:lvl2pPr>
            <a:lvl3pPr marL="1143000" indent="-228600" defTabSz="446088">
              <a:spcBef>
                <a:spcPct val="20000"/>
              </a:spcBef>
              <a:buClr>
                <a:schemeClr val="accent2"/>
              </a:buClr>
              <a:buChar char="•"/>
              <a:defRPr sz="2000">
                <a:solidFill>
                  <a:schemeClr val="tx1"/>
                </a:solidFill>
                <a:latin typeface="Arial" charset="0"/>
                <a:cs typeface="Arial" charset="0"/>
              </a:defRPr>
            </a:lvl3pPr>
            <a:lvl4pPr marL="1600200" indent="-228600" defTabSz="446088">
              <a:spcBef>
                <a:spcPct val="20000"/>
              </a:spcBef>
              <a:buClr>
                <a:schemeClr val="accent2"/>
              </a:buClr>
              <a:buFont typeface="Arial" charset="0"/>
              <a:buChar char="–"/>
              <a:defRPr>
                <a:solidFill>
                  <a:schemeClr val="tx1"/>
                </a:solidFill>
                <a:latin typeface="Arial" charset="0"/>
                <a:cs typeface="Arial" charset="0"/>
              </a:defRPr>
            </a:lvl4pPr>
            <a:lvl5pPr marL="2057400" indent="-228600" defTabSz="446088">
              <a:spcBef>
                <a:spcPct val="20000"/>
              </a:spcBef>
              <a:buClr>
                <a:schemeClr val="accent2"/>
              </a:buClr>
              <a:buFont typeface="Arial" charset="0"/>
              <a:buChar char="&gt;"/>
              <a:defRPr>
                <a:solidFill>
                  <a:schemeClr val="tx1"/>
                </a:solidFill>
                <a:latin typeface="Arial" charset="0"/>
                <a:cs typeface="Arial" charset="0"/>
              </a:defRPr>
            </a:lvl5pPr>
            <a:lvl6pPr marL="2514600" indent="-228600" defTabSz="446088"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6pPr>
            <a:lvl7pPr marL="2971800" indent="-228600" defTabSz="446088"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7pPr>
            <a:lvl8pPr marL="3429000" indent="-228600" defTabSz="446088"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8pPr>
            <a:lvl9pPr marL="3886200" indent="-228600" defTabSz="446088"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9pPr>
          </a:lstStyle>
          <a:p>
            <a:pPr algn="ctr" eaLnBrk="1" hangingPunct="1">
              <a:spcBef>
                <a:spcPct val="50000"/>
              </a:spcBef>
              <a:spcAft>
                <a:spcPct val="0"/>
              </a:spcAft>
              <a:buFont typeface="Wingdings" pitchFamily="2" charset="2"/>
              <a:buNone/>
            </a:pPr>
            <a:r>
              <a:rPr lang="en-US" altLang="en-US" sz="4000" dirty="0">
                <a:solidFill>
                  <a:srgbClr val="0000CC"/>
                </a:solidFill>
              </a:rPr>
              <a:t>Course Examination</a:t>
            </a:r>
            <a:r>
              <a:rPr lang="en-US" altLang="en-US" sz="4000" b="0" dirty="0">
                <a:solidFill>
                  <a:srgbClr val="0000CC"/>
                </a:solidFill>
              </a:rPr>
              <a:t> </a:t>
            </a:r>
          </a:p>
        </p:txBody>
      </p:sp>
      <p:sp>
        <p:nvSpPr>
          <p:cNvPr id="14341" name="Text Box 3"/>
          <p:cNvSpPr txBox="1">
            <a:spLocks noChangeArrowheads="1"/>
          </p:cNvSpPr>
          <p:nvPr/>
        </p:nvSpPr>
        <p:spPr bwMode="auto">
          <a:xfrm>
            <a:off x="3897313" y="163116"/>
            <a:ext cx="2011362" cy="13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46088">
              <a:spcBef>
                <a:spcPct val="35000"/>
              </a:spcBef>
              <a:spcAft>
                <a:spcPct val="15000"/>
              </a:spcAft>
              <a:buClr>
                <a:schemeClr val="accent2"/>
              </a:buClr>
              <a:buFont typeface="Wingdings" pitchFamily="2" charset="2"/>
              <a:buChar char="§"/>
              <a:defRPr sz="2400" b="1">
                <a:solidFill>
                  <a:schemeClr val="tx1"/>
                </a:solidFill>
                <a:latin typeface="Arial" charset="0"/>
                <a:cs typeface="Arial" charset="0"/>
              </a:defRPr>
            </a:lvl1pPr>
            <a:lvl2pPr marL="742950" indent="-285750" defTabSz="446088">
              <a:spcBef>
                <a:spcPct val="25000"/>
              </a:spcBef>
              <a:spcAft>
                <a:spcPct val="15000"/>
              </a:spcAft>
              <a:buClr>
                <a:schemeClr val="accent2"/>
              </a:buClr>
              <a:buFont typeface="Arial" charset="0"/>
              <a:buChar char="–"/>
              <a:defRPr sz="2200">
                <a:solidFill>
                  <a:schemeClr val="tx1"/>
                </a:solidFill>
                <a:latin typeface="Arial" charset="0"/>
                <a:cs typeface="Arial" charset="0"/>
              </a:defRPr>
            </a:lvl2pPr>
            <a:lvl3pPr marL="1143000" indent="-228600" defTabSz="446088">
              <a:spcBef>
                <a:spcPct val="20000"/>
              </a:spcBef>
              <a:buClr>
                <a:schemeClr val="accent2"/>
              </a:buClr>
              <a:buChar char="•"/>
              <a:defRPr sz="2000">
                <a:solidFill>
                  <a:schemeClr val="tx1"/>
                </a:solidFill>
                <a:latin typeface="Arial" charset="0"/>
                <a:cs typeface="Arial" charset="0"/>
              </a:defRPr>
            </a:lvl3pPr>
            <a:lvl4pPr marL="1600200" indent="-228600" defTabSz="446088">
              <a:spcBef>
                <a:spcPct val="20000"/>
              </a:spcBef>
              <a:buClr>
                <a:schemeClr val="accent2"/>
              </a:buClr>
              <a:buFont typeface="Arial" charset="0"/>
              <a:buChar char="–"/>
              <a:defRPr>
                <a:solidFill>
                  <a:schemeClr val="tx1"/>
                </a:solidFill>
                <a:latin typeface="Arial" charset="0"/>
                <a:cs typeface="Arial" charset="0"/>
              </a:defRPr>
            </a:lvl4pPr>
            <a:lvl5pPr marL="2057400" indent="-228600" defTabSz="446088">
              <a:spcBef>
                <a:spcPct val="20000"/>
              </a:spcBef>
              <a:buClr>
                <a:schemeClr val="accent2"/>
              </a:buClr>
              <a:buFont typeface="Arial" charset="0"/>
              <a:buChar char="&gt;"/>
              <a:defRPr>
                <a:solidFill>
                  <a:schemeClr val="tx1"/>
                </a:solidFill>
                <a:latin typeface="Arial" charset="0"/>
                <a:cs typeface="Arial" charset="0"/>
              </a:defRPr>
            </a:lvl5pPr>
            <a:lvl6pPr marL="2514600" indent="-228600" defTabSz="446088"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6pPr>
            <a:lvl7pPr marL="2971800" indent="-228600" defTabSz="446088"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7pPr>
            <a:lvl8pPr marL="3429000" indent="-228600" defTabSz="446088"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8pPr>
            <a:lvl9pPr marL="3886200" indent="-228600" defTabSz="446088"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9pPr>
          </a:lstStyle>
          <a:p>
            <a:pPr eaLnBrk="1" hangingPunct="1">
              <a:spcBef>
                <a:spcPct val="0"/>
              </a:spcBef>
              <a:spcAft>
                <a:spcPct val="0"/>
              </a:spcAft>
              <a:buClr>
                <a:srgbClr val="808080"/>
              </a:buClr>
              <a:buSzPct val="90000"/>
              <a:buFont typeface="Monotype Sorts" pitchFamily="2" charset="2"/>
              <a:buNone/>
            </a:pPr>
            <a:endParaRPr lang="en-US" altLang="en-US" b="0">
              <a:latin typeface="Times New Roman" pitchFamily="18" charset="0"/>
            </a:endParaRPr>
          </a:p>
        </p:txBody>
      </p:sp>
      <p:sp>
        <p:nvSpPr>
          <p:cNvPr id="14342" name="Rectangle 7"/>
          <p:cNvSpPr>
            <a:spLocks noChangeArrowheads="1"/>
          </p:cNvSpPr>
          <p:nvPr/>
        </p:nvSpPr>
        <p:spPr bwMode="auto">
          <a:xfrm>
            <a:off x="871195" y="1235946"/>
            <a:ext cx="7701147" cy="2326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nchor="ctr">
            <a:spAutoFit/>
          </a:bodyPr>
          <a:lstStyle>
            <a:lvl1pPr>
              <a:spcBef>
                <a:spcPct val="35000"/>
              </a:spcBef>
              <a:spcAft>
                <a:spcPct val="15000"/>
              </a:spcAft>
              <a:buClr>
                <a:schemeClr val="accent2"/>
              </a:buClr>
              <a:buFont typeface="Wingdings" pitchFamily="2" charset="2"/>
              <a:buChar char="§"/>
              <a:defRPr sz="2400" b="1">
                <a:solidFill>
                  <a:schemeClr val="tx1"/>
                </a:solidFill>
                <a:latin typeface="Arial" charset="0"/>
                <a:cs typeface="Arial" charset="0"/>
              </a:defRPr>
            </a:lvl1pPr>
            <a:lvl2pPr>
              <a:spcBef>
                <a:spcPct val="25000"/>
              </a:spcBef>
              <a:spcAft>
                <a:spcPct val="15000"/>
              </a:spcAft>
              <a:buClr>
                <a:schemeClr val="accent2"/>
              </a:buClr>
              <a:buFont typeface="Arial" charset="0"/>
              <a:buChar char="–"/>
              <a:defRPr sz="2200">
                <a:solidFill>
                  <a:schemeClr val="tx1"/>
                </a:solidFill>
                <a:latin typeface="Arial" charset="0"/>
                <a:cs typeface="Arial" charset="0"/>
              </a:defRPr>
            </a:lvl2pPr>
            <a:lvl3pPr marL="1143000" indent="-228600">
              <a:spcBef>
                <a:spcPct val="20000"/>
              </a:spcBef>
              <a:buClr>
                <a:schemeClr val="accent2"/>
              </a:buClr>
              <a:buChar char="•"/>
              <a:defRPr sz="2000">
                <a:solidFill>
                  <a:schemeClr val="tx1"/>
                </a:solidFill>
                <a:latin typeface="Arial" charset="0"/>
                <a:cs typeface="Arial" charset="0"/>
              </a:defRPr>
            </a:lvl3pPr>
            <a:lvl4pPr marL="1600200" indent="-228600">
              <a:spcBef>
                <a:spcPct val="20000"/>
              </a:spcBef>
              <a:buClr>
                <a:schemeClr val="accent2"/>
              </a:buClr>
              <a:buFont typeface="Arial" charset="0"/>
              <a:buChar char="–"/>
              <a:defRPr>
                <a:solidFill>
                  <a:schemeClr val="tx1"/>
                </a:solidFill>
                <a:latin typeface="Arial" charset="0"/>
                <a:cs typeface="Arial" charset="0"/>
              </a:defRPr>
            </a:lvl4pPr>
            <a:lvl5pPr marL="2057400" indent="-228600">
              <a:spcBef>
                <a:spcPct val="20000"/>
              </a:spcBef>
              <a:buClr>
                <a:schemeClr val="accent2"/>
              </a:buClr>
              <a:buFont typeface="Arial" charset="0"/>
              <a:buChar char="&gt;"/>
              <a:defRPr>
                <a:solidFill>
                  <a:schemeClr val="tx1"/>
                </a:solidFill>
                <a:latin typeface="Arial" charset="0"/>
                <a:cs typeface="Arial" charset="0"/>
              </a:defRPr>
            </a:lvl5pPr>
            <a:lvl6pPr marL="2514600" indent="-228600"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6pPr>
            <a:lvl7pPr marL="2971800" indent="-228600"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7pPr>
            <a:lvl8pPr marL="3429000" indent="-228600"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8pPr>
            <a:lvl9pPr marL="3886200" indent="-228600"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9pPr>
          </a:lstStyle>
          <a:p>
            <a:pPr eaLnBrk="1" hangingPunct="1">
              <a:spcBef>
                <a:spcPct val="0"/>
              </a:spcBef>
              <a:spcAft>
                <a:spcPct val="0"/>
              </a:spcAft>
              <a:buFont typeface="Arial" charset="0"/>
              <a:buChar char="–"/>
            </a:pPr>
            <a:r>
              <a:rPr lang="en-US" altLang="en-US" b="0" dirty="0"/>
              <a:t>2 hours</a:t>
            </a:r>
          </a:p>
          <a:p>
            <a:pPr eaLnBrk="1" hangingPunct="1">
              <a:spcBef>
                <a:spcPct val="0"/>
              </a:spcBef>
              <a:spcAft>
                <a:spcPct val="0"/>
              </a:spcAft>
              <a:buFont typeface="Arial" charset="0"/>
              <a:buChar char="–"/>
            </a:pPr>
            <a:r>
              <a:rPr lang="en-US" altLang="en-US" b="0" dirty="0"/>
              <a:t>50 questions to be answered with multiple choices</a:t>
            </a:r>
          </a:p>
          <a:p>
            <a:pPr eaLnBrk="1" hangingPunct="1">
              <a:spcBef>
                <a:spcPct val="25000"/>
              </a:spcBef>
              <a:buFont typeface="Arial" charset="0"/>
              <a:buChar char="–"/>
            </a:pPr>
            <a:r>
              <a:rPr lang="en-US" altLang="zh-CN" b="0" dirty="0">
                <a:ea typeface="宋体" charset="-122"/>
              </a:rPr>
              <a:t>Close-Book </a:t>
            </a:r>
          </a:p>
          <a:p>
            <a:pPr lvl="1" eaLnBrk="1" hangingPunct="1">
              <a:buFontTx/>
              <a:buChar char="•"/>
            </a:pPr>
            <a:r>
              <a:rPr lang="en-US" altLang="zh-CN" sz="2400" dirty="0">
                <a:ea typeface="宋体" charset="-122"/>
              </a:rPr>
              <a:t>NO for bringing PPTs and other readings</a:t>
            </a:r>
          </a:p>
          <a:p>
            <a:pPr lvl="1" eaLnBrk="1" hangingPunct="1">
              <a:buFontTx/>
              <a:buChar char="•"/>
            </a:pPr>
            <a:r>
              <a:rPr lang="en-US" altLang="zh-CN" sz="2400" dirty="0" smtClean="0">
                <a:ea typeface="宋体" charset="-122"/>
              </a:rPr>
              <a:t>Paper Dictionary </a:t>
            </a:r>
            <a:r>
              <a:rPr lang="zh-CN" altLang="en-US" sz="2400" dirty="0" smtClean="0">
                <a:ea typeface="宋体" charset="-122"/>
              </a:rPr>
              <a:t>（</a:t>
            </a:r>
            <a:r>
              <a:rPr lang="en-US" altLang="zh-CN" sz="2400" dirty="0" smtClean="0">
                <a:ea typeface="宋体" charset="-122"/>
              </a:rPr>
              <a:t>English</a:t>
            </a:r>
            <a:r>
              <a:rPr lang="en-US" altLang="zh-CN" sz="2400" dirty="0">
                <a:ea typeface="宋体" charset="-122"/>
                <a:sym typeface="Wingdings" pitchFamily="2" charset="2"/>
              </a:rPr>
              <a:t> </a:t>
            </a:r>
            <a:r>
              <a:rPr lang="en-US" altLang="zh-CN" sz="2400" dirty="0" smtClean="0">
                <a:ea typeface="宋体" charset="-122"/>
              </a:rPr>
              <a:t>Chinese</a:t>
            </a:r>
            <a:r>
              <a:rPr lang="zh-CN" altLang="en-US" sz="2400" dirty="0" smtClean="0">
                <a:ea typeface="宋体" charset="-122"/>
              </a:rPr>
              <a:t>）</a:t>
            </a:r>
            <a:r>
              <a:rPr lang="en-US" altLang="zh-CN" sz="2400" dirty="0" smtClean="0">
                <a:ea typeface="宋体" charset="-122"/>
              </a:rPr>
              <a:t> is allowed</a:t>
            </a:r>
            <a:endParaRPr lang="en-US" altLang="zh-CN" sz="2400" dirty="0">
              <a:ea typeface="宋体" charset="-122"/>
            </a:endParaRPr>
          </a:p>
        </p:txBody>
      </p:sp>
      <p:pic>
        <p:nvPicPr>
          <p:cNvPr id="14343" name="Picture 8" descr="MMj03367100000[1]"/>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001000" y="3754192"/>
            <a:ext cx="1143000" cy="1039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819141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265877"/>
            <a:ext cx="9144000" cy="400050"/>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a:innerShdw blurRad="63500" dist="50800" dir="2700000">
              <a:prstClr val="black">
                <a:alpha val="50000"/>
              </a:prstClr>
            </a:innerShdw>
          </a:effectLst>
        </p:spPr>
        <p:txBody>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gn="ctr" eaLnBrk="1" hangingPunct="1">
              <a:spcBef>
                <a:spcPct val="50000"/>
              </a:spcBef>
              <a:buClr>
                <a:schemeClr val="accent2"/>
              </a:buClr>
              <a:buFont typeface="Wingdings" pitchFamily="2" charset="2"/>
              <a:buNone/>
            </a:pPr>
            <a:endParaRPr lang="zh-CN" altLang="zh-CN">
              <a:ea typeface="MS PGothic" pitchFamily="34" charset="-128"/>
            </a:endParaRPr>
          </a:p>
        </p:txBody>
      </p:sp>
      <p:sp>
        <p:nvSpPr>
          <p:cNvPr id="15366" name="Date Placeholder 2"/>
          <p:cNvSpPr>
            <a:spLocks noGrp="1"/>
          </p:cNvSpPr>
          <p:nvPr>
            <p:ph type="dt" sz="quarter" idx="4294967295"/>
          </p:nvPr>
        </p:nvSpPr>
        <p:spPr>
          <a:xfrm>
            <a:off x="1828801" y="4857751"/>
            <a:ext cx="1946275" cy="18454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spcAft>
                <a:spcPct val="15000"/>
              </a:spcAft>
              <a:buClr>
                <a:schemeClr val="accent2"/>
              </a:buClr>
              <a:buFont typeface="Wingdings" pitchFamily="2" charset="2"/>
              <a:buChar char="§"/>
              <a:defRPr sz="2400" b="1">
                <a:solidFill>
                  <a:schemeClr val="tx1"/>
                </a:solidFill>
                <a:latin typeface="Arial" charset="0"/>
                <a:cs typeface="Arial" charset="0"/>
              </a:defRPr>
            </a:lvl1pPr>
            <a:lvl2pPr marL="742950" indent="-285750">
              <a:spcBef>
                <a:spcPct val="25000"/>
              </a:spcBef>
              <a:spcAft>
                <a:spcPct val="15000"/>
              </a:spcAft>
              <a:buClr>
                <a:schemeClr val="accent2"/>
              </a:buClr>
              <a:buFont typeface="Arial" charset="0"/>
              <a:buChar char="–"/>
              <a:defRPr sz="2200">
                <a:solidFill>
                  <a:schemeClr val="tx1"/>
                </a:solidFill>
                <a:latin typeface="Arial" charset="0"/>
                <a:cs typeface="Arial" charset="0"/>
              </a:defRPr>
            </a:lvl2pPr>
            <a:lvl3pPr marL="1143000" indent="-228600">
              <a:spcBef>
                <a:spcPct val="20000"/>
              </a:spcBef>
              <a:buClr>
                <a:schemeClr val="accent2"/>
              </a:buClr>
              <a:buChar char="•"/>
              <a:defRPr sz="2000">
                <a:solidFill>
                  <a:schemeClr val="tx1"/>
                </a:solidFill>
                <a:latin typeface="Arial" charset="0"/>
                <a:cs typeface="Arial" charset="0"/>
              </a:defRPr>
            </a:lvl3pPr>
            <a:lvl4pPr marL="1600200" indent="-228600">
              <a:spcBef>
                <a:spcPct val="20000"/>
              </a:spcBef>
              <a:buClr>
                <a:schemeClr val="accent2"/>
              </a:buClr>
              <a:buFont typeface="Arial" charset="0"/>
              <a:buChar char="–"/>
              <a:defRPr>
                <a:solidFill>
                  <a:schemeClr val="tx1"/>
                </a:solidFill>
                <a:latin typeface="Arial" charset="0"/>
                <a:cs typeface="Arial" charset="0"/>
              </a:defRPr>
            </a:lvl4pPr>
            <a:lvl5pPr marL="2057400" indent="-228600">
              <a:spcBef>
                <a:spcPct val="20000"/>
              </a:spcBef>
              <a:buClr>
                <a:schemeClr val="accent2"/>
              </a:buClr>
              <a:buFont typeface="Arial" charset="0"/>
              <a:buChar char="&gt;"/>
              <a:defRPr>
                <a:solidFill>
                  <a:schemeClr val="tx1"/>
                </a:solidFill>
                <a:latin typeface="Arial" charset="0"/>
                <a:cs typeface="Arial" charset="0"/>
              </a:defRPr>
            </a:lvl5pPr>
            <a:lvl6pPr marL="2514600" indent="-228600"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6pPr>
            <a:lvl7pPr marL="2971800" indent="-228600"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7pPr>
            <a:lvl8pPr marL="3429000" indent="-228600"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8pPr>
            <a:lvl9pPr marL="3886200" indent="-228600"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9pPr>
          </a:lstStyle>
          <a:p>
            <a:pPr>
              <a:spcBef>
                <a:spcPct val="0"/>
              </a:spcBef>
              <a:spcAft>
                <a:spcPct val="0"/>
              </a:spcAft>
              <a:buClrTx/>
              <a:buFontTx/>
              <a:buNone/>
            </a:pPr>
            <a:fld id="{5989FC42-F09C-4DBA-8901-9BE07375817B}" type="datetime1">
              <a:rPr lang="zh-CN" altLang="en-US" sz="1000" b="0" smtClean="0">
                <a:solidFill>
                  <a:srgbClr val="FFFFFF"/>
                </a:solidFill>
              </a:rPr>
              <a:t>2020/8/27</a:t>
            </a:fld>
            <a:endParaRPr lang="en-US" altLang="en-US" sz="1000" b="0">
              <a:solidFill>
                <a:srgbClr val="FFFFFF"/>
              </a:solidFill>
            </a:endParaRPr>
          </a:p>
        </p:txBody>
      </p:sp>
      <p:sp>
        <p:nvSpPr>
          <p:cNvPr id="15367" name="Text Box 3"/>
          <p:cNvSpPr txBox="1">
            <a:spLocks noChangeArrowheads="1"/>
          </p:cNvSpPr>
          <p:nvPr/>
        </p:nvSpPr>
        <p:spPr bwMode="auto">
          <a:xfrm>
            <a:off x="3897313" y="163116"/>
            <a:ext cx="2011362" cy="13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46088">
              <a:spcBef>
                <a:spcPct val="35000"/>
              </a:spcBef>
              <a:spcAft>
                <a:spcPct val="15000"/>
              </a:spcAft>
              <a:buClr>
                <a:schemeClr val="accent2"/>
              </a:buClr>
              <a:buFont typeface="Wingdings" pitchFamily="2" charset="2"/>
              <a:buChar char="§"/>
              <a:defRPr sz="2400" b="1">
                <a:solidFill>
                  <a:schemeClr val="tx1"/>
                </a:solidFill>
                <a:latin typeface="Arial" charset="0"/>
                <a:cs typeface="Arial" charset="0"/>
              </a:defRPr>
            </a:lvl1pPr>
            <a:lvl2pPr marL="742950" indent="-285750" defTabSz="446088">
              <a:spcBef>
                <a:spcPct val="25000"/>
              </a:spcBef>
              <a:spcAft>
                <a:spcPct val="15000"/>
              </a:spcAft>
              <a:buClr>
                <a:schemeClr val="accent2"/>
              </a:buClr>
              <a:buFont typeface="Arial" charset="0"/>
              <a:buChar char="–"/>
              <a:defRPr sz="2200">
                <a:solidFill>
                  <a:schemeClr val="tx1"/>
                </a:solidFill>
                <a:latin typeface="Arial" charset="0"/>
                <a:cs typeface="Arial" charset="0"/>
              </a:defRPr>
            </a:lvl2pPr>
            <a:lvl3pPr marL="1143000" indent="-228600" defTabSz="446088">
              <a:spcBef>
                <a:spcPct val="20000"/>
              </a:spcBef>
              <a:buClr>
                <a:schemeClr val="accent2"/>
              </a:buClr>
              <a:buChar char="•"/>
              <a:defRPr sz="2000">
                <a:solidFill>
                  <a:schemeClr val="tx1"/>
                </a:solidFill>
                <a:latin typeface="Arial" charset="0"/>
                <a:cs typeface="Arial" charset="0"/>
              </a:defRPr>
            </a:lvl3pPr>
            <a:lvl4pPr marL="1600200" indent="-228600" defTabSz="446088">
              <a:spcBef>
                <a:spcPct val="20000"/>
              </a:spcBef>
              <a:buClr>
                <a:schemeClr val="accent2"/>
              </a:buClr>
              <a:buFont typeface="Arial" charset="0"/>
              <a:buChar char="–"/>
              <a:defRPr>
                <a:solidFill>
                  <a:schemeClr val="tx1"/>
                </a:solidFill>
                <a:latin typeface="Arial" charset="0"/>
                <a:cs typeface="Arial" charset="0"/>
              </a:defRPr>
            </a:lvl4pPr>
            <a:lvl5pPr marL="2057400" indent="-228600" defTabSz="446088">
              <a:spcBef>
                <a:spcPct val="20000"/>
              </a:spcBef>
              <a:buClr>
                <a:schemeClr val="accent2"/>
              </a:buClr>
              <a:buFont typeface="Arial" charset="0"/>
              <a:buChar char="&gt;"/>
              <a:defRPr>
                <a:solidFill>
                  <a:schemeClr val="tx1"/>
                </a:solidFill>
                <a:latin typeface="Arial" charset="0"/>
                <a:cs typeface="Arial" charset="0"/>
              </a:defRPr>
            </a:lvl5pPr>
            <a:lvl6pPr marL="2514600" indent="-228600" defTabSz="446088"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6pPr>
            <a:lvl7pPr marL="2971800" indent="-228600" defTabSz="446088"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7pPr>
            <a:lvl8pPr marL="3429000" indent="-228600" defTabSz="446088"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8pPr>
            <a:lvl9pPr marL="3886200" indent="-228600" defTabSz="446088"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9pPr>
          </a:lstStyle>
          <a:p>
            <a:pPr eaLnBrk="1" hangingPunct="1">
              <a:spcBef>
                <a:spcPct val="0"/>
              </a:spcBef>
              <a:spcAft>
                <a:spcPct val="0"/>
              </a:spcAft>
              <a:buClr>
                <a:srgbClr val="808080"/>
              </a:buClr>
              <a:buSzPct val="90000"/>
              <a:buFont typeface="Monotype Sorts" pitchFamily="2" charset="2"/>
              <a:buNone/>
            </a:pPr>
            <a:endParaRPr lang="en-US" altLang="en-US" b="0">
              <a:latin typeface="Times New Roman" pitchFamily="18" charset="0"/>
            </a:endParaRPr>
          </a:p>
        </p:txBody>
      </p:sp>
      <p:sp>
        <p:nvSpPr>
          <p:cNvPr id="15368" name="Rectangle 4"/>
          <p:cNvSpPr>
            <a:spLocks noChangeArrowheads="1"/>
          </p:cNvSpPr>
          <p:nvPr/>
        </p:nvSpPr>
        <p:spPr bwMode="auto">
          <a:xfrm>
            <a:off x="457200" y="342900"/>
            <a:ext cx="647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46088">
              <a:spcBef>
                <a:spcPct val="35000"/>
              </a:spcBef>
              <a:spcAft>
                <a:spcPct val="15000"/>
              </a:spcAft>
              <a:buClr>
                <a:schemeClr val="accent2"/>
              </a:buClr>
              <a:buFont typeface="Wingdings" pitchFamily="2" charset="2"/>
              <a:buChar char="§"/>
              <a:defRPr sz="2400" b="1">
                <a:solidFill>
                  <a:schemeClr val="tx1"/>
                </a:solidFill>
                <a:latin typeface="Arial" charset="0"/>
                <a:cs typeface="Arial" charset="0"/>
              </a:defRPr>
            </a:lvl1pPr>
            <a:lvl2pPr marL="742950" indent="-285750" defTabSz="446088">
              <a:spcBef>
                <a:spcPct val="25000"/>
              </a:spcBef>
              <a:spcAft>
                <a:spcPct val="15000"/>
              </a:spcAft>
              <a:buClr>
                <a:schemeClr val="accent2"/>
              </a:buClr>
              <a:buFont typeface="Arial" charset="0"/>
              <a:buChar char="–"/>
              <a:defRPr sz="2200">
                <a:solidFill>
                  <a:schemeClr val="tx1"/>
                </a:solidFill>
                <a:latin typeface="Arial" charset="0"/>
                <a:cs typeface="Arial" charset="0"/>
              </a:defRPr>
            </a:lvl2pPr>
            <a:lvl3pPr marL="1143000" indent="-228600" defTabSz="446088">
              <a:spcBef>
                <a:spcPct val="20000"/>
              </a:spcBef>
              <a:buClr>
                <a:schemeClr val="accent2"/>
              </a:buClr>
              <a:buChar char="•"/>
              <a:defRPr sz="2000">
                <a:solidFill>
                  <a:schemeClr val="tx1"/>
                </a:solidFill>
                <a:latin typeface="Arial" charset="0"/>
                <a:cs typeface="Arial" charset="0"/>
              </a:defRPr>
            </a:lvl3pPr>
            <a:lvl4pPr marL="1600200" indent="-228600" defTabSz="446088">
              <a:spcBef>
                <a:spcPct val="20000"/>
              </a:spcBef>
              <a:buClr>
                <a:schemeClr val="accent2"/>
              </a:buClr>
              <a:buFont typeface="Arial" charset="0"/>
              <a:buChar char="–"/>
              <a:defRPr>
                <a:solidFill>
                  <a:schemeClr val="tx1"/>
                </a:solidFill>
                <a:latin typeface="Arial" charset="0"/>
                <a:cs typeface="Arial" charset="0"/>
              </a:defRPr>
            </a:lvl4pPr>
            <a:lvl5pPr marL="2057400" indent="-228600" defTabSz="446088">
              <a:spcBef>
                <a:spcPct val="20000"/>
              </a:spcBef>
              <a:buClr>
                <a:schemeClr val="accent2"/>
              </a:buClr>
              <a:buFont typeface="Arial" charset="0"/>
              <a:buChar char="&gt;"/>
              <a:defRPr>
                <a:solidFill>
                  <a:schemeClr val="tx1"/>
                </a:solidFill>
                <a:latin typeface="Arial" charset="0"/>
                <a:cs typeface="Arial" charset="0"/>
              </a:defRPr>
            </a:lvl5pPr>
            <a:lvl6pPr marL="2514600" indent="-228600" defTabSz="446088"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6pPr>
            <a:lvl7pPr marL="2971800" indent="-228600" defTabSz="446088"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7pPr>
            <a:lvl8pPr marL="3429000" indent="-228600" defTabSz="446088"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8pPr>
            <a:lvl9pPr marL="3886200" indent="-228600" defTabSz="446088"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9pPr>
          </a:lstStyle>
          <a:p>
            <a:pPr eaLnBrk="1" hangingPunct="1">
              <a:spcBef>
                <a:spcPct val="50000"/>
              </a:spcBef>
              <a:spcAft>
                <a:spcPct val="0"/>
              </a:spcAft>
              <a:buFont typeface="Wingdings" pitchFamily="2" charset="2"/>
              <a:buNone/>
            </a:pPr>
            <a:r>
              <a:rPr lang="en-US" altLang="zh-CN" sz="3600" dirty="0" smtClean="0">
                <a:solidFill>
                  <a:srgbClr val="1544D9"/>
                </a:solidFill>
                <a:ea typeface="宋体" charset="-122"/>
              </a:rPr>
              <a:t>Another </a:t>
            </a:r>
            <a:r>
              <a:rPr lang="en-US" altLang="zh-CN" sz="3600" dirty="0">
                <a:solidFill>
                  <a:srgbClr val="1544D9"/>
                </a:solidFill>
                <a:ea typeface="宋体" charset="-122"/>
              </a:rPr>
              <a:t>Sample:</a:t>
            </a:r>
          </a:p>
        </p:txBody>
      </p:sp>
      <p:sp>
        <p:nvSpPr>
          <p:cNvPr id="15370" name="Rectangle 2"/>
          <p:cNvSpPr>
            <a:spLocks noChangeArrowheads="1"/>
          </p:cNvSpPr>
          <p:nvPr/>
        </p:nvSpPr>
        <p:spPr bwMode="auto">
          <a:xfrm>
            <a:off x="228600" y="1429942"/>
            <a:ext cx="8686800" cy="2985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lvl="0">
              <a:spcBef>
                <a:spcPts val="0"/>
              </a:spcBef>
              <a:spcAft>
                <a:spcPts val="0"/>
              </a:spcAft>
            </a:pPr>
            <a:r>
              <a:rPr lang="en-US" altLang="zh-CN" dirty="0"/>
              <a:t>Use the lightning network in a way that can </a:t>
            </a:r>
            <a:r>
              <a:rPr lang="en-US" altLang="zh-CN" dirty="0" smtClean="0"/>
              <a:t>___ your </a:t>
            </a:r>
            <a:r>
              <a:rPr lang="en-US" altLang="zh-CN" dirty="0"/>
              <a:t>payments</a:t>
            </a:r>
          </a:p>
          <a:p>
            <a:endParaRPr lang="en-US" altLang="en-US" dirty="0"/>
          </a:p>
          <a:p>
            <a:r>
              <a:rPr lang="en-US" altLang="en-US" sz="2800" dirty="0"/>
              <a:t>a. </a:t>
            </a:r>
            <a:r>
              <a:rPr lang="en-US" altLang="zh-CN" sz="2800" dirty="0"/>
              <a:t>anonymize</a:t>
            </a:r>
            <a:endParaRPr lang="en-US" altLang="en-US" sz="2800" dirty="0"/>
          </a:p>
          <a:p>
            <a:r>
              <a:rPr lang="en-US" altLang="en-US" sz="2800" dirty="0"/>
              <a:t>b. </a:t>
            </a:r>
            <a:r>
              <a:rPr lang="en-US" altLang="en-US" sz="2800" dirty="0" smtClean="0"/>
              <a:t>complete</a:t>
            </a:r>
            <a:endParaRPr lang="en-US" altLang="en-US" sz="2800" dirty="0"/>
          </a:p>
          <a:p>
            <a:r>
              <a:rPr lang="en-US" altLang="en-US" sz="2800" dirty="0"/>
              <a:t>c. c</a:t>
            </a:r>
            <a:r>
              <a:rPr lang="en-US" altLang="en-US" sz="2800" dirty="0" smtClean="0"/>
              <a:t>ontrol</a:t>
            </a:r>
            <a:endParaRPr lang="en-US" altLang="en-US" sz="2800" dirty="0"/>
          </a:p>
          <a:p>
            <a:r>
              <a:rPr lang="en-US" altLang="en-US" sz="2800" dirty="0"/>
              <a:t>d. </a:t>
            </a:r>
            <a:r>
              <a:rPr lang="en-US" altLang="en-US" sz="2800" dirty="0" smtClean="0"/>
              <a:t>encrypt</a:t>
            </a:r>
            <a:endParaRPr lang="en-US" altLang="en-US" sz="2800" dirty="0"/>
          </a:p>
          <a:p>
            <a:endParaRPr lang="en-US" altLang="en-US" sz="2800" dirty="0"/>
          </a:p>
        </p:txBody>
      </p:sp>
      <p:pic>
        <p:nvPicPr>
          <p:cNvPr id="9" name="Picture 6" descr="man"/>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637462" y="2955102"/>
            <a:ext cx="1506537"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6435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Date Placeholder 2"/>
          <p:cNvSpPr>
            <a:spLocks noGrp="1"/>
          </p:cNvSpPr>
          <p:nvPr>
            <p:ph type="dt" sz="quarter" idx="4294967295"/>
          </p:nvPr>
        </p:nvSpPr>
        <p:spPr>
          <a:xfrm>
            <a:off x="1828801" y="4857751"/>
            <a:ext cx="1946275" cy="18454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spcAft>
                <a:spcPct val="15000"/>
              </a:spcAft>
              <a:buClr>
                <a:schemeClr val="accent2"/>
              </a:buClr>
              <a:buFont typeface="Wingdings" pitchFamily="2" charset="2"/>
              <a:buChar char="§"/>
              <a:defRPr sz="2400" b="1">
                <a:solidFill>
                  <a:schemeClr val="tx1"/>
                </a:solidFill>
                <a:latin typeface="Arial" charset="0"/>
                <a:cs typeface="Arial" charset="0"/>
              </a:defRPr>
            </a:lvl1pPr>
            <a:lvl2pPr marL="742950" indent="-285750">
              <a:spcBef>
                <a:spcPct val="25000"/>
              </a:spcBef>
              <a:spcAft>
                <a:spcPct val="15000"/>
              </a:spcAft>
              <a:buClr>
                <a:schemeClr val="accent2"/>
              </a:buClr>
              <a:buFont typeface="Arial" charset="0"/>
              <a:buChar char="–"/>
              <a:defRPr sz="2200">
                <a:solidFill>
                  <a:schemeClr val="tx1"/>
                </a:solidFill>
                <a:latin typeface="Arial" charset="0"/>
                <a:cs typeface="Arial" charset="0"/>
              </a:defRPr>
            </a:lvl2pPr>
            <a:lvl3pPr marL="1143000" indent="-228600">
              <a:spcBef>
                <a:spcPct val="20000"/>
              </a:spcBef>
              <a:buClr>
                <a:schemeClr val="accent2"/>
              </a:buClr>
              <a:buChar char="•"/>
              <a:defRPr sz="2000">
                <a:solidFill>
                  <a:schemeClr val="tx1"/>
                </a:solidFill>
                <a:latin typeface="Arial" charset="0"/>
                <a:cs typeface="Arial" charset="0"/>
              </a:defRPr>
            </a:lvl3pPr>
            <a:lvl4pPr marL="1600200" indent="-228600">
              <a:spcBef>
                <a:spcPct val="20000"/>
              </a:spcBef>
              <a:buClr>
                <a:schemeClr val="accent2"/>
              </a:buClr>
              <a:buFont typeface="Arial" charset="0"/>
              <a:buChar char="–"/>
              <a:defRPr>
                <a:solidFill>
                  <a:schemeClr val="tx1"/>
                </a:solidFill>
                <a:latin typeface="Arial" charset="0"/>
                <a:cs typeface="Arial" charset="0"/>
              </a:defRPr>
            </a:lvl4pPr>
            <a:lvl5pPr marL="2057400" indent="-228600">
              <a:spcBef>
                <a:spcPct val="20000"/>
              </a:spcBef>
              <a:buClr>
                <a:schemeClr val="accent2"/>
              </a:buClr>
              <a:buFont typeface="Arial" charset="0"/>
              <a:buChar char="&gt;"/>
              <a:defRPr>
                <a:solidFill>
                  <a:schemeClr val="tx1"/>
                </a:solidFill>
                <a:latin typeface="Arial" charset="0"/>
                <a:cs typeface="Arial" charset="0"/>
              </a:defRPr>
            </a:lvl5pPr>
            <a:lvl6pPr marL="2514600" indent="-228600"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6pPr>
            <a:lvl7pPr marL="2971800" indent="-228600"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7pPr>
            <a:lvl8pPr marL="3429000" indent="-228600"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8pPr>
            <a:lvl9pPr marL="3886200" indent="-228600"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9pPr>
          </a:lstStyle>
          <a:p>
            <a:pPr>
              <a:spcBef>
                <a:spcPct val="0"/>
              </a:spcBef>
              <a:spcAft>
                <a:spcPct val="0"/>
              </a:spcAft>
              <a:buClrTx/>
              <a:buFontTx/>
              <a:buNone/>
            </a:pPr>
            <a:fld id="{2E2225CA-2D7B-4EFB-90ED-5357A2FA6824}" type="datetime1">
              <a:rPr lang="zh-CN" altLang="en-US" sz="1000" b="0" smtClean="0">
                <a:solidFill>
                  <a:srgbClr val="FFFFFF"/>
                </a:solidFill>
              </a:rPr>
              <a:t>2020/8/27</a:t>
            </a:fld>
            <a:endParaRPr lang="en-US" altLang="en-US" sz="1000" b="0">
              <a:solidFill>
                <a:srgbClr val="FFFFFF"/>
              </a:solidFill>
            </a:endParaRPr>
          </a:p>
        </p:txBody>
      </p:sp>
      <p:sp>
        <p:nvSpPr>
          <p:cNvPr id="16388" name="Rectangle 2"/>
          <p:cNvSpPr>
            <a:spLocks noChangeArrowheads="1"/>
          </p:cNvSpPr>
          <p:nvPr/>
        </p:nvSpPr>
        <p:spPr bwMode="auto">
          <a:xfrm>
            <a:off x="838200" y="857250"/>
            <a:ext cx="7391400" cy="37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457200" indent="-457200" defTabSz="446088">
              <a:spcBef>
                <a:spcPct val="35000"/>
              </a:spcBef>
              <a:spcAft>
                <a:spcPct val="15000"/>
              </a:spcAft>
              <a:buClr>
                <a:schemeClr val="accent2"/>
              </a:buClr>
              <a:buFont typeface="Wingdings" pitchFamily="2" charset="2"/>
              <a:buChar char="§"/>
              <a:defRPr sz="2400" b="1">
                <a:solidFill>
                  <a:schemeClr val="tx1"/>
                </a:solidFill>
                <a:latin typeface="Arial" charset="0"/>
                <a:cs typeface="Arial" charset="0"/>
              </a:defRPr>
            </a:lvl1pPr>
            <a:lvl2pPr marL="114300" indent="342900" defTabSz="446088">
              <a:spcBef>
                <a:spcPct val="25000"/>
              </a:spcBef>
              <a:spcAft>
                <a:spcPct val="15000"/>
              </a:spcAft>
              <a:buClr>
                <a:schemeClr val="accent2"/>
              </a:buClr>
              <a:buFont typeface="Arial" charset="0"/>
              <a:buChar char="–"/>
              <a:defRPr sz="2200">
                <a:solidFill>
                  <a:schemeClr val="tx1"/>
                </a:solidFill>
                <a:latin typeface="Arial" charset="0"/>
                <a:cs typeface="Arial" charset="0"/>
              </a:defRPr>
            </a:lvl2pPr>
            <a:lvl3pPr marL="1143000" indent="-228600" defTabSz="446088">
              <a:spcBef>
                <a:spcPct val="20000"/>
              </a:spcBef>
              <a:buClr>
                <a:schemeClr val="accent2"/>
              </a:buClr>
              <a:buChar char="•"/>
              <a:defRPr sz="2000">
                <a:solidFill>
                  <a:schemeClr val="tx1"/>
                </a:solidFill>
                <a:latin typeface="Arial" charset="0"/>
                <a:cs typeface="Arial" charset="0"/>
              </a:defRPr>
            </a:lvl3pPr>
            <a:lvl4pPr marL="1600200" indent="-228600" defTabSz="446088">
              <a:spcBef>
                <a:spcPct val="20000"/>
              </a:spcBef>
              <a:buClr>
                <a:schemeClr val="accent2"/>
              </a:buClr>
              <a:buFont typeface="Arial" charset="0"/>
              <a:buChar char="–"/>
              <a:defRPr>
                <a:solidFill>
                  <a:schemeClr val="tx1"/>
                </a:solidFill>
                <a:latin typeface="Arial" charset="0"/>
                <a:cs typeface="Arial" charset="0"/>
              </a:defRPr>
            </a:lvl4pPr>
            <a:lvl5pPr marL="2057400" indent="-228600" defTabSz="446088">
              <a:spcBef>
                <a:spcPct val="20000"/>
              </a:spcBef>
              <a:buClr>
                <a:schemeClr val="accent2"/>
              </a:buClr>
              <a:buFont typeface="Arial" charset="0"/>
              <a:buChar char="&gt;"/>
              <a:defRPr>
                <a:solidFill>
                  <a:schemeClr val="tx1"/>
                </a:solidFill>
                <a:latin typeface="Arial" charset="0"/>
                <a:cs typeface="Arial" charset="0"/>
              </a:defRPr>
            </a:lvl5pPr>
            <a:lvl6pPr marL="2514600" indent="-228600" defTabSz="446088"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6pPr>
            <a:lvl7pPr marL="2971800" indent="-228600" defTabSz="446088"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7pPr>
            <a:lvl8pPr marL="3429000" indent="-228600" defTabSz="446088"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8pPr>
            <a:lvl9pPr marL="3886200" indent="-228600" defTabSz="446088"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9pPr>
          </a:lstStyle>
          <a:p>
            <a:pPr eaLnBrk="1" hangingPunct="1">
              <a:spcBef>
                <a:spcPct val="50000"/>
              </a:spcBef>
              <a:spcAft>
                <a:spcPct val="0"/>
              </a:spcAft>
            </a:pPr>
            <a:r>
              <a:rPr lang="en-US" altLang="en-US" sz="1600" dirty="0">
                <a:solidFill>
                  <a:srgbClr val="FC121D"/>
                </a:solidFill>
              </a:rPr>
              <a:t>Read through the course materials</a:t>
            </a:r>
          </a:p>
          <a:p>
            <a:pPr lvl="1" eaLnBrk="1" hangingPunct="1">
              <a:spcBef>
                <a:spcPct val="50000"/>
              </a:spcBef>
              <a:spcAft>
                <a:spcPct val="0"/>
              </a:spcAft>
              <a:buFont typeface="Wingdings" pitchFamily="2" charset="2"/>
              <a:buNone/>
            </a:pPr>
            <a:r>
              <a:rPr lang="en-US" altLang="en-US" sz="1400" dirty="0" smtClean="0"/>
              <a:t>*.ppt, *.</a:t>
            </a:r>
            <a:r>
              <a:rPr lang="en-US" altLang="en-US" sz="1400" dirty="0"/>
              <a:t>doc</a:t>
            </a:r>
          </a:p>
          <a:p>
            <a:pPr eaLnBrk="1" hangingPunct="1">
              <a:spcBef>
                <a:spcPct val="50000"/>
              </a:spcBef>
              <a:spcAft>
                <a:spcPct val="0"/>
              </a:spcAft>
            </a:pPr>
            <a:r>
              <a:rPr lang="en-US" altLang="en-US" sz="1600" dirty="0">
                <a:solidFill>
                  <a:srgbClr val="FC121D"/>
                </a:solidFill>
              </a:rPr>
              <a:t>Strategies: </a:t>
            </a:r>
          </a:p>
          <a:p>
            <a:pPr eaLnBrk="1" hangingPunct="1">
              <a:spcBef>
                <a:spcPct val="50000"/>
              </a:spcBef>
              <a:spcAft>
                <a:spcPct val="0"/>
              </a:spcAft>
              <a:buFont typeface="Wingdings" pitchFamily="2" charset="2"/>
              <a:buNone/>
            </a:pPr>
            <a:r>
              <a:rPr lang="en-US" altLang="en-US" sz="1400" dirty="0"/>
              <a:t>	</a:t>
            </a:r>
            <a:r>
              <a:rPr lang="en-US" altLang="en-US" sz="1400" b="0" dirty="0"/>
              <a:t>Top-down, decomposition….</a:t>
            </a:r>
          </a:p>
          <a:p>
            <a:pPr eaLnBrk="1" hangingPunct="1">
              <a:spcBef>
                <a:spcPct val="50000"/>
              </a:spcBef>
              <a:spcAft>
                <a:spcPct val="0"/>
              </a:spcAft>
            </a:pPr>
            <a:r>
              <a:rPr lang="en-US" altLang="en-US" sz="1600" dirty="0">
                <a:solidFill>
                  <a:srgbClr val="FC121D"/>
                </a:solidFill>
              </a:rPr>
              <a:t>Think deeply</a:t>
            </a:r>
          </a:p>
          <a:p>
            <a:pPr lvl="1" eaLnBrk="1" hangingPunct="1">
              <a:spcBef>
                <a:spcPct val="50000"/>
              </a:spcBef>
              <a:spcAft>
                <a:spcPct val="0"/>
              </a:spcAft>
              <a:buFont typeface="Wingdings" pitchFamily="2" charset="2"/>
              <a:buNone/>
            </a:pPr>
            <a:r>
              <a:rPr lang="en-US" altLang="en-US" sz="1400" dirty="0"/>
              <a:t>Identify difference between the concepts</a:t>
            </a:r>
          </a:p>
          <a:p>
            <a:pPr lvl="1" eaLnBrk="1" hangingPunct="1">
              <a:spcBef>
                <a:spcPct val="50000"/>
              </a:spcBef>
              <a:spcAft>
                <a:spcPct val="0"/>
              </a:spcAft>
              <a:buFont typeface="Wingdings" pitchFamily="2" charset="2"/>
              <a:buNone/>
            </a:pPr>
            <a:r>
              <a:rPr lang="en-US" altLang="en-US" sz="1400" dirty="0"/>
              <a:t>------------------------------------------------------------</a:t>
            </a:r>
          </a:p>
          <a:p>
            <a:pPr eaLnBrk="1" hangingPunct="1">
              <a:spcBef>
                <a:spcPct val="50000"/>
              </a:spcBef>
              <a:spcAft>
                <a:spcPct val="0"/>
              </a:spcAft>
            </a:pPr>
            <a:r>
              <a:rPr lang="en-US" altLang="en-US" sz="1600" dirty="0">
                <a:solidFill>
                  <a:srgbClr val="FC121D"/>
                </a:solidFill>
              </a:rPr>
              <a:t>Sleep well</a:t>
            </a:r>
          </a:p>
          <a:p>
            <a:pPr lvl="1" eaLnBrk="1" hangingPunct="1">
              <a:spcBef>
                <a:spcPct val="50000"/>
              </a:spcBef>
              <a:spcAft>
                <a:spcPct val="0"/>
              </a:spcAft>
              <a:buFont typeface="Wingdings" pitchFamily="2" charset="2"/>
              <a:buNone/>
            </a:pPr>
            <a:r>
              <a:rPr lang="en-US" altLang="en-US" sz="1400" dirty="0"/>
              <a:t>Don’t stay over night prior to the exam !</a:t>
            </a:r>
          </a:p>
          <a:p>
            <a:pPr eaLnBrk="1" hangingPunct="1">
              <a:spcBef>
                <a:spcPct val="50000"/>
              </a:spcBef>
              <a:spcAft>
                <a:spcPct val="0"/>
              </a:spcAft>
            </a:pPr>
            <a:r>
              <a:rPr lang="en-US" altLang="en-US" sz="1600" dirty="0">
                <a:solidFill>
                  <a:srgbClr val="FC121D"/>
                </a:solidFill>
              </a:rPr>
              <a:t>Eat well</a:t>
            </a:r>
          </a:p>
          <a:p>
            <a:pPr lvl="1" eaLnBrk="1" hangingPunct="1">
              <a:spcBef>
                <a:spcPct val="50000"/>
              </a:spcBef>
              <a:spcAft>
                <a:spcPct val="0"/>
              </a:spcAft>
              <a:buFont typeface="Wingdings" pitchFamily="2" charset="2"/>
              <a:buNone/>
            </a:pPr>
            <a:r>
              <a:rPr lang="en-US" altLang="en-US" sz="1400" dirty="0"/>
              <a:t>Don’t skip the </a:t>
            </a:r>
            <a:r>
              <a:rPr lang="en-US" altLang="en-US" sz="1400" dirty="0" smtClean="0"/>
              <a:t>breakfast/lunch </a:t>
            </a:r>
            <a:r>
              <a:rPr lang="en-US" altLang="en-US" sz="1400" dirty="0"/>
              <a:t>!</a:t>
            </a:r>
          </a:p>
        </p:txBody>
      </p:sp>
      <p:sp>
        <p:nvSpPr>
          <p:cNvPr id="16389" name="Text Box 3"/>
          <p:cNvSpPr txBox="1">
            <a:spLocks noChangeArrowheads="1"/>
          </p:cNvSpPr>
          <p:nvPr/>
        </p:nvSpPr>
        <p:spPr bwMode="auto">
          <a:xfrm>
            <a:off x="3897313" y="163116"/>
            <a:ext cx="2011362" cy="13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46088">
              <a:spcBef>
                <a:spcPct val="35000"/>
              </a:spcBef>
              <a:spcAft>
                <a:spcPct val="15000"/>
              </a:spcAft>
              <a:buClr>
                <a:schemeClr val="accent2"/>
              </a:buClr>
              <a:buFont typeface="Wingdings" pitchFamily="2" charset="2"/>
              <a:buChar char="§"/>
              <a:defRPr sz="2400" b="1">
                <a:solidFill>
                  <a:schemeClr val="tx1"/>
                </a:solidFill>
                <a:latin typeface="Arial" charset="0"/>
                <a:cs typeface="Arial" charset="0"/>
              </a:defRPr>
            </a:lvl1pPr>
            <a:lvl2pPr marL="742950" indent="-285750" defTabSz="446088">
              <a:spcBef>
                <a:spcPct val="25000"/>
              </a:spcBef>
              <a:spcAft>
                <a:spcPct val="15000"/>
              </a:spcAft>
              <a:buClr>
                <a:schemeClr val="accent2"/>
              </a:buClr>
              <a:buFont typeface="Arial" charset="0"/>
              <a:buChar char="–"/>
              <a:defRPr sz="2200">
                <a:solidFill>
                  <a:schemeClr val="tx1"/>
                </a:solidFill>
                <a:latin typeface="Arial" charset="0"/>
                <a:cs typeface="Arial" charset="0"/>
              </a:defRPr>
            </a:lvl2pPr>
            <a:lvl3pPr marL="1143000" indent="-228600" defTabSz="446088">
              <a:spcBef>
                <a:spcPct val="20000"/>
              </a:spcBef>
              <a:buClr>
                <a:schemeClr val="accent2"/>
              </a:buClr>
              <a:buChar char="•"/>
              <a:defRPr sz="2000">
                <a:solidFill>
                  <a:schemeClr val="tx1"/>
                </a:solidFill>
                <a:latin typeface="Arial" charset="0"/>
                <a:cs typeface="Arial" charset="0"/>
              </a:defRPr>
            </a:lvl3pPr>
            <a:lvl4pPr marL="1600200" indent="-228600" defTabSz="446088">
              <a:spcBef>
                <a:spcPct val="20000"/>
              </a:spcBef>
              <a:buClr>
                <a:schemeClr val="accent2"/>
              </a:buClr>
              <a:buFont typeface="Arial" charset="0"/>
              <a:buChar char="–"/>
              <a:defRPr>
                <a:solidFill>
                  <a:schemeClr val="tx1"/>
                </a:solidFill>
                <a:latin typeface="Arial" charset="0"/>
                <a:cs typeface="Arial" charset="0"/>
              </a:defRPr>
            </a:lvl4pPr>
            <a:lvl5pPr marL="2057400" indent="-228600" defTabSz="446088">
              <a:spcBef>
                <a:spcPct val="20000"/>
              </a:spcBef>
              <a:buClr>
                <a:schemeClr val="accent2"/>
              </a:buClr>
              <a:buFont typeface="Arial" charset="0"/>
              <a:buChar char="&gt;"/>
              <a:defRPr>
                <a:solidFill>
                  <a:schemeClr val="tx1"/>
                </a:solidFill>
                <a:latin typeface="Arial" charset="0"/>
                <a:cs typeface="Arial" charset="0"/>
              </a:defRPr>
            </a:lvl5pPr>
            <a:lvl6pPr marL="2514600" indent="-228600" defTabSz="446088"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6pPr>
            <a:lvl7pPr marL="2971800" indent="-228600" defTabSz="446088"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7pPr>
            <a:lvl8pPr marL="3429000" indent="-228600" defTabSz="446088"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8pPr>
            <a:lvl9pPr marL="3886200" indent="-228600" defTabSz="446088"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9pPr>
          </a:lstStyle>
          <a:p>
            <a:pPr eaLnBrk="1" hangingPunct="1">
              <a:spcBef>
                <a:spcPct val="0"/>
              </a:spcBef>
              <a:spcAft>
                <a:spcPct val="0"/>
              </a:spcAft>
              <a:buClr>
                <a:srgbClr val="808080"/>
              </a:buClr>
              <a:buSzPct val="90000"/>
              <a:buFont typeface="Monotype Sorts" pitchFamily="2" charset="2"/>
              <a:buNone/>
            </a:pPr>
            <a:endParaRPr lang="en-US" altLang="en-US" b="0">
              <a:latin typeface="Times New Roman" pitchFamily="18" charset="0"/>
            </a:endParaRPr>
          </a:p>
        </p:txBody>
      </p:sp>
      <p:sp>
        <p:nvSpPr>
          <p:cNvPr id="16390" name="Rectangle 4"/>
          <p:cNvSpPr>
            <a:spLocks noChangeArrowheads="1"/>
          </p:cNvSpPr>
          <p:nvPr/>
        </p:nvSpPr>
        <p:spPr bwMode="auto">
          <a:xfrm>
            <a:off x="1295400" y="342900"/>
            <a:ext cx="6477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46088">
              <a:spcBef>
                <a:spcPct val="35000"/>
              </a:spcBef>
              <a:spcAft>
                <a:spcPct val="15000"/>
              </a:spcAft>
              <a:buClr>
                <a:schemeClr val="accent2"/>
              </a:buClr>
              <a:buFont typeface="Wingdings" pitchFamily="2" charset="2"/>
              <a:buChar char="§"/>
              <a:defRPr sz="2400" b="1">
                <a:solidFill>
                  <a:schemeClr val="tx1"/>
                </a:solidFill>
                <a:latin typeface="Arial" charset="0"/>
                <a:cs typeface="Arial" charset="0"/>
              </a:defRPr>
            </a:lvl1pPr>
            <a:lvl2pPr marL="742950" indent="-285750" defTabSz="446088">
              <a:spcBef>
                <a:spcPct val="25000"/>
              </a:spcBef>
              <a:spcAft>
                <a:spcPct val="15000"/>
              </a:spcAft>
              <a:buClr>
                <a:schemeClr val="accent2"/>
              </a:buClr>
              <a:buFont typeface="Arial" charset="0"/>
              <a:buChar char="–"/>
              <a:defRPr sz="2200">
                <a:solidFill>
                  <a:schemeClr val="tx1"/>
                </a:solidFill>
                <a:latin typeface="Arial" charset="0"/>
                <a:cs typeface="Arial" charset="0"/>
              </a:defRPr>
            </a:lvl2pPr>
            <a:lvl3pPr marL="1143000" indent="-228600" defTabSz="446088">
              <a:spcBef>
                <a:spcPct val="20000"/>
              </a:spcBef>
              <a:buClr>
                <a:schemeClr val="accent2"/>
              </a:buClr>
              <a:buChar char="•"/>
              <a:defRPr sz="2000">
                <a:solidFill>
                  <a:schemeClr val="tx1"/>
                </a:solidFill>
                <a:latin typeface="Arial" charset="0"/>
                <a:cs typeface="Arial" charset="0"/>
              </a:defRPr>
            </a:lvl3pPr>
            <a:lvl4pPr marL="1600200" indent="-228600" defTabSz="446088">
              <a:spcBef>
                <a:spcPct val="20000"/>
              </a:spcBef>
              <a:buClr>
                <a:schemeClr val="accent2"/>
              </a:buClr>
              <a:buFont typeface="Arial" charset="0"/>
              <a:buChar char="–"/>
              <a:defRPr>
                <a:solidFill>
                  <a:schemeClr val="tx1"/>
                </a:solidFill>
                <a:latin typeface="Arial" charset="0"/>
                <a:cs typeface="Arial" charset="0"/>
              </a:defRPr>
            </a:lvl4pPr>
            <a:lvl5pPr marL="2057400" indent="-228600" defTabSz="446088">
              <a:spcBef>
                <a:spcPct val="20000"/>
              </a:spcBef>
              <a:buClr>
                <a:schemeClr val="accent2"/>
              </a:buClr>
              <a:buFont typeface="Arial" charset="0"/>
              <a:buChar char="&gt;"/>
              <a:defRPr>
                <a:solidFill>
                  <a:schemeClr val="tx1"/>
                </a:solidFill>
                <a:latin typeface="Arial" charset="0"/>
                <a:cs typeface="Arial" charset="0"/>
              </a:defRPr>
            </a:lvl5pPr>
            <a:lvl6pPr marL="2514600" indent="-228600" defTabSz="446088"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6pPr>
            <a:lvl7pPr marL="2971800" indent="-228600" defTabSz="446088"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7pPr>
            <a:lvl8pPr marL="3429000" indent="-228600" defTabSz="446088"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8pPr>
            <a:lvl9pPr marL="3886200" indent="-228600" defTabSz="446088"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9pPr>
          </a:lstStyle>
          <a:p>
            <a:pPr eaLnBrk="1" hangingPunct="1">
              <a:spcBef>
                <a:spcPct val="0"/>
              </a:spcBef>
              <a:spcAft>
                <a:spcPct val="0"/>
              </a:spcAft>
              <a:buClr>
                <a:srgbClr val="808080"/>
              </a:buClr>
              <a:buSzPct val="90000"/>
              <a:buFont typeface="Monotype Sorts" pitchFamily="2" charset="2"/>
              <a:buNone/>
            </a:pPr>
            <a:r>
              <a:rPr lang="en-US" altLang="en-US" sz="3200" i="1" dirty="0">
                <a:solidFill>
                  <a:srgbClr val="1544D9"/>
                </a:solidFill>
              </a:rPr>
              <a:t>Before the Exam</a:t>
            </a:r>
          </a:p>
        </p:txBody>
      </p:sp>
      <p:pic>
        <p:nvPicPr>
          <p:cNvPr id="16391" name="Picture 8" descr="walking motion"/>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467600" y="3515933"/>
            <a:ext cx="1676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48404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Date Placeholder 2"/>
          <p:cNvSpPr>
            <a:spLocks noGrp="1"/>
          </p:cNvSpPr>
          <p:nvPr>
            <p:ph type="dt" sz="quarter" idx="4294967295"/>
          </p:nvPr>
        </p:nvSpPr>
        <p:spPr>
          <a:xfrm>
            <a:off x="1828801" y="4857751"/>
            <a:ext cx="1946275" cy="18454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spcAft>
                <a:spcPct val="15000"/>
              </a:spcAft>
              <a:buClr>
                <a:schemeClr val="accent2"/>
              </a:buClr>
              <a:buFont typeface="Wingdings" pitchFamily="2" charset="2"/>
              <a:buChar char="§"/>
              <a:defRPr sz="2400" b="1">
                <a:solidFill>
                  <a:schemeClr val="tx1"/>
                </a:solidFill>
                <a:latin typeface="Arial" charset="0"/>
                <a:cs typeface="Arial" charset="0"/>
              </a:defRPr>
            </a:lvl1pPr>
            <a:lvl2pPr marL="742950" indent="-285750">
              <a:spcBef>
                <a:spcPct val="25000"/>
              </a:spcBef>
              <a:spcAft>
                <a:spcPct val="15000"/>
              </a:spcAft>
              <a:buClr>
                <a:schemeClr val="accent2"/>
              </a:buClr>
              <a:buFont typeface="Arial" charset="0"/>
              <a:buChar char="–"/>
              <a:defRPr sz="2200">
                <a:solidFill>
                  <a:schemeClr val="tx1"/>
                </a:solidFill>
                <a:latin typeface="Arial" charset="0"/>
                <a:cs typeface="Arial" charset="0"/>
              </a:defRPr>
            </a:lvl2pPr>
            <a:lvl3pPr marL="1143000" indent="-228600">
              <a:spcBef>
                <a:spcPct val="20000"/>
              </a:spcBef>
              <a:buClr>
                <a:schemeClr val="accent2"/>
              </a:buClr>
              <a:buChar char="•"/>
              <a:defRPr sz="2000">
                <a:solidFill>
                  <a:schemeClr val="tx1"/>
                </a:solidFill>
                <a:latin typeface="Arial" charset="0"/>
                <a:cs typeface="Arial" charset="0"/>
              </a:defRPr>
            </a:lvl3pPr>
            <a:lvl4pPr marL="1600200" indent="-228600">
              <a:spcBef>
                <a:spcPct val="20000"/>
              </a:spcBef>
              <a:buClr>
                <a:schemeClr val="accent2"/>
              </a:buClr>
              <a:buFont typeface="Arial" charset="0"/>
              <a:buChar char="–"/>
              <a:defRPr>
                <a:solidFill>
                  <a:schemeClr val="tx1"/>
                </a:solidFill>
                <a:latin typeface="Arial" charset="0"/>
                <a:cs typeface="Arial" charset="0"/>
              </a:defRPr>
            </a:lvl4pPr>
            <a:lvl5pPr marL="2057400" indent="-228600">
              <a:spcBef>
                <a:spcPct val="20000"/>
              </a:spcBef>
              <a:buClr>
                <a:schemeClr val="accent2"/>
              </a:buClr>
              <a:buFont typeface="Arial" charset="0"/>
              <a:buChar char="&gt;"/>
              <a:defRPr>
                <a:solidFill>
                  <a:schemeClr val="tx1"/>
                </a:solidFill>
                <a:latin typeface="Arial" charset="0"/>
                <a:cs typeface="Arial" charset="0"/>
              </a:defRPr>
            </a:lvl5pPr>
            <a:lvl6pPr marL="2514600" indent="-228600"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6pPr>
            <a:lvl7pPr marL="2971800" indent="-228600"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7pPr>
            <a:lvl8pPr marL="3429000" indent="-228600"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8pPr>
            <a:lvl9pPr marL="3886200" indent="-228600"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9pPr>
          </a:lstStyle>
          <a:p>
            <a:pPr>
              <a:spcBef>
                <a:spcPct val="0"/>
              </a:spcBef>
              <a:spcAft>
                <a:spcPct val="0"/>
              </a:spcAft>
              <a:buClrTx/>
              <a:buFontTx/>
              <a:buNone/>
            </a:pPr>
            <a:fld id="{DB9706D3-3662-493D-A195-0AD6815099B7}" type="datetime1">
              <a:rPr lang="zh-CN" altLang="en-US" sz="1000" b="0" smtClean="0">
                <a:solidFill>
                  <a:srgbClr val="FFFFFF"/>
                </a:solidFill>
              </a:rPr>
              <a:t>2020/8/27</a:t>
            </a:fld>
            <a:endParaRPr lang="en-US" altLang="en-US" sz="1000" b="0">
              <a:solidFill>
                <a:srgbClr val="FFFFFF"/>
              </a:solidFill>
            </a:endParaRPr>
          </a:p>
        </p:txBody>
      </p:sp>
      <p:sp>
        <p:nvSpPr>
          <p:cNvPr id="17412" name="Rectangle 2"/>
          <p:cNvSpPr>
            <a:spLocks noChangeArrowheads="1"/>
          </p:cNvSpPr>
          <p:nvPr/>
        </p:nvSpPr>
        <p:spPr bwMode="auto">
          <a:xfrm>
            <a:off x="296213" y="800100"/>
            <a:ext cx="8744755" cy="3778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457200" indent="-457200" defTabSz="446088">
              <a:spcBef>
                <a:spcPct val="35000"/>
              </a:spcBef>
              <a:spcAft>
                <a:spcPct val="15000"/>
              </a:spcAft>
              <a:buClr>
                <a:schemeClr val="accent2"/>
              </a:buClr>
              <a:buFont typeface="Wingdings" pitchFamily="2" charset="2"/>
              <a:buChar char="§"/>
              <a:defRPr sz="2400" b="1">
                <a:solidFill>
                  <a:schemeClr val="tx1"/>
                </a:solidFill>
                <a:latin typeface="Arial" charset="0"/>
                <a:cs typeface="Arial" charset="0"/>
              </a:defRPr>
            </a:lvl1pPr>
            <a:lvl2pPr marL="114300" indent="342900" defTabSz="446088">
              <a:spcBef>
                <a:spcPct val="25000"/>
              </a:spcBef>
              <a:spcAft>
                <a:spcPct val="15000"/>
              </a:spcAft>
              <a:buClr>
                <a:schemeClr val="accent2"/>
              </a:buClr>
              <a:buFont typeface="Arial" charset="0"/>
              <a:buChar char="–"/>
              <a:defRPr sz="2200">
                <a:solidFill>
                  <a:schemeClr val="tx1"/>
                </a:solidFill>
                <a:latin typeface="Arial" charset="0"/>
                <a:cs typeface="Arial" charset="0"/>
              </a:defRPr>
            </a:lvl2pPr>
            <a:lvl3pPr marL="1143000" indent="-228600" defTabSz="446088">
              <a:spcBef>
                <a:spcPct val="20000"/>
              </a:spcBef>
              <a:buClr>
                <a:schemeClr val="accent2"/>
              </a:buClr>
              <a:buChar char="•"/>
              <a:defRPr sz="2000">
                <a:solidFill>
                  <a:schemeClr val="tx1"/>
                </a:solidFill>
                <a:latin typeface="Arial" charset="0"/>
                <a:cs typeface="Arial" charset="0"/>
              </a:defRPr>
            </a:lvl3pPr>
            <a:lvl4pPr marL="1600200" indent="-228600" defTabSz="446088">
              <a:spcBef>
                <a:spcPct val="20000"/>
              </a:spcBef>
              <a:buClr>
                <a:schemeClr val="accent2"/>
              </a:buClr>
              <a:buFont typeface="Arial" charset="0"/>
              <a:buChar char="–"/>
              <a:defRPr>
                <a:solidFill>
                  <a:schemeClr val="tx1"/>
                </a:solidFill>
                <a:latin typeface="Arial" charset="0"/>
                <a:cs typeface="Arial" charset="0"/>
              </a:defRPr>
            </a:lvl4pPr>
            <a:lvl5pPr marL="2057400" indent="-228600" defTabSz="446088">
              <a:spcBef>
                <a:spcPct val="20000"/>
              </a:spcBef>
              <a:buClr>
                <a:schemeClr val="accent2"/>
              </a:buClr>
              <a:buFont typeface="Arial" charset="0"/>
              <a:buChar char="&gt;"/>
              <a:defRPr>
                <a:solidFill>
                  <a:schemeClr val="tx1"/>
                </a:solidFill>
                <a:latin typeface="Arial" charset="0"/>
                <a:cs typeface="Arial" charset="0"/>
              </a:defRPr>
            </a:lvl5pPr>
            <a:lvl6pPr marL="2514600" indent="-228600" defTabSz="446088"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6pPr>
            <a:lvl7pPr marL="2971800" indent="-228600" defTabSz="446088"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7pPr>
            <a:lvl8pPr marL="3429000" indent="-228600" defTabSz="446088"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8pPr>
            <a:lvl9pPr marL="3886200" indent="-228600" defTabSz="446088"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9pPr>
          </a:lstStyle>
          <a:p>
            <a:pPr eaLnBrk="1" hangingPunct="1">
              <a:spcBef>
                <a:spcPct val="50000"/>
              </a:spcBef>
              <a:spcAft>
                <a:spcPct val="0"/>
              </a:spcAft>
              <a:buFont typeface="Wingdings" pitchFamily="2" charset="2"/>
              <a:buNone/>
            </a:pPr>
            <a:r>
              <a:rPr lang="en-US" altLang="en-US" sz="1600" i="1" dirty="0">
                <a:solidFill>
                  <a:srgbClr val="061CBE"/>
                </a:solidFill>
              </a:rPr>
              <a:t>-- Strategies for taking the exam</a:t>
            </a:r>
            <a:r>
              <a:rPr lang="en-US" altLang="en-US" sz="1600" b="0" dirty="0"/>
              <a:t> </a:t>
            </a:r>
          </a:p>
          <a:p>
            <a:pPr eaLnBrk="1" hangingPunct="1">
              <a:spcBef>
                <a:spcPct val="50000"/>
              </a:spcBef>
              <a:spcAft>
                <a:spcPct val="0"/>
              </a:spcAft>
            </a:pPr>
            <a:r>
              <a:rPr lang="en-US" altLang="en-US" sz="1400" dirty="0">
                <a:solidFill>
                  <a:srgbClr val="FC121D"/>
                </a:solidFill>
              </a:rPr>
              <a:t>Read the questions carefully</a:t>
            </a:r>
          </a:p>
          <a:p>
            <a:pPr lvl="1" eaLnBrk="1" hangingPunct="1">
              <a:spcBef>
                <a:spcPct val="50000"/>
              </a:spcBef>
              <a:spcAft>
                <a:spcPct val="0"/>
              </a:spcAft>
              <a:buFont typeface="Wingdings" pitchFamily="2" charset="2"/>
              <a:buNone/>
            </a:pPr>
            <a:r>
              <a:rPr lang="en-US" altLang="en-US" sz="1200" dirty="0"/>
              <a:t>Watch out for the words like “not”, “exclude” and “except”</a:t>
            </a:r>
          </a:p>
          <a:p>
            <a:pPr eaLnBrk="1" hangingPunct="1">
              <a:spcBef>
                <a:spcPct val="50000"/>
              </a:spcBef>
              <a:spcAft>
                <a:spcPct val="0"/>
              </a:spcAft>
            </a:pPr>
            <a:r>
              <a:rPr lang="en-US" altLang="en-US" sz="1400" dirty="0">
                <a:solidFill>
                  <a:srgbClr val="FC121D"/>
                </a:solidFill>
              </a:rPr>
              <a:t>Read all the answers</a:t>
            </a:r>
          </a:p>
          <a:p>
            <a:pPr lvl="1" eaLnBrk="1" hangingPunct="1">
              <a:spcBef>
                <a:spcPct val="50000"/>
              </a:spcBef>
              <a:spcAft>
                <a:spcPct val="0"/>
              </a:spcAft>
              <a:buFont typeface="Wingdings" pitchFamily="2" charset="2"/>
              <a:buNone/>
            </a:pPr>
            <a:r>
              <a:rPr lang="en-US" altLang="en-US" sz="1200" dirty="0"/>
              <a:t>One technique is to read choice “D” first</a:t>
            </a:r>
          </a:p>
          <a:p>
            <a:pPr eaLnBrk="1" hangingPunct="1">
              <a:spcBef>
                <a:spcPct val="50000"/>
              </a:spcBef>
              <a:spcAft>
                <a:spcPct val="0"/>
              </a:spcAft>
            </a:pPr>
            <a:r>
              <a:rPr lang="en-US" altLang="en-US" sz="1400" dirty="0">
                <a:solidFill>
                  <a:srgbClr val="FC121D"/>
                </a:solidFill>
              </a:rPr>
              <a:t>Eliminate wrong choices</a:t>
            </a:r>
          </a:p>
          <a:p>
            <a:pPr lvl="1" eaLnBrk="1" hangingPunct="1">
              <a:spcBef>
                <a:spcPct val="50000"/>
              </a:spcBef>
              <a:spcAft>
                <a:spcPct val="0"/>
              </a:spcAft>
              <a:buFont typeface="Wingdings" pitchFamily="2" charset="2"/>
              <a:buNone/>
            </a:pPr>
            <a:r>
              <a:rPr lang="en-US" altLang="en-US" sz="1200" dirty="0"/>
              <a:t>Cross out choices that look incorrect</a:t>
            </a:r>
          </a:p>
          <a:p>
            <a:pPr lvl="1" eaLnBrk="1" hangingPunct="1">
              <a:spcBef>
                <a:spcPct val="50000"/>
              </a:spcBef>
              <a:spcAft>
                <a:spcPct val="0"/>
              </a:spcAft>
              <a:buFont typeface="Wingdings" pitchFamily="2" charset="2"/>
              <a:buNone/>
            </a:pPr>
            <a:r>
              <a:rPr lang="en-US" altLang="en-US" sz="1200" dirty="0"/>
              <a:t>If you’re still uncertain, circle the question and come back to it after you completed a first pass through the exam </a:t>
            </a:r>
            <a:endParaRPr lang="en-US" altLang="en-US" sz="1200" dirty="0" smtClean="0"/>
          </a:p>
          <a:p>
            <a:pPr lvl="1" eaLnBrk="1" hangingPunct="1">
              <a:spcBef>
                <a:spcPct val="50000"/>
              </a:spcBef>
              <a:spcAft>
                <a:spcPct val="0"/>
              </a:spcAft>
              <a:buFont typeface="Wingdings" pitchFamily="2" charset="2"/>
              <a:buNone/>
            </a:pPr>
            <a:r>
              <a:rPr lang="en-US" altLang="en-US" sz="1200" dirty="0" smtClean="0"/>
              <a:t>– </a:t>
            </a:r>
            <a:r>
              <a:rPr lang="en-US" altLang="en-US" sz="1200" dirty="0"/>
              <a:t>don’t waste time.</a:t>
            </a:r>
          </a:p>
          <a:p>
            <a:pPr eaLnBrk="1" hangingPunct="1">
              <a:spcBef>
                <a:spcPct val="50000"/>
              </a:spcBef>
              <a:spcAft>
                <a:spcPct val="0"/>
              </a:spcAft>
            </a:pPr>
            <a:r>
              <a:rPr lang="en-US" altLang="en-US" sz="1400" dirty="0">
                <a:solidFill>
                  <a:srgbClr val="FC121D"/>
                </a:solidFill>
              </a:rPr>
              <a:t>Use “Common Sense” and “Logical Thinking”</a:t>
            </a:r>
          </a:p>
          <a:p>
            <a:pPr lvl="1" eaLnBrk="1" hangingPunct="1">
              <a:spcBef>
                <a:spcPct val="50000"/>
              </a:spcBef>
              <a:spcAft>
                <a:spcPct val="0"/>
              </a:spcAft>
              <a:buFont typeface="Wingdings" pitchFamily="2" charset="2"/>
              <a:buNone/>
            </a:pPr>
            <a:r>
              <a:rPr lang="en-US" altLang="en-US" sz="1200" dirty="0"/>
              <a:t>There is NO magic puzzle</a:t>
            </a:r>
          </a:p>
          <a:p>
            <a:pPr eaLnBrk="1" hangingPunct="1">
              <a:spcBef>
                <a:spcPct val="50000"/>
              </a:spcBef>
              <a:spcAft>
                <a:spcPct val="0"/>
              </a:spcAft>
            </a:pPr>
            <a:r>
              <a:rPr lang="en-US" altLang="en-US" sz="1400" dirty="0">
                <a:solidFill>
                  <a:srgbClr val="FC121D"/>
                </a:solidFill>
              </a:rPr>
              <a:t>Choose the</a:t>
            </a:r>
            <a:r>
              <a:rPr lang="en-US" altLang="en-US" sz="1400" dirty="0">
                <a:solidFill>
                  <a:schemeClr val="tx2"/>
                </a:solidFill>
              </a:rPr>
              <a:t> </a:t>
            </a:r>
            <a:r>
              <a:rPr lang="en-US" altLang="en-US" sz="1400" u="sng" dirty="0">
                <a:solidFill>
                  <a:srgbClr val="061CBE"/>
                </a:solidFill>
              </a:rPr>
              <a:t>best</a:t>
            </a:r>
            <a:r>
              <a:rPr lang="en-US" altLang="en-US" sz="1400" dirty="0">
                <a:solidFill>
                  <a:srgbClr val="061CBE"/>
                </a:solidFill>
              </a:rPr>
              <a:t> </a:t>
            </a:r>
            <a:r>
              <a:rPr lang="en-US" altLang="en-US" sz="1400" dirty="0">
                <a:solidFill>
                  <a:srgbClr val="FC121D"/>
                </a:solidFill>
              </a:rPr>
              <a:t>answer</a:t>
            </a:r>
          </a:p>
          <a:p>
            <a:pPr lvl="1" eaLnBrk="1" hangingPunct="1">
              <a:spcBef>
                <a:spcPct val="50000"/>
              </a:spcBef>
              <a:spcAft>
                <a:spcPct val="0"/>
              </a:spcAft>
              <a:buFont typeface="Wingdings" pitchFamily="2" charset="2"/>
              <a:buNone/>
            </a:pPr>
            <a:r>
              <a:rPr lang="en-US" altLang="en-US" sz="1200" dirty="0"/>
              <a:t>More than one answer may be technically correct </a:t>
            </a:r>
          </a:p>
        </p:txBody>
      </p:sp>
      <p:sp>
        <p:nvSpPr>
          <p:cNvPr id="17413" name="Text Box 3"/>
          <p:cNvSpPr txBox="1">
            <a:spLocks noChangeArrowheads="1"/>
          </p:cNvSpPr>
          <p:nvPr/>
        </p:nvSpPr>
        <p:spPr bwMode="auto">
          <a:xfrm>
            <a:off x="3897313" y="163116"/>
            <a:ext cx="2011362" cy="13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46088">
              <a:spcBef>
                <a:spcPct val="35000"/>
              </a:spcBef>
              <a:spcAft>
                <a:spcPct val="15000"/>
              </a:spcAft>
              <a:buClr>
                <a:schemeClr val="accent2"/>
              </a:buClr>
              <a:buFont typeface="Wingdings" pitchFamily="2" charset="2"/>
              <a:buChar char="§"/>
              <a:defRPr sz="2400" b="1">
                <a:solidFill>
                  <a:schemeClr val="tx1"/>
                </a:solidFill>
                <a:latin typeface="Arial" charset="0"/>
                <a:cs typeface="Arial" charset="0"/>
              </a:defRPr>
            </a:lvl1pPr>
            <a:lvl2pPr marL="742950" indent="-285750" defTabSz="446088">
              <a:spcBef>
                <a:spcPct val="25000"/>
              </a:spcBef>
              <a:spcAft>
                <a:spcPct val="15000"/>
              </a:spcAft>
              <a:buClr>
                <a:schemeClr val="accent2"/>
              </a:buClr>
              <a:buFont typeface="Arial" charset="0"/>
              <a:buChar char="–"/>
              <a:defRPr sz="2200">
                <a:solidFill>
                  <a:schemeClr val="tx1"/>
                </a:solidFill>
                <a:latin typeface="Arial" charset="0"/>
                <a:cs typeface="Arial" charset="0"/>
              </a:defRPr>
            </a:lvl2pPr>
            <a:lvl3pPr marL="1143000" indent="-228600" defTabSz="446088">
              <a:spcBef>
                <a:spcPct val="20000"/>
              </a:spcBef>
              <a:buClr>
                <a:schemeClr val="accent2"/>
              </a:buClr>
              <a:buChar char="•"/>
              <a:defRPr sz="2000">
                <a:solidFill>
                  <a:schemeClr val="tx1"/>
                </a:solidFill>
                <a:latin typeface="Arial" charset="0"/>
                <a:cs typeface="Arial" charset="0"/>
              </a:defRPr>
            </a:lvl3pPr>
            <a:lvl4pPr marL="1600200" indent="-228600" defTabSz="446088">
              <a:spcBef>
                <a:spcPct val="20000"/>
              </a:spcBef>
              <a:buClr>
                <a:schemeClr val="accent2"/>
              </a:buClr>
              <a:buFont typeface="Arial" charset="0"/>
              <a:buChar char="–"/>
              <a:defRPr>
                <a:solidFill>
                  <a:schemeClr val="tx1"/>
                </a:solidFill>
                <a:latin typeface="Arial" charset="0"/>
                <a:cs typeface="Arial" charset="0"/>
              </a:defRPr>
            </a:lvl4pPr>
            <a:lvl5pPr marL="2057400" indent="-228600" defTabSz="446088">
              <a:spcBef>
                <a:spcPct val="20000"/>
              </a:spcBef>
              <a:buClr>
                <a:schemeClr val="accent2"/>
              </a:buClr>
              <a:buFont typeface="Arial" charset="0"/>
              <a:buChar char="&gt;"/>
              <a:defRPr>
                <a:solidFill>
                  <a:schemeClr val="tx1"/>
                </a:solidFill>
                <a:latin typeface="Arial" charset="0"/>
                <a:cs typeface="Arial" charset="0"/>
              </a:defRPr>
            </a:lvl5pPr>
            <a:lvl6pPr marL="2514600" indent="-228600" defTabSz="446088"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6pPr>
            <a:lvl7pPr marL="2971800" indent="-228600" defTabSz="446088"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7pPr>
            <a:lvl8pPr marL="3429000" indent="-228600" defTabSz="446088"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8pPr>
            <a:lvl9pPr marL="3886200" indent="-228600" defTabSz="446088"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9pPr>
          </a:lstStyle>
          <a:p>
            <a:pPr eaLnBrk="1" hangingPunct="1">
              <a:spcBef>
                <a:spcPct val="0"/>
              </a:spcBef>
              <a:spcAft>
                <a:spcPct val="0"/>
              </a:spcAft>
              <a:buClr>
                <a:srgbClr val="808080"/>
              </a:buClr>
              <a:buSzPct val="90000"/>
              <a:buFont typeface="Monotype Sorts" pitchFamily="2" charset="2"/>
              <a:buNone/>
            </a:pPr>
            <a:endParaRPr lang="en-US" altLang="en-US" b="0">
              <a:latin typeface="Times New Roman" pitchFamily="18" charset="0"/>
            </a:endParaRPr>
          </a:p>
        </p:txBody>
      </p:sp>
      <p:sp>
        <p:nvSpPr>
          <p:cNvPr id="17414" name="Rectangle 4"/>
          <p:cNvSpPr>
            <a:spLocks noChangeArrowheads="1"/>
          </p:cNvSpPr>
          <p:nvPr/>
        </p:nvSpPr>
        <p:spPr bwMode="auto">
          <a:xfrm>
            <a:off x="1097923" y="200025"/>
            <a:ext cx="6477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46088">
              <a:spcBef>
                <a:spcPct val="35000"/>
              </a:spcBef>
              <a:spcAft>
                <a:spcPct val="15000"/>
              </a:spcAft>
              <a:buClr>
                <a:schemeClr val="accent2"/>
              </a:buClr>
              <a:buFont typeface="Wingdings" pitchFamily="2" charset="2"/>
              <a:buChar char="§"/>
              <a:defRPr sz="2400" b="1">
                <a:solidFill>
                  <a:schemeClr val="tx1"/>
                </a:solidFill>
                <a:latin typeface="Arial" charset="0"/>
                <a:cs typeface="Arial" charset="0"/>
              </a:defRPr>
            </a:lvl1pPr>
            <a:lvl2pPr marL="742950" indent="-285750" defTabSz="446088">
              <a:spcBef>
                <a:spcPct val="25000"/>
              </a:spcBef>
              <a:spcAft>
                <a:spcPct val="15000"/>
              </a:spcAft>
              <a:buClr>
                <a:schemeClr val="accent2"/>
              </a:buClr>
              <a:buFont typeface="Arial" charset="0"/>
              <a:buChar char="–"/>
              <a:defRPr sz="2200">
                <a:solidFill>
                  <a:schemeClr val="tx1"/>
                </a:solidFill>
                <a:latin typeface="Arial" charset="0"/>
                <a:cs typeface="Arial" charset="0"/>
              </a:defRPr>
            </a:lvl2pPr>
            <a:lvl3pPr marL="1143000" indent="-228600" defTabSz="446088">
              <a:spcBef>
                <a:spcPct val="20000"/>
              </a:spcBef>
              <a:buClr>
                <a:schemeClr val="accent2"/>
              </a:buClr>
              <a:buChar char="•"/>
              <a:defRPr sz="2000">
                <a:solidFill>
                  <a:schemeClr val="tx1"/>
                </a:solidFill>
                <a:latin typeface="Arial" charset="0"/>
                <a:cs typeface="Arial" charset="0"/>
              </a:defRPr>
            </a:lvl3pPr>
            <a:lvl4pPr marL="1600200" indent="-228600" defTabSz="446088">
              <a:spcBef>
                <a:spcPct val="20000"/>
              </a:spcBef>
              <a:buClr>
                <a:schemeClr val="accent2"/>
              </a:buClr>
              <a:buFont typeface="Arial" charset="0"/>
              <a:buChar char="–"/>
              <a:defRPr>
                <a:solidFill>
                  <a:schemeClr val="tx1"/>
                </a:solidFill>
                <a:latin typeface="Arial" charset="0"/>
                <a:cs typeface="Arial" charset="0"/>
              </a:defRPr>
            </a:lvl4pPr>
            <a:lvl5pPr marL="2057400" indent="-228600" defTabSz="446088">
              <a:spcBef>
                <a:spcPct val="20000"/>
              </a:spcBef>
              <a:buClr>
                <a:schemeClr val="accent2"/>
              </a:buClr>
              <a:buFont typeface="Arial" charset="0"/>
              <a:buChar char="&gt;"/>
              <a:defRPr>
                <a:solidFill>
                  <a:schemeClr val="tx1"/>
                </a:solidFill>
                <a:latin typeface="Arial" charset="0"/>
                <a:cs typeface="Arial" charset="0"/>
              </a:defRPr>
            </a:lvl5pPr>
            <a:lvl6pPr marL="2514600" indent="-228600" defTabSz="446088"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6pPr>
            <a:lvl7pPr marL="2971800" indent="-228600" defTabSz="446088"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7pPr>
            <a:lvl8pPr marL="3429000" indent="-228600" defTabSz="446088"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8pPr>
            <a:lvl9pPr marL="3886200" indent="-228600" defTabSz="446088"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9pPr>
          </a:lstStyle>
          <a:p>
            <a:pPr eaLnBrk="1" hangingPunct="1">
              <a:spcBef>
                <a:spcPct val="0"/>
              </a:spcBef>
              <a:spcAft>
                <a:spcPct val="0"/>
              </a:spcAft>
              <a:buClr>
                <a:srgbClr val="808080"/>
              </a:buClr>
              <a:buSzPct val="90000"/>
              <a:buFont typeface="Monotype Sorts" pitchFamily="2" charset="2"/>
              <a:buNone/>
            </a:pPr>
            <a:r>
              <a:rPr lang="en-US" altLang="en-US" sz="3200" i="1" dirty="0">
                <a:solidFill>
                  <a:srgbClr val="1544D9"/>
                </a:solidFill>
              </a:rPr>
              <a:t>During the exam</a:t>
            </a:r>
          </a:p>
        </p:txBody>
      </p:sp>
      <p:pic>
        <p:nvPicPr>
          <p:cNvPr id="17415" name="Picture 5" descr="MMj03368880000[1]"/>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001000" y="3868109"/>
            <a:ext cx="1143000" cy="94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588565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Date Placeholder 2"/>
          <p:cNvSpPr>
            <a:spLocks noGrp="1"/>
          </p:cNvSpPr>
          <p:nvPr>
            <p:ph type="dt" sz="quarter" idx="4294967295"/>
          </p:nvPr>
        </p:nvSpPr>
        <p:spPr>
          <a:xfrm>
            <a:off x="1828801" y="4857751"/>
            <a:ext cx="1946275" cy="18454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spcAft>
                <a:spcPct val="15000"/>
              </a:spcAft>
              <a:buClr>
                <a:schemeClr val="accent2"/>
              </a:buClr>
              <a:buFont typeface="Wingdings" pitchFamily="2" charset="2"/>
              <a:buChar char="§"/>
              <a:defRPr sz="2400" b="1">
                <a:solidFill>
                  <a:schemeClr val="tx1"/>
                </a:solidFill>
                <a:latin typeface="Arial" charset="0"/>
                <a:cs typeface="Arial" charset="0"/>
              </a:defRPr>
            </a:lvl1pPr>
            <a:lvl2pPr marL="742950" indent="-285750">
              <a:spcBef>
                <a:spcPct val="25000"/>
              </a:spcBef>
              <a:spcAft>
                <a:spcPct val="15000"/>
              </a:spcAft>
              <a:buClr>
                <a:schemeClr val="accent2"/>
              </a:buClr>
              <a:buFont typeface="Arial" charset="0"/>
              <a:buChar char="–"/>
              <a:defRPr sz="2200">
                <a:solidFill>
                  <a:schemeClr val="tx1"/>
                </a:solidFill>
                <a:latin typeface="Arial" charset="0"/>
                <a:cs typeface="Arial" charset="0"/>
              </a:defRPr>
            </a:lvl2pPr>
            <a:lvl3pPr marL="1143000" indent="-228600">
              <a:spcBef>
                <a:spcPct val="20000"/>
              </a:spcBef>
              <a:buClr>
                <a:schemeClr val="accent2"/>
              </a:buClr>
              <a:buChar char="•"/>
              <a:defRPr sz="2000">
                <a:solidFill>
                  <a:schemeClr val="tx1"/>
                </a:solidFill>
                <a:latin typeface="Arial" charset="0"/>
                <a:cs typeface="Arial" charset="0"/>
              </a:defRPr>
            </a:lvl3pPr>
            <a:lvl4pPr marL="1600200" indent="-228600">
              <a:spcBef>
                <a:spcPct val="20000"/>
              </a:spcBef>
              <a:buClr>
                <a:schemeClr val="accent2"/>
              </a:buClr>
              <a:buFont typeface="Arial" charset="0"/>
              <a:buChar char="–"/>
              <a:defRPr>
                <a:solidFill>
                  <a:schemeClr val="tx1"/>
                </a:solidFill>
                <a:latin typeface="Arial" charset="0"/>
                <a:cs typeface="Arial" charset="0"/>
              </a:defRPr>
            </a:lvl4pPr>
            <a:lvl5pPr marL="2057400" indent="-228600">
              <a:spcBef>
                <a:spcPct val="20000"/>
              </a:spcBef>
              <a:buClr>
                <a:schemeClr val="accent2"/>
              </a:buClr>
              <a:buFont typeface="Arial" charset="0"/>
              <a:buChar char="&gt;"/>
              <a:defRPr>
                <a:solidFill>
                  <a:schemeClr val="tx1"/>
                </a:solidFill>
                <a:latin typeface="Arial" charset="0"/>
                <a:cs typeface="Arial" charset="0"/>
              </a:defRPr>
            </a:lvl5pPr>
            <a:lvl6pPr marL="2514600" indent="-228600"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6pPr>
            <a:lvl7pPr marL="2971800" indent="-228600"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7pPr>
            <a:lvl8pPr marL="3429000" indent="-228600"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8pPr>
            <a:lvl9pPr marL="3886200" indent="-228600"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9pPr>
          </a:lstStyle>
          <a:p>
            <a:pPr>
              <a:spcBef>
                <a:spcPct val="0"/>
              </a:spcBef>
              <a:spcAft>
                <a:spcPct val="0"/>
              </a:spcAft>
              <a:buClrTx/>
              <a:buFontTx/>
              <a:buNone/>
            </a:pPr>
            <a:fld id="{C0C611C1-278D-44F0-BF40-743EB7366323}" type="datetime1">
              <a:rPr lang="zh-CN" altLang="en-US" sz="1000" b="0" smtClean="0">
                <a:solidFill>
                  <a:srgbClr val="FFFFFF"/>
                </a:solidFill>
              </a:rPr>
              <a:t>2020/8/27</a:t>
            </a:fld>
            <a:endParaRPr lang="en-US" altLang="en-US" sz="1000" b="0">
              <a:solidFill>
                <a:srgbClr val="FFFFFF"/>
              </a:solidFill>
            </a:endParaRPr>
          </a:p>
        </p:txBody>
      </p:sp>
      <p:sp>
        <p:nvSpPr>
          <p:cNvPr id="18436" name="Rectangle 2"/>
          <p:cNvSpPr>
            <a:spLocks noChangeArrowheads="1"/>
          </p:cNvSpPr>
          <p:nvPr/>
        </p:nvSpPr>
        <p:spPr bwMode="auto">
          <a:xfrm>
            <a:off x="762000" y="995698"/>
            <a:ext cx="7239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457200" indent="-457200" defTabSz="446088">
              <a:spcBef>
                <a:spcPct val="35000"/>
              </a:spcBef>
              <a:spcAft>
                <a:spcPct val="15000"/>
              </a:spcAft>
              <a:buClr>
                <a:schemeClr val="accent2"/>
              </a:buClr>
              <a:buFont typeface="Wingdings" pitchFamily="2" charset="2"/>
              <a:buChar char="§"/>
              <a:defRPr sz="2400" b="1">
                <a:solidFill>
                  <a:schemeClr val="tx1"/>
                </a:solidFill>
                <a:latin typeface="Arial" charset="0"/>
                <a:cs typeface="Arial" charset="0"/>
              </a:defRPr>
            </a:lvl1pPr>
            <a:lvl2pPr marL="114300" indent="342900" defTabSz="446088">
              <a:spcBef>
                <a:spcPct val="25000"/>
              </a:spcBef>
              <a:spcAft>
                <a:spcPct val="15000"/>
              </a:spcAft>
              <a:buClr>
                <a:schemeClr val="accent2"/>
              </a:buClr>
              <a:buFont typeface="Arial" charset="0"/>
              <a:buChar char="–"/>
              <a:defRPr sz="2200">
                <a:solidFill>
                  <a:schemeClr val="tx1"/>
                </a:solidFill>
                <a:latin typeface="Arial" charset="0"/>
                <a:cs typeface="Arial" charset="0"/>
              </a:defRPr>
            </a:lvl2pPr>
            <a:lvl3pPr marL="1143000" indent="-228600" defTabSz="446088">
              <a:spcBef>
                <a:spcPct val="20000"/>
              </a:spcBef>
              <a:buClr>
                <a:schemeClr val="accent2"/>
              </a:buClr>
              <a:buChar char="•"/>
              <a:defRPr sz="2000">
                <a:solidFill>
                  <a:schemeClr val="tx1"/>
                </a:solidFill>
                <a:latin typeface="Arial" charset="0"/>
                <a:cs typeface="Arial" charset="0"/>
              </a:defRPr>
            </a:lvl3pPr>
            <a:lvl4pPr marL="1600200" indent="-228600" defTabSz="446088">
              <a:spcBef>
                <a:spcPct val="20000"/>
              </a:spcBef>
              <a:buClr>
                <a:schemeClr val="accent2"/>
              </a:buClr>
              <a:buFont typeface="Arial" charset="0"/>
              <a:buChar char="–"/>
              <a:defRPr>
                <a:solidFill>
                  <a:schemeClr val="tx1"/>
                </a:solidFill>
                <a:latin typeface="Arial" charset="0"/>
                <a:cs typeface="Arial" charset="0"/>
              </a:defRPr>
            </a:lvl4pPr>
            <a:lvl5pPr marL="2057400" indent="-228600" defTabSz="446088">
              <a:spcBef>
                <a:spcPct val="20000"/>
              </a:spcBef>
              <a:buClr>
                <a:schemeClr val="accent2"/>
              </a:buClr>
              <a:buFont typeface="Arial" charset="0"/>
              <a:buChar char="&gt;"/>
              <a:defRPr>
                <a:solidFill>
                  <a:schemeClr val="tx1"/>
                </a:solidFill>
                <a:latin typeface="Arial" charset="0"/>
                <a:cs typeface="Arial" charset="0"/>
              </a:defRPr>
            </a:lvl5pPr>
            <a:lvl6pPr marL="2514600" indent="-228600" defTabSz="446088"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6pPr>
            <a:lvl7pPr marL="2971800" indent="-228600" defTabSz="446088"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7pPr>
            <a:lvl8pPr marL="3429000" indent="-228600" defTabSz="446088"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8pPr>
            <a:lvl9pPr marL="3886200" indent="-228600" defTabSz="446088"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9pPr>
          </a:lstStyle>
          <a:p>
            <a:pPr eaLnBrk="1" hangingPunct="1">
              <a:spcBef>
                <a:spcPct val="50000"/>
              </a:spcBef>
              <a:spcAft>
                <a:spcPct val="0"/>
              </a:spcAft>
            </a:pPr>
            <a:r>
              <a:rPr lang="en-US" altLang="en-US" sz="1800" dirty="0">
                <a:solidFill>
                  <a:srgbClr val="FC121D"/>
                </a:solidFill>
              </a:rPr>
              <a:t>Record the questions that is still confusing</a:t>
            </a:r>
          </a:p>
          <a:p>
            <a:pPr lvl="1" eaLnBrk="1" hangingPunct="1">
              <a:spcBef>
                <a:spcPct val="50000"/>
              </a:spcBef>
              <a:spcAft>
                <a:spcPct val="0"/>
              </a:spcAft>
              <a:buFont typeface="Wingdings" pitchFamily="2" charset="2"/>
              <a:buNone/>
            </a:pPr>
            <a:r>
              <a:rPr lang="en-US" altLang="en-US" sz="1600" dirty="0"/>
              <a:t>Write up the question IDs and </a:t>
            </a:r>
            <a:r>
              <a:rPr lang="en-US" altLang="en-US" sz="1600" b="1" dirty="0">
                <a:solidFill>
                  <a:srgbClr val="061CBE"/>
                </a:solidFill>
              </a:rPr>
              <a:t>key words</a:t>
            </a:r>
            <a:r>
              <a:rPr lang="en-US" altLang="en-US" sz="1600" dirty="0"/>
              <a:t> </a:t>
            </a:r>
          </a:p>
          <a:p>
            <a:pPr lvl="1" eaLnBrk="1" hangingPunct="1">
              <a:spcBef>
                <a:spcPct val="50000"/>
              </a:spcBef>
              <a:spcAft>
                <a:spcPct val="0"/>
              </a:spcAft>
              <a:buFont typeface="Wingdings" pitchFamily="2" charset="2"/>
              <a:buNone/>
            </a:pPr>
            <a:r>
              <a:rPr lang="en-US" altLang="en-US" sz="1800" b="1" dirty="0">
                <a:solidFill>
                  <a:schemeClr val="folHlink"/>
                </a:solidFill>
              </a:rPr>
              <a:t>--------------------------------------------------------</a:t>
            </a:r>
          </a:p>
          <a:p>
            <a:pPr eaLnBrk="1" hangingPunct="1">
              <a:spcBef>
                <a:spcPct val="50000"/>
              </a:spcBef>
              <a:spcAft>
                <a:spcPct val="0"/>
              </a:spcAft>
            </a:pPr>
            <a:r>
              <a:rPr lang="en-US" altLang="en-US" sz="1800" dirty="0">
                <a:solidFill>
                  <a:srgbClr val="FC121D"/>
                </a:solidFill>
              </a:rPr>
              <a:t>Self validation</a:t>
            </a:r>
          </a:p>
          <a:p>
            <a:pPr lvl="1" eaLnBrk="1" hangingPunct="1">
              <a:spcBef>
                <a:spcPct val="50000"/>
              </a:spcBef>
              <a:spcAft>
                <a:spcPct val="0"/>
              </a:spcAft>
              <a:buFont typeface="Wingdings" pitchFamily="2" charset="2"/>
              <a:buNone/>
            </a:pPr>
            <a:r>
              <a:rPr lang="en-US" altLang="en-US" sz="1600" dirty="0"/>
              <a:t>Check the course materials using the </a:t>
            </a:r>
            <a:r>
              <a:rPr lang="en-US" altLang="en-US" sz="1600" b="1" dirty="0">
                <a:solidFill>
                  <a:srgbClr val="061CBE"/>
                </a:solidFill>
              </a:rPr>
              <a:t>key words</a:t>
            </a:r>
          </a:p>
          <a:p>
            <a:pPr eaLnBrk="1" hangingPunct="1">
              <a:spcBef>
                <a:spcPct val="50000"/>
              </a:spcBef>
              <a:spcAft>
                <a:spcPct val="0"/>
              </a:spcAft>
            </a:pPr>
            <a:r>
              <a:rPr lang="en-US" altLang="en-US" sz="1800" dirty="0">
                <a:solidFill>
                  <a:srgbClr val="FC121D"/>
                </a:solidFill>
              </a:rPr>
              <a:t>Mutual verification</a:t>
            </a:r>
          </a:p>
          <a:p>
            <a:pPr lvl="1" eaLnBrk="1" hangingPunct="1">
              <a:spcBef>
                <a:spcPct val="50000"/>
              </a:spcBef>
              <a:spcAft>
                <a:spcPct val="0"/>
              </a:spcAft>
              <a:buFont typeface="Wingdings" pitchFamily="2" charset="2"/>
              <a:buNone/>
            </a:pPr>
            <a:r>
              <a:rPr lang="en-US" altLang="en-US" sz="1600" dirty="0"/>
              <a:t>Ask around for the right answers</a:t>
            </a:r>
          </a:p>
          <a:p>
            <a:pPr eaLnBrk="1" hangingPunct="1">
              <a:spcBef>
                <a:spcPct val="50000"/>
              </a:spcBef>
              <a:spcAft>
                <a:spcPct val="0"/>
              </a:spcAft>
            </a:pPr>
            <a:r>
              <a:rPr lang="en-US" altLang="en-US" sz="1800" dirty="0">
                <a:solidFill>
                  <a:srgbClr val="FC121D"/>
                </a:solidFill>
              </a:rPr>
              <a:t>Further Query </a:t>
            </a:r>
          </a:p>
          <a:p>
            <a:pPr lvl="1" eaLnBrk="1" hangingPunct="1">
              <a:spcBef>
                <a:spcPct val="50000"/>
              </a:spcBef>
              <a:spcAft>
                <a:spcPct val="0"/>
              </a:spcAft>
              <a:buFont typeface="Wingdings" pitchFamily="2" charset="2"/>
              <a:buNone/>
            </a:pPr>
            <a:r>
              <a:rPr lang="en-US" altLang="en-US" sz="1600" dirty="0"/>
              <a:t>Send email to instructor with the question index number</a:t>
            </a:r>
          </a:p>
        </p:txBody>
      </p:sp>
      <p:sp>
        <p:nvSpPr>
          <p:cNvPr id="18437" name="Text Box 3"/>
          <p:cNvSpPr txBox="1">
            <a:spLocks noChangeArrowheads="1"/>
          </p:cNvSpPr>
          <p:nvPr/>
        </p:nvSpPr>
        <p:spPr bwMode="auto">
          <a:xfrm>
            <a:off x="3897313" y="163116"/>
            <a:ext cx="2011362" cy="13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46088">
              <a:spcBef>
                <a:spcPct val="35000"/>
              </a:spcBef>
              <a:spcAft>
                <a:spcPct val="15000"/>
              </a:spcAft>
              <a:buClr>
                <a:schemeClr val="accent2"/>
              </a:buClr>
              <a:buFont typeface="Wingdings" pitchFamily="2" charset="2"/>
              <a:buChar char="§"/>
              <a:defRPr sz="2400" b="1">
                <a:solidFill>
                  <a:schemeClr val="tx1"/>
                </a:solidFill>
                <a:latin typeface="Arial" charset="0"/>
                <a:cs typeface="Arial" charset="0"/>
              </a:defRPr>
            </a:lvl1pPr>
            <a:lvl2pPr marL="742950" indent="-285750" defTabSz="446088">
              <a:spcBef>
                <a:spcPct val="25000"/>
              </a:spcBef>
              <a:spcAft>
                <a:spcPct val="15000"/>
              </a:spcAft>
              <a:buClr>
                <a:schemeClr val="accent2"/>
              </a:buClr>
              <a:buFont typeface="Arial" charset="0"/>
              <a:buChar char="–"/>
              <a:defRPr sz="2200">
                <a:solidFill>
                  <a:schemeClr val="tx1"/>
                </a:solidFill>
                <a:latin typeface="Arial" charset="0"/>
                <a:cs typeface="Arial" charset="0"/>
              </a:defRPr>
            </a:lvl2pPr>
            <a:lvl3pPr marL="1143000" indent="-228600" defTabSz="446088">
              <a:spcBef>
                <a:spcPct val="20000"/>
              </a:spcBef>
              <a:buClr>
                <a:schemeClr val="accent2"/>
              </a:buClr>
              <a:buChar char="•"/>
              <a:defRPr sz="2000">
                <a:solidFill>
                  <a:schemeClr val="tx1"/>
                </a:solidFill>
                <a:latin typeface="Arial" charset="0"/>
                <a:cs typeface="Arial" charset="0"/>
              </a:defRPr>
            </a:lvl3pPr>
            <a:lvl4pPr marL="1600200" indent="-228600" defTabSz="446088">
              <a:spcBef>
                <a:spcPct val="20000"/>
              </a:spcBef>
              <a:buClr>
                <a:schemeClr val="accent2"/>
              </a:buClr>
              <a:buFont typeface="Arial" charset="0"/>
              <a:buChar char="–"/>
              <a:defRPr>
                <a:solidFill>
                  <a:schemeClr val="tx1"/>
                </a:solidFill>
                <a:latin typeface="Arial" charset="0"/>
                <a:cs typeface="Arial" charset="0"/>
              </a:defRPr>
            </a:lvl4pPr>
            <a:lvl5pPr marL="2057400" indent="-228600" defTabSz="446088">
              <a:spcBef>
                <a:spcPct val="20000"/>
              </a:spcBef>
              <a:buClr>
                <a:schemeClr val="accent2"/>
              </a:buClr>
              <a:buFont typeface="Arial" charset="0"/>
              <a:buChar char="&gt;"/>
              <a:defRPr>
                <a:solidFill>
                  <a:schemeClr val="tx1"/>
                </a:solidFill>
                <a:latin typeface="Arial" charset="0"/>
                <a:cs typeface="Arial" charset="0"/>
              </a:defRPr>
            </a:lvl5pPr>
            <a:lvl6pPr marL="2514600" indent="-228600" defTabSz="446088"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6pPr>
            <a:lvl7pPr marL="2971800" indent="-228600" defTabSz="446088"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7pPr>
            <a:lvl8pPr marL="3429000" indent="-228600" defTabSz="446088"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8pPr>
            <a:lvl9pPr marL="3886200" indent="-228600" defTabSz="446088"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9pPr>
          </a:lstStyle>
          <a:p>
            <a:pPr eaLnBrk="1" hangingPunct="1">
              <a:spcBef>
                <a:spcPct val="0"/>
              </a:spcBef>
              <a:spcAft>
                <a:spcPct val="0"/>
              </a:spcAft>
              <a:buClr>
                <a:srgbClr val="808080"/>
              </a:buClr>
              <a:buSzPct val="90000"/>
              <a:buFont typeface="Monotype Sorts" pitchFamily="2" charset="2"/>
              <a:buNone/>
            </a:pPr>
            <a:endParaRPr lang="en-US" altLang="en-US" b="0">
              <a:latin typeface="Times New Roman" pitchFamily="18" charset="0"/>
            </a:endParaRPr>
          </a:p>
        </p:txBody>
      </p:sp>
      <p:sp>
        <p:nvSpPr>
          <p:cNvPr id="18438" name="Rectangle 4"/>
          <p:cNvSpPr>
            <a:spLocks noChangeArrowheads="1"/>
          </p:cNvSpPr>
          <p:nvPr/>
        </p:nvSpPr>
        <p:spPr bwMode="auto">
          <a:xfrm>
            <a:off x="1295400" y="163116"/>
            <a:ext cx="647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46088">
              <a:spcBef>
                <a:spcPct val="35000"/>
              </a:spcBef>
              <a:spcAft>
                <a:spcPct val="15000"/>
              </a:spcAft>
              <a:buClr>
                <a:schemeClr val="accent2"/>
              </a:buClr>
              <a:buFont typeface="Wingdings" pitchFamily="2" charset="2"/>
              <a:buChar char="§"/>
              <a:defRPr sz="2400" b="1">
                <a:solidFill>
                  <a:schemeClr val="tx1"/>
                </a:solidFill>
                <a:latin typeface="Arial" charset="0"/>
                <a:cs typeface="Arial" charset="0"/>
              </a:defRPr>
            </a:lvl1pPr>
            <a:lvl2pPr marL="742950" indent="-285750" defTabSz="446088">
              <a:spcBef>
                <a:spcPct val="25000"/>
              </a:spcBef>
              <a:spcAft>
                <a:spcPct val="15000"/>
              </a:spcAft>
              <a:buClr>
                <a:schemeClr val="accent2"/>
              </a:buClr>
              <a:buFont typeface="Arial" charset="0"/>
              <a:buChar char="–"/>
              <a:defRPr sz="2200">
                <a:solidFill>
                  <a:schemeClr val="tx1"/>
                </a:solidFill>
                <a:latin typeface="Arial" charset="0"/>
                <a:cs typeface="Arial" charset="0"/>
              </a:defRPr>
            </a:lvl2pPr>
            <a:lvl3pPr marL="1143000" indent="-228600" defTabSz="446088">
              <a:spcBef>
                <a:spcPct val="20000"/>
              </a:spcBef>
              <a:buClr>
                <a:schemeClr val="accent2"/>
              </a:buClr>
              <a:buChar char="•"/>
              <a:defRPr sz="2000">
                <a:solidFill>
                  <a:schemeClr val="tx1"/>
                </a:solidFill>
                <a:latin typeface="Arial" charset="0"/>
                <a:cs typeface="Arial" charset="0"/>
              </a:defRPr>
            </a:lvl3pPr>
            <a:lvl4pPr marL="1600200" indent="-228600" defTabSz="446088">
              <a:spcBef>
                <a:spcPct val="20000"/>
              </a:spcBef>
              <a:buClr>
                <a:schemeClr val="accent2"/>
              </a:buClr>
              <a:buFont typeface="Arial" charset="0"/>
              <a:buChar char="–"/>
              <a:defRPr>
                <a:solidFill>
                  <a:schemeClr val="tx1"/>
                </a:solidFill>
                <a:latin typeface="Arial" charset="0"/>
                <a:cs typeface="Arial" charset="0"/>
              </a:defRPr>
            </a:lvl4pPr>
            <a:lvl5pPr marL="2057400" indent="-228600" defTabSz="446088">
              <a:spcBef>
                <a:spcPct val="20000"/>
              </a:spcBef>
              <a:buClr>
                <a:schemeClr val="accent2"/>
              </a:buClr>
              <a:buFont typeface="Arial" charset="0"/>
              <a:buChar char="&gt;"/>
              <a:defRPr>
                <a:solidFill>
                  <a:schemeClr val="tx1"/>
                </a:solidFill>
                <a:latin typeface="Arial" charset="0"/>
                <a:cs typeface="Arial" charset="0"/>
              </a:defRPr>
            </a:lvl5pPr>
            <a:lvl6pPr marL="2514600" indent="-228600" defTabSz="446088"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6pPr>
            <a:lvl7pPr marL="2971800" indent="-228600" defTabSz="446088"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7pPr>
            <a:lvl8pPr marL="3429000" indent="-228600" defTabSz="446088"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8pPr>
            <a:lvl9pPr marL="3886200" indent="-228600" defTabSz="446088"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9pPr>
          </a:lstStyle>
          <a:p>
            <a:pPr eaLnBrk="1" hangingPunct="1">
              <a:spcBef>
                <a:spcPct val="0"/>
              </a:spcBef>
              <a:spcAft>
                <a:spcPct val="0"/>
              </a:spcAft>
              <a:buClr>
                <a:srgbClr val="808080"/>
              </a:buClr>
              <a:buSzPct val="90000"/>
              <a:buFont typeface="Monotype Sorts" pitchFamily="2" charset="2"/>
              <a:buNone/>
            </a:pPr>
            <a:r>
              <a:rPr lang="en-US" altLang="en-US" sz="3200" i="1" dirty="0">
                <a:solidFill>
                  <a:srgbClr val="1544D9"/>
                </a:solidFill>
              </a:rPr>
              <a:t>After the exam</a:t>
            </a:r>
          </a:p>
        </p:txBody>
      </p:sp>
      <p:pic>
        <p:nvPicPr>
          <p:cNvPr id="18439" name="Picture 6" descr="singularity"/>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467600" y="3436815"/>
            <a:ext cx="1676400"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27210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1"/>
        <p:cNvGrpSpPr/>
        <p:nvPr/>
      </p:nvGrpSpPr>
      <p:grpSpPr>
        <a:xfrm>
          <a:off x="0" y="0"/>
          <a:ext cx="0" cy="0"/>
          <a:chOff x="0" y="0"/>
          <a:chExt cx="0" cy="0"/>
        </a:xfrm>
      </p:grpSpPr>
      <p:sp>
        <p:nvSpPr>
          <p:cNvPr id="1672" name="Google Shape;1672;p158"/>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sz="4000" b="1" dirty="0">
                <a:solidFill>
                  <a:srgbClr val="1544D9"/>
                </a:solidFill>
              </a:rPr>
              <a:t>A Day in Blockchain Utopia</a:t>
            </a:r>
            <a:endParaRPr sz="4000" b="1" dirty="0">
              <a:solidFill>
                <a:srgbClr val="1544D9"/>
              </a:solidFill>
            </a:endParaRPr>
          </a:p>
        </p:txBody>
      </p:sp>
      <p:sp>
        <p:nvSpPr>
          <p:cNvPr id="2" name="Date Placeholder 1"/>
          <p:cNvSpPr>
            <a:spLocks noGrp="1"/>
          </p:cNvSpPr>
          <p:nvPr>
            <p:ph type="dt" sz="half" idx="10"/>
          </p:nvPr>
        </p:nvSpPr>
        <p:spPr/>
        <p:txBody>
          <a:bodyPr/>
          <a:lstStyle/>
          <a:p>
            <a:pPr>
              <a:defRPr/>
            </a:pPr>
            <a:fld id="{B1E11F99-DF37-4D12-B66A-0BAF77CCA750}" type="datetime1">
              <a:rPr lang="zh-CN" altLang="en-US" smtClean="0"/>
              <a:t>2020/8/27</a:t>
            </a:fld>
            <a:endParaRPr lang="en-US" altLang="zh-CN"/>
          </a:p>
        </p:txBody>
      </p:sp>
    </p:spTree>
    <p:extLst>
      <p:ext uri="{BB962C8B-B14F-4D97-AF65-F5344CB8AC3E}">
        <p14:creationId xmlns:p14="http://schemas.microsoft.com/office/powerpoint/2010/main" val="130277380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Date Placeholder 2"/>
          <p:cNvSpPr>
            <a:spLocks noGrp="1"/>
          </p:cNvSpPr>
          <p:nvPr>
            <p:ph type="dt" sz="quarter" idx="4294967295"/>
          </p:nvPr>
        </p:nvSpPr>
        <p:spPr>
          <a:xfrm>
            <a:off x="1828801" y="4857751"/>
            <a:ext cx="1946275" cy="18454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spcAft>
                <a:spcPct val="15000"/>
              </a:spcAft>
              <a:buClr>
                <a:schemeClr val="accent2"/>
              </a:buClr>
              <a:buFont typeface="Wingdings" pitchFamily="2" charset="2"/>
              <a:buChar char="§"/>
              <a:defRPr sz="2400" b="1">
                <a:solidFill>
                  <a:schemeClr val="tx1"/>
                </a:solidFill>
                <a:latin typeface="Arial" charset="0"/>
                <a:cs typeface="Arial" charset="0"/>
              </a:defRPr>
            </a:lvl1pPr>
            <a:lvl2pPr marL="742950" indent="-285750">
              <a:spcBef>
                <a:spcPct val="25000"/>
              </a:spcBef>
              <a:spcAft>
                <a:spcPct val="15000"/>
              </a:spcAft>
              <a:buClr>
                <a:schemeClr val="accent2"/>
              </a:buClr>
              <a:buFont typeface="Arial" charset="0"/>
              <a:buChar char="–"/>
              <a:defRPr sz="2200">
                <a:solidFill>
                  <a:schemeClr val="tx1"/>
                </a:solidFill>
                <a:latin typeface="Arial" charset="0"/>
                <a:cs typeface="Arial" charset="0"/>
              </a:defRPr>
            </a:lvl2pPr>
            <a:lvl3pPr marL="1143000" indent="-228600">
              <a:spcBef>
                <a:spcPct val="20000"/>
              </a:spcBef>
              <a:buClr>
                <a:schemeClr val="accent2"/>
              </a:buClr>
              <a:buChar char="•"/>
              <a:defRPr sz="2000">
                <a:solidFill>
                  <a:schemeClr val="tx1"/>
                </a:solidFill>
                <a:latin typeface="Arial" charset="0"/>
                <a:cs typeface="Arial" charset="0"/>
              </a:defRPr>
            </a:lvl3pPr>
            <a:lvl4pPr marL="1600200" indent="-228600">
              <a:spcBef>
                <a:spcPct val="20000"/>
              </a:spcBef>
              <a:buClr>
                <a:schemeClr val="accent2"/>
              </a:buClr>
              <a:buFont typeface="Arial" charset="0"/>
              <a:buChar char="–"/>
              <a:defRPr>
                <a:solidFill>
                  <a:schemeClr val="tx1"/>
                </a:solidFill>
                <a:latin typeface="Arial" charset="0"/>
                <a:cs typeface="Arial" charset="0"/>
              </a:defRPr>
            </a:lvl4pPr>
            <a:lvl5pPr marL="2057400" indent="-228600">
              <a:spcBef>
                <a:spcPct val="20000"/>
              </a:spcBef>
              <a:buClr>
                <a:schemeClr val="accent2"/>
              </a:buClr>
              <a:buFont typeface="Arial" charset="0"/>
              <a:buChar char="&gt;"/>
              <a:defRPr>
                <a:solidFill>
                  <a:schemeClr val="tx1"/>
                </a:solidFill>
                <a:latin typeface="Arial" charset="0"/>
                <a:cs typeface="Arial" charset="0"/>
              </a:defRPr>
            </a:lvl5pPr>
            <a:lvl6pPr marL="2514600" indent="-228600"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6pPr>
            <a:lvl7pPr marL="2971800" indent="-228600"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7pPr>
            <a:lvl8pPr marL="3429000" indent="-228600"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8pPr>
            <a:lvl9pPr marL="3886200" indent="-228600"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9pPr>
          </a:lstStyle>
          <a:p>
            <a:pPr>
              <a:spcBef>
                <a:spcPct val="0"/>
              </a:spcBef>
              <a:spcAft>
                <a:spcPct val="0"/>
              </a:spcAft>
              <a:buClrTx/>
              <a:buFontTx/>
              <a:buNone/>
            </a:pPr>
            <a:fld id="{D389E147-601E-41B3-A31D-8AE3590E97EE}" type="datetime1">
              <a:rPr lang="zh-CN" altLang="en-US" sz="1000" b="0" smtClean="0">
                <a:solidFill>
                  <a:srgbClr val="FFFFFF"/>
                </a:solidFill>
              </a:rPr>
              <a:t>2020/8/27</a:t>
            </a:fld>
            <a:endParaRPr lang="en-US" altLang="en-US" sz="1000" b="0">
              <a:solidFill>
                <a:srgbClr val="FFFFFF"/>
              </a:solidFill>
            </a:endParaRPr>
          </a:p>
        </p:txBody>
      </p:sp>
      <p:sp>
        <p:nvSpPr>
          <p:cNvPr id="19460" name="Text Box 3"/>
          <p:cNvSpPr txBox="1">
            <a:spLocks noChangeArrowheads="1"/>
          </p:cNvSpPr>
          <p:nvPr/>
        </p:nvSpPr>
        <p:spPr bwMode="auto">
          <a:xfrm>
            <a:off x="3897313" y="163116"/>
            <a:ext cx="2011362" cy="13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46088">
              <a:spcBef>
                <a:spcPct val="35000"/>
              </a:spcBef>
              <a:spcAft>
                <a:spcPct val="15000"/>
              </a:spcAft>
              <a:buClr>
                <a:schemeClr val="accent2"/>
              </a:buClr>
              <a:buFont typeface="Wingdings" pitchFamily="2" charset="2"/>
              <a:buChar char="§"/>
              <a:defRPr sz="2400" b="1">
                <a:solidFill>
                  <a:schemeClr val="tx1"/>
                </a:solidFill>
                <a:latin typeface="Arial" charset="0"/>
                <a:cs typeface="Arial" charset="0"/>
              </a:defRPr>
            </a:lvl1pPr>
            <a:lvl2pPr marL="742950" indent="-285750" defTabSz="446088">
              <a:spcBef>
                <a:spcPct val="25000"/>
              </a:spcBef>
              <a:spcAft>
                <a:spcPct val="15000"/>
              </a:spcAft>
              <a:buClr>
                <a:schemeClr val="accent2"/>
              </a:buClr>
              <a:buFont typeface="Arial" charset="0"/>
              <a:buChar char="–"/>
              <a:defRPr sz="2200">
                <a:solidFill>
                  <a:schemeClr val="tx1"/>
                </a:solidFill>
                <a:latin typeface="Arial" charset="0"/>
                <a:cs typeface="Arial" charset="0"/>
              </a:defRPr>
            </a:lvl2pPr>
            <a:lvl3pPr marL="1143000" indent="-228600" defTabSz="446088">
              <a:spcBef>
                <a:spcPct val="20000"/>
              </a:spcBef>
              <a:buClr>
                <a:schemeClr val="accent2"/>
              </a:buClr>
              <a:buChar char="•"/>
              <a:defRPr sz="2000">
                <a:solidFill>
                  <a:schemeClr val="tx1"/>
                </a:solidFill>
                <a:latin typeface="Arial" charset="0"/>
                <a:cs typeface="Arial" charset="0"/>
              </a:defRPr>
            </a:lvl3pPr>
            <a:lvl4pPr marL="1600200" indent="-228600" defTabSz="446088">
              <a:spcBef>
                <a:spcPct val="20000"/>
              </a:spcBef>
              <a:buClr>
                <a:schemeClr val="accent2"/>
              </a:buClr>
              <a:buFont typeface="Arial" charset="0"/>
              <a:buChar char="–"/>
              <a:defRPr>
                <a:solidFill>
                  <a:schemeClr val="tx1"/>
                </a:solidFill>
                <a:latin typeface="Arial" charset="0"/>
                <a:cs typeface="Arial" charset="0"/>
              </a:defRPr>
            </a:lvl4pPr>
            <a:lvl5pPr marL="2057400" indent="-228600" defTabSz="446088">
              <a:spcBef>
                <a:spcPct val="20000"/>
              </a:spcBef>
              <a:buClr>
                <a:schemeClr val="accent2"/>
              </a:buClr>
              <a:buFont typeface="Arial" charset="0"/>
              <a:buChar char="&gt;"/>
              <a:defRPr>
                <a:solidFill>
                  <a:schemeClr val="tx1"/>
                </a:solidFill>
                <a:latin typeface="Arial" charset="0"/>
                <a:cs typeface="Arial" charset="0"/>
              </a:defRPr>
            </a:lvl5pPr>
            <a:lvl6pPr marL="2514600" indent="-228600" defTabSz="446088"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6pPr>
            <a:lvl7pPr marL="2971800" indent="-228600" defTabSz="446088"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7pPr>
            <a:lvl8pPr marL="3429000" indent="-228600" defTabSz="446088"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8pPr>
            <a:lvl9pPr marL="3886200" indent="-228600" defTabSz="446088"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9pPr>
          </a:lstStyle>
          <a:p>
            <a:pPr eaLnBrk="1" hangingPunct="1">
              <a:spcBef>
                <a:spcPct val="0"/>
              </a:spcBef>
              <a:spcAft>
                <a:spcPct val="0"/>
              </a:spcAft>
              <a:buClr>
                <a:srgbClr val="808080"/>
              </a:buClr>
              <a:buSzPct val="90000"/>
              <a:buFont typeface="Monotype Sorts" pitchFamily="2" charset="2"/>
              <a:buNone/>
            </a:pPr>
            <a:endParaRPr lang="en-US" altLang="en-US" b="0">
              <a:latin typeface="Times New Roman" pitchFamily="18" charset="0"/>
            </a:endParaRPr>
          </a:p>
        </p:txBody>
      </p:sp>
      <p:sp>
        <p:nvSpPr>
          <p:cNvPr id="19461" name="Rectangle 4"/>
          <p:cNvSpPr>
            <a:spLocks noChangeArrowheads="1"/>
          </p:cNvSpPr>
          <p:nvPr/>
        </p:nvSpPr>
        <p:spPr bwMode="auto">
          <a:xfrm>
            <a:off x="2560638" y="492919"/>
            <a:ext cx="4038600"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46088">
              <a:spcBef>
                <a:spcPct val="35000"/>
              </a:spcBef>
              <a:spcAft>
                <a:spcPct val="15000"/>
              </a:spcAft>
              <a:buClr>
                <a:schemeClr val="accent2"/>
              </a:buClr>
              <a:buFont typeface="Wingdings" pitchFamily="2" charset="2"/>
              <a:buChar char="§"/>
              <a:defRPr sz="2400" b="1">
                <a:solidFill>
                  <a:schemeClr val="tx1"/>
                </a:solidFill>
                <a:latin typeface="Arial" charset="0"/>
                <a:cs typeface="Arial" charset="0"/>
              </a:defRPr>
            </a:lvl1pPr>
            <a:lvl2pPr marL="742950" indent="-285750" defTabSz="446088">
              <a:spcBef>
                <a:spcPct val="25000"/>
              </a:spcBef>
              <a:spcAft>
                <a:spcPct val="15000"/>
              </a:spcAft>
              <a:buClr>
                <a:schemeClr val="accent2"/>
              </a:buClr>
              <a:buFont typeface="Arial" charset="0"/>
              <a:buChar char="–"/>
              <a:defRPr sz="2200">
                <a:solidFill>
                  <a:schemeClr val="tx1"/>
                </a:solidFill>
                <a:latin typeface="Arial" charset="0"/>
                <a:cs typeface="Arial" charset="0"/>
              </a:defRPr>
            </a:lvl2pPr>
            <a:lvl3pPr marL="1143000" indent="-228600" defTabSz="446088">
              <a:spcBef>
                <a:spcPct val="20000"/>
              </a:spcBef>
              <a:buClr>
                <a:schemeClr val="accent2"/>
              </a:buClr>
              <a:buChar char="•"/>
              <a:defRPr sz="2000">
                <a:solidFill>
                  <a:schemeClr val="tx1"/>
                </a:solidFill>
                <a:latin typeface="Arial" charset="0"/>
                <a:cs typeface="Arial" charset="0"/>
              </a:defRPr>
            </a:lvl3pPr>
            <a:lvl4pPr marL="1600200" indent="-228600" defTabSz="446088">
              <a:spcBef>
                <a:spcPct val="20000"/>
              </a:spcBef>
              <a:buClr>
                <a:schemeClr val="accent2"/>
              </a:buClr>
              <a:buFont typeface="Arial" charset="0"/>
              <a:buChar char="–"/>
              <a:defRPr>
                <a:solidFill>
                  <a:schemeClr val="tx1"/>
                </a:solidFill>
                <a:latin typeface="Arial" charset="0"/>
                <a:cs typeface="Arial" charset="0"/>
              </a:defRPr>
            </a:lvl4pPr>
            <a:lvl5pPr marL="2057400" indent="-228600" defTabSz="446088">
              <a:spcBef>
                <a:spcPct val="20000"/>
              </a:spcBef>
              <a:buClr>
                <a:schemeClr val="accent2"/>
              </a:buClr>
              <a:buFont typeface="Arial" charset="0"/>
              <a:buChar char="&gt;"/>
              <a:defRPr>
                <a:solidFill>
                  <a:schemeClr val="tx1"/>
                </a:solidFill>
                <a:latin typeface="Arial" charset="0"/>
                <a:cs typeface="Arial" charset="0"/>
              </a:defRPr>
            </a:lvl5pPr>
            <a:lvl6pPr marL="2514600" indent="-228600" defTabSz="446088"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6pPr>
            <a:lvl7pPr marL="2971800" indent="-228600" defTabSz="446088"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7pPr>
            <a:lvl8pPr marL="3429000" indent="-228600" defTabSz="446088"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8pPr>
            <a:lvl9pPr marL="3886200" indent="-228600" defTabSz="446088" eaLnBrk="0" fontAlgn="base" hangingPunct="0">
              <a:spcBef>
                <a:spcPct val="20000"/>
              </a:spcBef>
              <a:spcAft>
                <a:spcPct val="0"/>
              </a:spcAft>
              <a:buClr>
                <a:schemeClr val="accent2"/>
              </a:buClr>
              <a:buFont typeface="Arial" charset="0"/>
              <a:buChar char="&gt;"/>
              <a:defRPr>
                <a:solidFill>
                  <a:schemeClr val="tx1"/>
                </a:solidFill>
                <a:latin typeface="Arial" charset="0"/>
                <a:cs typeface="Arial" charset="0"/>
              </a:defRPr>
            </a:lvl9pPr>
          </a:lstStyle>
          <a:p>
            <a:pPr algn="just" eaLnBrk="1" hangingPunct="1">
              <a:spcBef>
                <a:spcPct val="0"/>
              </a:spcBef>
              <a:spcAft>
                <a:spcPct val="0"/>
              </a:spcAft>
              <a:buClr>
                <a:srgbClr val="808080"/>
              </a:buClr>
              <a:buSzPct val="90000"/>
              <a:buFont typeface="Monotype Sorts" pitchFamily="2" charset="2"/>
              <a:buNone/>
            </a:pPr>
            <a:r>
              <a:rPr lang="en-US" altLang="en-US" sz="4800" i="1">
                <a:solidFill>
                  <a:srgbClr val="061CBE"/>
                </a:solidFill>
              </a:rPr>
              <a:t>Good Luck!</a:t>
            </a:r>
          </a:p>
        </p:txBody>
      </p:sp>
      <p:pic>
        <p:nvPicPr>
          <p:cNvPr id="19462" name="Picture 9" descr="j0234687"/>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3314700"/>
            <a:ext cx="3657600"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Picture 12" descr="A_dancing"/>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3028950"/>
            <a:ext cx="2590800" cy="1749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080064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3600" b="1" dirty="0">
                <a:solidFill>
                  <a:srgbClr val="1544D9"/>
                </a:solidFill>
              </a:rPr>
              <a:t>Lecture Outline</a:t>
            </a:r>
            <a:endParaRPr sz="3600" b="1" dirty="0">
              <a:solidFill>
                <a:srgbClr val="1544D9"/>
              </a:solidFill>
            </a:endParaRPr>
          </a:p>
        </p:txBody>
      </p:sp>
      <p:sp>
        <p:nvSpPr>
          <p:cNvPr id="70" name="Google Shape;70;p14"/>
          <p:cNvSpPr txBox="1">
            <a:spLocks noGrp="1"/>
          </p:cNvSpPr>
          <p:nvPr>
            <p:ph type="body" idx="2"/>
          </p:nvPr>
        </p:nvSpPr>
        <p:spPr>
          <a:xfrm>
            <a:off x="4183873" y="724200"/>
            <a:ext cx="4960128" cy="3695100"/>
          </a:xfrm>
          <a:prstGeom prst="rect">
            <a:avLst/>
          </a:prstGeom>
        </p:spPr>
        <p:txBody>
          <a:bodyPr spcFirstLastPara="1" wrap="square" lIns="91425" tIns="91425" rIns="91425" bIns="91425" anchor="ctr" anchorCtr="0">
            <a:noAutofit/>
          </a:bodyPr>
          <a:lstStyle/>
          <a:p>
            <a:pPr marL="342900" lvl="0">
              <a:buClr>
                <a:schemeClr val="dk1"/>
              </a:buClr>
              <a:buSzPts val="1100"/>
              <a:buFont typeface="Wingdings" panose="05000000000000000000" pitchFamily="2" charset="2"/>
              <a:buChar char="ü"/>
            </a:pPr>
            <a:r>
              <a:rPr lang="en-US" altLang="en-US" sz="2400" b="1" dirty="0">
                <a:solidFill>
                  <a:srgbClr val="1544D9"/>
                </a:solidFill>
                <a:ea typeface="宋体" charset="-122"/>
              </a:rPr>
              <a:t>Course Objectives </a:t>
            </a:r>
            <a:endParaRPr lang="en-US" altLang="en-US" sz="2400" b="1" dirty="0" smtClean="0">
              <a:solidFill>
                <a:srgbClr val="1544D9"/>
              </a:solidFill>
              <a:ea typeface="宋体" charset="-122"/>
            </a:endParaRPr>
          </a:p>
          <a:p>
            <a:pPr marL="342900" lvl="0">
              <a:buClr>
                <a:schemeClr val="dk1"/>
              </a:buClr>
              <a:buSzPts val="1100"/>
              <a:buFont typeface="Wingdings" panose="05000000000000000000" pitchFamily="2" charset="2"/>
              <a:buChar char="ü"/>
            </a:pPr>
            <a:r>
              <a:rPr lang="en" altLang="zh-CN" sz="2400" b="1" dirty="0">
                <a:solidFill>
                  <a:srgbClr val="1544D9"/>
                </a:solidFill>
              </a:rPr>
              <a:t>A Day in Blockchain </a:t>
            </a:r>
            <a:r>
              <a:rPr lang="en" altLang="zh-CN" sz="2400" b="1" dirty="0" smtClean="0">
                <a:solidFill>
                  <a:srgbClr val="1544D9"/>
                </a:solidFill>
              </a:rPr>
              <a:t>Utopia</a:t>
            </a:r>
          </a:p>
          <a:p>
            <a:pPr marL="342900" lvl="0">
              <a:buClr>
                <a:schemeClr val="dk1"/>
              </a:buClr>
              <a:buSzPts val="1100"/>
              <a:buFont typeface="Wingdings" panose="05000000000000000000" pitchFamily="2" charset="2"/>
              <a:buChar char="ü"/>
            </a:pPr>
            <a:r>
              <a:rPr lang="en" altLang="zh-CN" sz="2400" b="1" dirty="0" smtClean="0">
                <a:solidFill>
                  <a:srgbClr val="1544D9"/>
                </a:solidFill>
              </a:rPr>
              <a:t>Bitcoin Development</a:t>
            </a:r>
          </a:p>
          <a:p>
            <a:pPr marL="342900">
              <a:buClr>
                <a:schemeClr val="dk1"/>
              </a:buClr>
              <a:buSzPts val="1100"/>
              <a:buFont typeface="Wingdings" panose="05000000000000000000" pitchFamily="2" charset="2"/>
              <a:buChar char="ü"/>
            </a:pPr>
            <a:r>
              <a:rPr lang="en" altLang="zh-CN" sz="2400" b="1" dirty="0">
                <a:solidFill>
                  <a:srgbClr val="1544D9"/>
                </a:solidFill>
              </a:rPr>
              <a:t>Smart Contracts</a:t>
            </a:r>
          </a:p>
          <a:p>
            <a:pPr marL="342900" lvl="0">
              <a:buClr>
                <a:schemeClr val="dk1"/>
              </a:buClr>
              <a:buSzPts val="1100"/>
              <a:buFont typeface="Wingdings" panose="05000000000000000000" pitchFamily="2" charset="2"/>
              <a:buChar char="ü"/>
            </a:pPr>
            <a:r>
              <a:rPr lang="en" altLang="zh-CN" sz="2400" b="1" dirty="0" smtClean="0">
                <a:solidFill>
                  <a:srgbClr val="1544D9"/>
                </a:solidFill>
              </a:rPr>
              <a:t>Community</a:t>
            </a:r>
            <a:r>
              <a:rPr lang="en" altLang="zh-CN" sz="2400" b="1" dirty="0">
                <a:solidFill>
                  <a:srgbClr val="1544D9"/>
                </a:solidFill>
              </a:rPr>
              <a:t>, Politics, </a:t>
            </a:r>
            <a:r>
              <a:rPr lang="en" altLang="zh-CN" sz="2400" b="1" dirty="0" smtClean="0">
                <a:solidFill>
                  <a:srgbClr val="1544D9"/>
                </a:solidFill>
              </a:rPr>
              <a:t>&amp; Regulation</a:t>
            </a:r>
          </a:p>
          <a:p>
            <a:pPr marL="342900" lvl="0">
              <a:buClr>
                <a:schemeClr val="dk1"/>
              </a:buClr>
              <a:buSzPts val="1100"/>
              <a:buFont typeface="Wingdings" panose="05000000000000000000" pitchFamily="2" charset="2"/>
              <a:buChar char="ü"/>
            </a:pPr>
            <a:r>
              <a:rPr lang="en" altLang="zh-CN" sz="2400" b="1" dirty="0">
                <a:solidFill>
                  <a:srgbClr val="1544D9"/>
                </a:solidFill>
              </a:rPr>
              <a:t>The Fight for </a:t>
            </a:r>
            <a:r>
              <a:rPr lang="en" altLang="zh-CN" sz="2400" b="1" dirty="0" smtClean="0">
                <a:solidFill>
                  <a:srgbClr val="1544D9"/>
                </a:solidFill>
              </a:rPr>
              <a:t>Privacy</a:t>
            </a:r>
          </a:p>
          <a:p>
            <a:pPr marL="342900" lvl="0">
              <a:buClr>
                <a:schemeClr val="dk1"/>
              </a:buClr>
              <a:buSzPts val="1100"/>
              <a:buFont typeface="Wingdings" panose="05000000000000000000" pitchFamily="2" charset="2"/>
              <a:buChar char="ü"/>
            </a:pPr>
            <a:r>
              <a:rPr lang="en" altLang="zh-CN" sz="2400" b="1" dirty="0">
                <a:solidFill>
                  <a:srgbClr val="1544D9"/>
                </a:solidFill>
              </a:rPr>
              <a:t>Scaling </a:t>
            </a:r>
            <a:r>
              <a:rPr lang="en" altLang="zh-CN" sz="2400" b="1" dirty="0" smtClean="0">
                <a:solidFill>
                  <a:srgbClr val="1544D9"/>
                </a:solidFill>
              </a:rPr>
              <a:t>Bitcoin</a:t>
            </a:r>
          </a:p>
          <a:p>
            <a:pPr marL="342900" lvl="0">
              <a:buClr>
                <a:schemeClr val="dk1"/>
              </a:buClr>
              <a:buSzPts val="1100"/>
              <a:buFont typeface="Wingdings" panose="05000000000000000000" pitchFamily="2" charset="2"/>
              <a:buChar char="ü"/>
            </a:pPr>
            <a:r>
              <a:rPr lang="en" altLang="zh-CN" sz="2400" b="1" dirty="0">
                <a:solidFill>
                  <a:srgbClr val="1544D9"/>
                </a:solidFill>
              </a:rPr>
              <a:t>A Blockchain-Powered </a:t>
            </a:r>
            <a:r>
              <a:rPr lang="en" altLang="zh-CN" sz="2400" b="1" dirty="0" smtClean="0">
                <a:solidFill>
                  <a:srgbClr val="1544D9"/>
                </a:solidFill>
              </a:rPr>
              <a:t>Future</a:t>
            </a:r>
          </a:p>
          <a:p>
            <a:pPr marL="342900">
              <a:buClr>
                <a:schemeClr val="dk1"/>
              </a:buClr>
              <a:buSzPts val="1100"/>
              <a:buFont typeface="Wingdings" panose="05000000000000000000" pitchFamily="2" charset="2"/>
              <a:buChar char="ü"/>
            </a:pPr>
            <a:r>
              <a:rPr lang="en-US" altLang="en-US" sz="2400" b="1" dirty="0">
                <a:solidFill>
                  <a:srgbClr val="1544D9"/>
                </a:solidFill>
              </a:rPr>
              <a:t>Course Examination </a:t>
            </a:r>
            <a:endParaRPr lang="en" altLang="zh-CN" sz="2400" b="1" dirty="0" smtClean="0">
              <a:solidFill>
                <a:srgbClr val="1544D9"/>
              </a:solidFill>
            </a:endParaRPr>
          </a:p>
        </p:txBody>
      </p:sp>
      <p:sp>
        <p:nvSpPr>
          <p:cNvPr id="2" name="Date Placeholder 1"/>
          <p:cNvSpPr>
            <a:spLocks noGrp="1"/>
          </p:cNvSpPr>
          <p:nvPr>
            <p:ph type="dt" sz="half" idx="10"/>
          </p:nvPr>
        </p:nvSpPr>
        <p:spPr/>
        <p:txBody>
          <a:bodyPr/>
          <a:lstStyle/>
          <a:p>
            <a:pPr>
              <a:defRPr/>
            </a:pPr>
            <a:fld id="{C4548C03-6317-4654-A2FD-2771659F56B3}" type="datetime1">
              <a:rPr lang="zh-CN" altLang="en-US" smtClean="0"/>
              <a:t>2020/8/27</a:t>
            </a:fld>
            <a:endParaRPr lang="en-US" altLang="zh-CN"/>
          </a:p>
        </p:txBody>
      </p:sp>
    </p:spTree>
    <p:extLst>
      <p:ext uri="{BB962C8B-B14F-4D97-AF65-F5344CB8AC3E}">
        <p14:creationId xmlns:p14="http://schemas.microsoft.com/office/powerpoint/2010/main" val="320231993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7826" name="Object 2"/>
          <p:cNvGraphicFramePr>
            <a:graphicFrameLocks noChangeAspect="1"/>
          </p:cNvGraphicFramePr>
          <p:nvPr>
            <p:extLst>
              <p:ext uri="{D42A27DB-BD31-4B8C-83A1-F6EECF244321}">
                <p14:modId xmlns:p14="http://schemas.microsoft.com/office/powerpoint/2010/main" val="3355349497"/>
              </p:ext>
            </p:extLst>
          </p:nvPr>
        </p:nvGraphicFramePr>
        <p:xfrm>
          <a:off x="6318250" y="4046704"/>
          <a:ext cx="2041525" cy="566738"/>
        </p:xfrm>
        <a:graphic>
          <a:graphicData uri="http://schemas.openxmlformats.org/presentationml/2006/ole">
            <mc:AlternateContent xmlns:mc="http://schemas.openxmlformats.org/markup-compatibility/2006">
              <mc:Choice xmlns:v="urn:schemas-microsoft-com:vml" Requires="v">
                <p:oleObj spid="_x0000_s77910" r:id="rId4" imgW="2814816" imgH="783623" progId="">
                  <p:embed/>
                </p:oleObj>
              </mc:Choice>
              <mc:Fallback>
                <p:oleObj r:id="rId4" imgW="2814816" imgH="783623" progId="">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8250" y="4046704"/>
                        <a:ext cx="2041525" cy="566738"/>
                      </a:xfrm>
                      <a:prstGeom prst="rect">
                        <a:avLst/>
                      </a:prstGeom>
                      <a:noFill/>
                      <a:ln>
                        <a:noFill/>
                      </a:ln>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7827" name="Rectangle 3"/>
          <p:cNvSpPr>
            <a:spLocks noChangeArrowheads="1"/>
          </p:cNvSpPr>
          <p:nvPr/>
        </p:nvSpPr>
        <p:spPr bwMode="auto">
          <a:xfrm>
            <a:off x="3438525" y="2446338"/>
            <a:ext cx="19335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000000"/>
                </a:solidFill>
                <a:miter lim="800000"/>
                <a:headEnd/>
                <a:tailEnd/>
              </a14:hiddenLine>
            </a:ext>
          </a:extLst>
        </p:spPr>
        <p:txBody>
          <a:bodyPr lIns="0" tIns="0" rIns="0" bIns="0">
            <a:spAutoFit/>
          </a:bodyPr>
          <a:lstStyle>
            <a:lvl1pPr>
              <a:tabLst>
                <a:tab pos="723900" algn="l"/>
                <a:tab pos="1447800" algn="l"/>
                <a:tab pos="2171700" algn="l"/>
              </a:tabLst>
              <a:defRPr>
                <a:solidFill>
                  <a:schemeClr val="tx1"/>
                </a:solidFill>
                <a:latin typeface="Calibri" pitchFamily="34" charset="0"/>
              </a:defRPr>
            </a:lvl1pPr>
            <a:lvl2pPr marL="742950" indent="-285750">
              <a:tabLst>
                <a:tab pos="723900" algn="l"/>
                <a:tab pos="1447800" algn="l"/>
                <a:tab pos="2171700" algn="l"/>
              </a:tabLst>
              <a:defRPr>
                <a:solidFill>
                  <a:schemeClr val="tx1"/>
                </a:solidFill>
                <a:latin typeface="Calibri" pitchFamily="34" charset="0"/>
              </a:defRPr>
            </a:lvl2pPr>
            <a:lvl3pPr marL="1143000" indent="-228600">
              <a:tabLst>
                <a:tab pos="723900" algn="l"/>
                <a:tab pos="1447800" algn="l"/>
                <a:tab pos="2171700" algn="l"/>
              </a:tabLst>
              <a:defRPr>
                <a:solidFill>
                  <a:schemeClr val="tx1"/>
                </a:solidFill>
                <a:latin typeface="Calibri" pitchFamily="34" charset="0"/>
              </a:defRPr>
            </a:lvl3pPr>
            <a:lvl4pPr marL="1600200" indent="-228600">
              <a:tabLst>
                <a:tab pos="723900" algn="l"/>
                <a:tab pos="1447800" algn="l"/>
                <a:tab pos="2171700" algn="l"/>
              </a:tabLst>
              <a:defRPr>
                <a:solidFill>
                  <a:schemeClr val="tx1"/>
                </a:solidFill>
                <a:latin typeface="Calibri" pitchFamily="34" charset="0"/>
              </a:defRPr>
            </a:lvl4pPr>
            <a:lvl5pPr marL="2057400" indent="-228600">
              <a:tabLst>
                <a:tab pos="723900" algn="l"/>
                <a:tab pos="1447800" algn="l"/>
                <a:tab pos="2171700" algn="l"/>
              </a:tabLst>
              <a:defRPr>
                <a:solidFill>
                  <a:schemeClr val="tx1"/>
                </a:solidFill>
                <a:latin typeface="Calibri" pitchFamily="34" charset="0"/>
              </a:defRPr>
            </a:lvl5pPr>
            <a:lvl6pPr marL="2514600" indent="-228600" defTabSz="457200" eaLnBrk="0" fontAlgn="base" hangingPunct="0">
              <a:spcBef>
                <a:spcPct val="0"/>
              </a:spcBef>
              <a:spcAft>
                <a:spcPct val="0"/>
              </a:spcAft>
              <a:tabLst>
                <a:tab pos="723900" algn="l"/>
                <a:tab pos="1447800" algn="l"/>
                <a:tab pos="2171700" algn="l"/>
              </a:tabLst>
              <a:defRPr>
                <a:solidFill>
                  <a:schemeClr val="tx1"/>
                </a:solidFill>
                <a:latin typeface="Calibri" pitchFamily="34" charset="0"/>
              </a:defRPr>
            </a:lvl6pPr>
            <a:lvl7pPr marL="2971800" indent="-228600" defTabSz="457200" eaLnBrk="0" fontAlgn="base" hangingPunct="0">
              <a:spcBef>
                <a:spcPct val="0"/>
              </a:spcBef>
              <a:spcAft>
                <a:spcPct val="0"/>
              </a:spcAft>
              <a:tabLst>
                <a:tab pos="723900" algn="l"/>
                <a:tab pos="1447800" algn="l"/>
                <a:tab pos="2171700" algn="l"/>
              </a:tabLst>
              <a:defRPr>
                <a:solidFill>
                  <a:schemeClr val="tx1"/>
                </a:solidFill>
                <a:latin typeface="Calibri" pitchFamily="34" charset="0"/>
              </a:defRPr>
            </a:lvl7pPr>
            <a:lvl8pPr marL="3429000" indent="-228600" defTabSz="457200" eaLnBrk="0" fontAlgn="base" hangingPunct="0">
              <a:spcBef>
                <a:spcPct val="0"/>
              </a:spcBef>
              <a:spcAft>
                <a:spcPct val="0"/>
              </a:spcAft>
              <a:tabLst>
                <a:tab pos="723900" algn="l"/>
                <a:tab pos="1447800" algn="l"/>
                <a:tab pos="2171700" algn="l"/>
              </a:tabLst>
              <a:defRPr>
                <a:solidFill>
                  <a:schemeClr val="tx1"/>
                </a:solidFill>
                <a:latin typeface="Calibri" pitchFamily="34" charset="0"/>
              </a:defRPr>
            </a:lvl8pPr>
            <a:lvl9pPr marL="3886200" indent="-228600" defTabSz="457200" eaLnBrk="0" fontAlgn="base" hangingPunct="0">
              <a:spcBef>
                <a:spcPct val="0"/>
              </a:spcBef>
              <a:spcAft>
                <a:spcPct val="0"/>
              </a:spcAft>
              <a:tabLst>
                <a:tab pos="723900" algn="l"/>
                <a:tab pos="1447800" algn="l"/>
                <a:tab pos="2171700" algn="l"/>
              </a:tabLst>
              <a:defRPr>
                <a:solidFill>
                  <a:schemeClr val="tx1"/>
                </a:solidFill>
                <a:latin typeface="Calibri" pitchFamily="34" charset="0"/>
              </a:defRPr>
            </a:lvl9pPr>
          </a:lstStyle>
          <a:p>
            <a:pPr eaLnBrk="1" hangingPunct="1">
              <a:spcAft>
                <a:spcPts val="200"/>
              </a:spcAft>
              <a:buClr>
                <a:srgbClr val="000000"/>
              </a:buClr>
              <a:buSzPct val="100000"/>
              <a:buFont typeface="Times New Roman" pitchFamily="18" charset="0"/>
              <a:buNone/>
            </a:pPr>
            <a:r>
              <a:rPr lang="en-US" altLang="en-US" sz="3000" dirty="0">
                <a:latin typeface="Brush Script"/>
                <a:ea typeface="Microsoft YaHei" pitchFamily="34" charset="-122"/>
              </a:rPr>
              <a:t>Thank You</a:t>
            </a:r>
          </a:p>
        </p:txBody>
      </p:sp>
      <p:sp>
        <p:nvSpPr>
          <p:cNvPr id="107525" name="Rectangle 4"/>
          <p:cNvSpPr>
            <a:spLocks noChangeArrowheads="1"/>
          </p:cNvSpPr>
          <p:nvPr/>
        </p:nvSpPr>
        <p:spPr bwMode="auto">
          <a:xfrm>
            <a:off x="6650038" y="3708567"/>
            <a:ext cx="1058862" cy="20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000000"/>
                </a:solidFill>
                <a:miter lim="800000"/>
                <a:headEnd/>
                <a:tailEnd/>
              </a14:hiddenLine>
            </a:ext>
          </a:extLst>
        </p:spPr>
        <p:txBody>
          <a:bodyPr lIns="0" tIns="0" rIns="0" bIns="0">
            <a:spAutoFit/>
          </a:bodyPr>
          <a:lstStyle>
            <a:lvl1pPr>
              <a:lnSpc>
                <a:spcPct val="93000"/>
              </a:lnSpc>
              <a:spcAft>
                <a:spcPts val="1425"/>
              </a:spcAft>
              <a:buClr>
                <a:srgbClr val="000000"/>
              </a:buClr>
              <a:buSzPct val="100000"/>
              <a:buFont typeface="Times New Roman" panose="02020603050405020304" pitchFamily="18" charset="0"/>
              <a:tabLst>
                <a:tab pos="723900" algn="l"/>
              </a:tabLst>
              <a:defRPr>
                <a:solidFill>
                  <a:srgbClr val="FFFFFF"/>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Lst>
              <a:defRPr sz="1600">
                <a:solidFill>
                  <a:srgbClr val="FFFFFF"/>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Lst>
              <a:defRPr sz="1600">
                <a:solidFill>
                  <a:srgbClr val="FFFFFF"/>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Lst>
              <a:defRPr sz="1600">
                <a:solidFill>
                  <a:srgbClr val="FFFFFF"/>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Lst>
              <a:defRPr sz="2000">
                <a:solidFill>
                  <a:srgbClr val="FFFFFF"/>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FFFFFF"/>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FFFFFF"/>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FFFFFF"/>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FFFFFF"/>
                </a:solidFill>
                <a:latin typeface="Arial" panose="020B0604020202020204" pitchFamily="34" charset="0"/>
                <a:ea typeface="Microsoft YaHei" panose="020B0503020204020204" pitchFamily="34" charset="-122"/>
              </a:defRPr>
            </a:lvl9pPr>
          </a:lstStyle>
          <a:p>
            <a:pPr eaLnBrk="1" fontAlgn="auto" hangingPunct="1">
              <a:lnSpc>
                <a:spcPct val="100000"/>
              </a:lnSpc>
              <a:spcBef>
                <a:spcPts val="0"/>
              </a:spcBef>
              <a:spcAft>
                <a:spcPts val="206"/>
              </a:spcAft>
              <a:defRPr/>
            </a:pPr>
            <a:r>
              <a:rPr lang="en-US" altLang="en-US" sz="1350">
                <a:solidFill>
                  <a:schemeClr val="tx1"/>
                </a:solidFill>
                <a:latin typeface="Rockwell" panose="02060603020205020403" pitchFamily="18" charset="0"/>
              </a:rPr>
              <a:t>Merci</a:t>
            </a:r>
          </a:p>
        </p:txBody>
      </p:sp>
      <p:sp>
        <p:nvSpPr>
          <p:cNvPr id="107526" name="Rectangle 5"/>
          <p:cNvSpPr>
            <a:spLocks noChangeArrowheads="1"/>
          </p:cNvSpPr>
          <p:nvPr/>
        </p:nvSpPr>
        <p:spPr bwMode="auto">
          <a:xfrm>
            <a:off x="1774825" y="3472173"/>
            <a:ext cx="685800" cy="20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000000"/>
                </a:solidFill>
                <a:miter lim="800000"/>
                <a:headEnd/>
                <a:tailEnd/>
              </a14:hiddenLine>
            </a:ext>
          </a:extLst>
        </p:spPr>
        <p:txBody>
          <a:bodyPr lIns="0" tIns="0" rIns="0" bIns="0">
            <a:spAutoFit/>
          </a:bodyPr>
          <a:lstStyle>
            <a:lvl1pPr>
              <a:lnSpc>
                <a:spcPct val="93000"/>
              </a:lnSpc>
              <a:spcAft>
                <a:spcPts val="1425"/>
              </a:spcAft>
              <a:buClr>
                <a:srgbClr val="000000"/>
              </a:buClr>
              <a:buSzPct val="100000"/>
              <a:buFont typeface="Times New Roman" panose="02020603050405020304" pitchFamily="18" charset="0"/>
              <a:tabLst>
                <a:tab pos="723900" algn="l"/>
              </a:tabLst>
              <a:defRPr>
                <a:solidFill>
                  <a:srgbClr val="FFFFFF"/>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Lst>
              <a:defRPr sz="1600">
                <a:solidFill>
                  <a:srgbClr val="FFFFFF"/>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Lst>
              <a:defRPr sz="1600">
                <a:solidFill>
                  <a:srgbClr val="FFFFFF"/>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Lst>
              <a:defRPr sz="1600">
                <a:solidFill>
                  <a:srgbClr val="FFFFFF"/>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Lst>
              <a:defRPr sz="2000">
                <a:solidFill>
                  <a:srgbClr val="FFFFFF"/>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FFFFFF"/>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FFFFFF"/>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FFFFFF"/>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FFFFFF"/>
                </a:solidFill>
                <a:latin typeface="Arial" panose="020B0604020202020204" pitchFamily="34" charset="0"/>
                <a:ea typeface="Microsoft YaHei" panose="020B0503020204020204" pitchFamily="34" charset="-122"/>
              </a:defRPr>
            </a:lvl9pPr>
          </a:lstStyle>
          <a:p>
            <a:pPr eaLnBrk="1" fontAlgn="auto" hangingPunct="1">
              <a:lnSpc>
                <a:spcPct val="100000"/>
              </a:lnSpc>
              <a:spcBef>
                <a:spcPts val="0"/>
              </a:spcBef>
              <a:spcAft>
                <a:spcPts val="206"/>
              </a:spcAft>
              <a:defRPr/>
            </a:pPr>
            <a:r>
              <a:rPr lang="en-US" altLang="en-US" sz="1350">
                <a:solidFill>
                  <a:schemeClr val="tx1"/>
                </a:solidFill>
                <a:latin typeface="Verdana" panose="020B0604030504040204" pitchFamily="34" charset="0"/>
              </a:rPr>
              <a:t>Grazie</a:t>
            </a:r>
          </a:p>
        </p:txBody>
      </p:sp>
      <p:sp>
        <p:nvSpPr>
          <p:cNvPr id="107527" name="Rectangle 6"/>
          <p:cNvSpPr>
            <a:spLocks noChangeArrowheads="1"/>
          </p:cNvSpPr>
          <p:nvPr/>
        </p:nvSpPr>
        <p:spPr bwMode="auto">
          <a:xfrm>
            <a:off x="5861050" y="2046454"/>
            <a:ext cx="10414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000000"/>
                </a:solidFill>
                <a:miter lim="800000"/>
                <a:headEnd/>
                <a:tailEnd/>
              </a14:hiddenLine>
            </a:ext>
          </a:extLst>
        </p:spPr>
        <p:txBody>
          <a:bodyPr lIns="0" tIns="0" rIns="0" bIns="0">
            <a:spAutoFit/>
          </a:bodyPr>
          <a:lstStyle>
            <a:lvl1pPr>
              <a:lnSpc>
                <a:spcPct val="93000"/>
              </a:lnSpc>
              <a:spcAft>
                <a:spcPts val="1425"/>
              </a:spcAft>
              <a:buClr>
                <a:srgbClr val="000000"/>
              </a:buClr>
              <a:buSzPct val="100000"/>
              <a:buFont typeface="Times New Roman" panose="02020603050405020304" pitchFamily="18" charset="0"/>
              <a:tabLst>
                <a:tab pos="723900" algn="l"/>
              </a:tabLst>
              <a:defRPr>
                <a:solidFill>
                  <a:srgbClr val="FFFFFF"/>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Lst>
              <a:defRPr sz="1600">
                <a:solidFill>
                  <a:srgbClr val="FFFFFF"/>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Lst>
              <a:defRPr sz="1600">
                <a:solidFill>
                  <a:srgbClr val="FFFFFF"/>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Lst>
              <a:defRPr sz="1600">
                <a:solidFill>
                  <a:srgbClr val="FFFFFF"/>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Lst>
              <a:defRPr sz="2000">
                <a:solidFill>
                  <a:srgbClr val="FFFFFF"/>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FFFFFF"/>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FFFFFF"/>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FFFFFF"/>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FFFFFF"/>
                </a:solidFill>
                <a:latin typeface="Arial" panose="020B0604020202020204" pitchFamily="34" charset="0"/>
                <a:ea typeface="Microsoft YaHei" panose="020B0503020204020204" pitchFamily="34" charset="-122"/>
              </a:defRPr>
            </a:lvl9pPr>
          </a:lstStyle>
          <a:p>
            <a:pPr eaLnBrk="1" fontAlgn="auto" hangingPunct="1">
              <a:lnSpc>
                <a:spcPct val="100000"/>
              </a:lnSpc>
              <a:spcBef>
                <a:spcPts val="0"/>
              </a:spcBef>
              <a:spcAft>
                <a:spcPts val="206"/>
              </a:spcAft>
              <a:defRPr/>
            </a:pPr>
            <a:r>
              <a:rPr lang="en-US" altLang="en-US" sz="2550">
                <a:solidFill>
                  <a:schemeClr val="tx1"/>
                </a:solidFill>
                <a:latin typeface="Garamond" panose="02020404030301010803" pitchFamily="18" charset="0"/>
              </a:rPr>
              <a:t>Gracias</a:t>
            </a:r>
          </a:p>
        </p:txBody>
      </p:sp>
      <p:sp>
        <p:nvSpPr>
          <p:cNvPr id="77831" name="Rectangle 7"/>
          <p:cNvSpPr>
            <a:spLocks noChangeArrowheads="1"/>
          </p:cNvSpPr>
          <p:nvPr/>
        </p:nvSpPr>
        <p:spPr bwMode="auto">
          <a:xfrm>
            <a:off x="6718300" y="2732254"/>
            <a:ext cx="11334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000000"/>
                </a:solidFill>
                <a:miter lim="800000"/>
                <a:headEnd/>
                <a:tailEnd/>
              </a14:hiddenLine>
            </a:ext>
          </a:extLst>
        </p:spPr>
        <p:txBody>
          <a:bodyPr lIns="0" tIns="0" rIns="0" bIns="0">
            <a:spAutoFit/>
          </a:bodyPr>
          <a:lstStyle>
            <a:lvl1pPr>
              <a:tabLst>
                <a:tab pos="723900" algn="l"/>
                <a:tab pos="1447800" algn="l"/>
              </a:tabLst>
              <a:defRPr>
                <a:solidFill>
                  <a:schemeClr val="tx1"/>
                </a:solidFill>
                <a:latin typeface="Calibri" pitchFamily="34" charset="0"/>
              </a:defRPr>
            </a:lvl1pPr>
            <a:lvl2pPr marL="742950" indent="-285750">
              <a:tabLst>
                <a:tab pos="723900" algn="l"/>
                <a:tab pos="1447800" algn="l"/>
              </a:tabLst>
              <a:defRPr>
                <a:solidFill>
                  <a:schemeClr val="tx1"/>
                </a:solidFill>
                <a:latin typeface="Calibri" pitchFamily="34" charset="0"/>
              </a:defRPr>
            </a:lvl2pPr>
            <a:lvl3pPr marL="1143000" indent="-228600">
              <a:tabLst>
                <a:tab pos="723900" algn="l"/>
                <a:tab pos="1447800" algn="l"/>
              </a:tabLst>
              <a:defRPr>
                <a:solidFill>
                  <a:schemeClr val="tx1"/>
                </a:solidFill>
                <a:latin typeface="Calibri" pitchFamily="34" charset="0"/>
              </a:defRPr>
            </a:lvl3pPr>
            <a:lvl4pPr marL="1600200" indent="-228600">
              <a:tabLst>
                <a:tab pos="723900" algn="l"/>
                <a:tab pos="1447800" algn="l"/>
              </a:tabLst>
              <a:defRPr>
                <a:solidFill>
                  <a:schemeClr val="tx1"/>
                </a:solidFill>
                <a:latin typeface="Calibri" pitchFamily="34" charset="0"/>
              </a:defRPr>
            </a:lvl4pPr>
            <a:lvl5pPr marL="2057400" indent="-228600">
              <a:tabLst>
                <a:tab pos="723900" algn="l"/>
                <a:tab pos="1447800" algn="l"/>
              </a:tabLst>
              <a:defRPr>
                <a:solidFill>
                  <a:schemeClr val="tx1"/>
                </a:solidFill>
                <a:latin typeface="Calibri" pitchFamily="34" charset="0"/>
              </a:defRPr>
            </a:lvl5pPr>
            <a:lvl6pPr marL="2514600" indent="-228600" defTabSz="457200" eaLnBrk="0" fontAlgn="base" hangingPunct="0">
              <a:spcBef>
                <a:spcPct val="0"/>
              </a:spcBef>
              <a:spcAft>
                <a:spcPct val="0"/>
              </a:spcAft>
              <a:tabLst>
                <a:tab pos="723900" algn="l"/>
                <a:tab pos="1447800" algn="l"/>
              </a:tabLst>
              <a:defRPr>
                <a:solidFill>
                  <a:schemeClr val="tx1"/>
                </a:solidFill>
                <a:latin typeface="Calibri" pitchFamily="34" charset="0"/>
              </a:defRPr>
            </a:lvl6pPr>
            <a:lvl7pPr marL="2971800" indent="-228600" defTabSz="457200" eaLnBrk="0" fontAlgn="base" hangingPunct="0">
              <a:spcBef>
                <a:spcPct val="0"/>
              </a:spcBef>
              <a:spcAft>
                <a:spcPct val="0"/>
              </a:spcAft>
              <a:tabLst>
                <a:tab pos="723900" algn="l"/>
                <a:tab pos="1447800" algn="l"/>
              </a:tabLst>
              <a:defRPr>
                <a:solidFill>
                  <a:schemeClr val="tx1"/>
                </a:solidFill>
                <a:latin typeface="Calibri" pitchFamily="34" charset="0"/>
              </a:defRPr>
            </a:lvl7pPr>
            <a:lvl8pPr marL="3429000" indent="-228600" defTabSz="457200" eaLnBrk="0" fontAlgn="base" hangingPunct="0">
              <a:spcBef>
                <a:spcPct val="0"/>
              </a:spcBef>
              <a:spcAft>
                <a:spcPct val="0"/>
              </a:spcAft>
              <a:tabLst>
                <a:tab pos="723900" algn="l"/>
                <a:tab pos="1447800" algn="l"/>
              </a:tabLst>
              <a:defRPr>
                <a:solidFill>
                  <a:schemeClr val="tx1"/>
                </a:solidFill>
                <a:latin typeface="Calibri" pitchFamily="34" charset="0"/>
              </a:defRPr>
            </a:lvl8pPr>
            <a:lvl9pPr marL="3886200" indent="-228600" defTabSz="457200" eaLnBrk="0" fontAlgn="base" hangingPunct="0">
              <a:spcBef>
                <a:spcPct val="0"/>
              </a:spcBef>
              <a:spcAft>
                <a:spcPct val="0"/>
              </a:spcAft>
              <a:tabLst>
                <a:tab pos="723900" algn="l"/>
                <a:tab pos="1447800" algn="l"/>
              </a:tabLst>
              <a:defRPr>
                <a:solidFill>
                  <a:schemeClr val="tx1"/>
                </a:solidFill>
                <a:latin typeface="Calibri" pitchFamily="34" charset="0"/>
              </a:defRPr>
            </a:lvl9pPr>
          </a:lstStyle>
          <a:p>
            <a:pPr eaLnBrk="1" hangingPunct="1">
              <a:spcAft>
                <a:spcPts val="200"/>
              </a:spcAft>
              <a:buClr>
                <a:srgbClr val="000000"/>
              </a:buClr>
              <a:buSzPct val="100000"/>
              <a:buFont typeface="Times New Roman" pitchFamily="18" charset="0"/>
              <a:buNone/>
            </a:pPr>
            <a:r>
              <a:rPr lang="en-US" altLang="en-US">
                <a:latin typeface="Comic Sans MS" pitchFamily="66" charset="0"/>
                <a:ea typeface="Microsoft YaHei" pitchFamily="34" charset="-122"/>
              </a:rPr>
              <a:t>Obrigado</a:t>
            </a:r>
          </a:p>
        </p:txBody>
      </p:sp>
      <p:sp>
        <p:nvSpPr>
          <p:cNvPr id="107529" name="Rectangle 8"/>
          <p:cNvSpPr>
            <a:spLocks noChangeArrowheads="1"/>
          </p:cNvSpPr>
          <p:nvPr/>
        </p:nvSpPr>
        <p:spPr bwMode="auto">
          <a:xfrm>
            <a:off x="5975350" y="3303754"/>
            <a:ext cx="742950" cy="20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000000"/>
                </a:solidFill>
                <a:miter lim="800000"/>
                <a:headEnd/>
                <a:tailEnd/>
              </a14:hiddenLine>
            </a:ext>
          </a:extLst>
        </p:spPr>
        <p:txBody>
          <a:bodyPr lIns="0" tIns="0" rIns="0" bIns="0">
            <a:spAutoFit/>
          </a:bodyPr>
          <a:lstStyle>
            <a:lvl1pPr>
              <a:lnSpc>
                <a:spcPct val="93000"/>
              </a:lnSpc>
              <a:spcAft>
                <a:spcPts val="1425"/>
              </a:spcAft>
              <a:buClr>
                <a:srgbClr val="000000"/>
              </a:buClr>
              <a:buSzPct val="100000"/>
              <a:buFont typeface="Times New Roman" panose="02020603050405020304" pitchFamily="18" charset="0"/>
              <a:tabLst>
                <a:tab pos="723900" algn="l"/>
              </a:tabLst>
              <a:defRPr>
                <a:solidFill>
                  <a:srgbClr val="FFFFFF"/>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Lst>
              <a:defRPr sz="1600">
                <a:solidFill>
                  <a:srgbClr val="FFFFFF"/>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Lst>
              <a:defRPr sz="1600">
                <a:solidFill>
                  <a:srgbClr val="FFFFFF"/>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Lst>
              <a:defRPr sz="1600">
                <a:solidFill>
                  <a:srgbClr val="FFFFFF"/>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Lst>
              <a:defRPr sz="2000">
                <a:solidFill>
                  <a:srgbClr val="FFFFFF"/>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FFFFFF"/>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FFFFFF"/>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FFFFFF"/>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FFFFFF"/>
                </a:solidFill>
                <a:latin typeface="Arial" panose="020B0604020202020204" pitchFamily="34" charset="0"/>
                <a:ea typeface="Microsoft YaHei" panose="020B0503020204020204" pitchFamily="34" charset="-122"/>
              </a:defRPr>
            </a:lvl9pPr>
          </a:lstStyle>
          <a:p>
            <a:pPr eaLnBrk="1" fontAlgn="auto" hangingPunct="1">
              <a:lnSpc>
                <a:spcPct val="100000"/>
              </a:lnSpc>
              <a:spcBef>
                <a:spcPts val="0"/>
              </a:spcBef>
              <a:spcAft>
                <a:spcPts val="206"/>
              </a:spcAft>
              <a:defRPr/>
            </a:pPr>
            <a:r>
              <a:rPr lang="en-US" altLang="en-US" sz="1350">
                <a:solidFill>
                  <a:schemeClr val="tx1"/>
                </a:solidFill>
                <a:latin typeface="Nimrod" pitchFamily="18" charset="0"/>
              </a:rPr>
              <a:t>Danke</a:t>
            </a:r>
          </a:p>
        </p:txBody>
      </p:sp>
      <p:pic>
        <p:nvPicPr>
          <p:cNvPr id="77833"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0650" y="2168836"/>
            <a:ext cx="12541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000000"/>
                </a:solidFill>
                <a:miter lim="800000"/>
                <a:headEnd/>
                <a:tailEnd/>
              </a14:hiddenLine>
            </a:ext>
          </a:extLst>
        </p:spPr>
      </p:pic>
      <p:pic>
        <p:nvPicPr>
          <p:cNvPr id="77834"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6100" y="4114800"/>
            <a:ext cx="226377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000000"/>
                </a:solidFill>
                <a:miter lim="800000"/>
                <a:headEnd/>
                <a:tailEnd/>
              </a14:hiddenLine>
            </a:ext>
          </a:extLst>
        </p:spPr>
      </p:pic>
      <p:sp>
        <p:nvSpPr>
          <p:cNvPr id="107532" name="Rectangle 11"/>
          <p:cNvSpPr>
            <a:spLocks noChangeArrowheads="1"/>
          </p:cNvSpPr>
          <p:nvPr/>
        </p:nvSpPr>
        <p:spPr bwMode="auto">
          <a:xfrm>
            <a:off x="4144963" y="4500563"/>
            <a:ext cx="295275" cy="8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000000"/>
                </a:solidFill>
                <a:miter lim="800000"/>
                <a:headEnd/>
                <a:tailEnd/>
              </a14:hiddenLine>
            </a:ext>
          </a:extLst>
        </p:spPr>
        <p:txBody>
          <a:bodyPr lIns="0" tIns="0" rIns="0" bIns="0">
            <a:spAutoFit/>
          </a:bodyPr>
          <a:lstStyle/>
          <a:p>
            <a:pPr eaLnBrk="1" fontAlgn="auto" hangingPunct="1">
              <a:spcBef>
                <a:spcPts val="0"/>
              </a:spcBef>
              <a:spcAft>
                <a:spcPts val="206"/>
              </a:spcAft>
              <a:buClr>
                <a:srgbClr val="000000"/>
              </a:buClr>
              <a:buSzPct val="100000"/>
              <a:defRPr/>
            </a:pPr>
            <a:r>
              <a:rPr lang="en-US" altLang="en-US" sz="525">
                <a:latin typeface="+mn-lt"/>
              </a:rPr>
              <a:t>Japanese</a:t>
            </a:r>
          </a:p>
        </p:txBody>
      </p:sp>
      <p:sp>
        <p:nvSpPr>
          <p:cNvPr id="107533" name="Rectangle 12"/>
          <p:cNvSpPr>
            <a:spLocks noChangeArrowheads="1"/>
          </p:cNvSpPr>
          <p:nvPr/>
        </p:nvSpPr>
        <p:spPr bwMode="auto">
          <a:xfrm>
            <a:off x="4144963" y="2865438"/>
            <a:ext cx="230187" cy="6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000000"/>
                </a:solidFill>
                <a:miter lim="800000"/>
                <a:headEnd/>
                <a:tailEnd/>
              </a14:hiddenLine>
            </a:ext>
          </a:extLst>
        </p:spPr>
        <p:txBody>
          <a:bodyPr lIns="0" tIns="0" rIns="0" bIns="0">
            <a:spAutoFit/>
          </a:bodyPr>
          <a:lstStyle/>
          <a:p>
            <a:pPr eaLnBrk="1" fontAlgn="auto" hangingPunct="1">
              <a:spcBef>
                <a:spcPts val="0"/>
              </a:spcBef>
              <a:spcAft>
                <a:spcPts val="206"/>
              </a:spcAft>
              <a:buClr>
                <a:srgbClr val="000000"/>
              </a:buClr>
              <a:buSzPct val="100000"/>
              <a:defRPr/>
            </a:pPr>
            <a:r>
              <a:rPr lang="en-US" altLang="en-US" sz="450">
                <a:latin typeface="+mn-lt"/>
              </a:rPr>
              <a:t>English</a:t>
            </a:r>
          </a:p>
        </p:txBody>
      </p:sp>
      <p:sp>
        <p:nvSpPr>
          <p:cNvPr id="107534" name="Rectangle 13"/>
          <p:cNvSpPr>
            <a:spLocks noChangeArrowheads="1"/>
          </p:cNvSpPr>
          <p:nvPr/>
        </p:nvSpPr>
        <p:spPr bwMode="auto">
          <a:xfrm>
            <a:off x="6838950" y="3929229"/>
            <a:ext cx="207963"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000000"/>
                </a:solidFill>
                <a:miter lim="800000"/>
                <a:headEnd/>
                <a:tailEnd/>
              </a14:hiddenLine>
            </a:ext>
          </a:extLst>
        </p:spPr>
        <p:txBody>
          <a:bodyPr lIns="0" tIns="0" rIns="0" bIns="0">
            <a:spAutoFit/>
          </a:bodyPr>
          <a:lstStyle/>
          <a:p>
            <a:pPr eaLnBrk="1" fontAlgn="auto" hangingPunct="1">
              <a:spcBef>
                <a:spcPts val="0"/>
              </a:spcBef>
              <a:spcAft>
                <a:spcPts val="206"/>
              </a:spcAft>
              <a:buClr>
                <a:srgbClr val="000000"/>
              </a:buClr>
              <a:buSzPct val="100000"/>
              <a:defRPr/>
            </a:pPr>
            <a:r>
              <a:rPr lang="en-US" altLang="en-US" sz="450">
                <a:latin typeface="+mn-lt"/>
              </a:rPr>
              <a:t>French</a:t>
            </a:r>
          </a:p>
        </p:txBody>
      </p:sp>
      <p:sp>
        <p:nvSpPr>
          <p:cNvPr id="107535" name="Rectangle 14"/>
          <p:cNvSpPr>
            <a:spLocks noChangeArrowheads="1"/>
          </p:cNvSpPr>
          <p:nvPr/>
        </p:nvSpPr>
        <p:spPr bwMode="auto">
          <a:xfrm>
            <a:off x="1906588" y="2406961"/>
            <a:ext cx="254000" cy="6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000000"/>
                </a:solidFill>
                <a:miter lim="800000"/>
                <a:headEnd/>
                <a:tailEnd/>
              </a14:hiddenLine>
            </a:ext>
          </a:extLst>
        </p:spPr>
        <p:txBody>
          <a:bodyPr lIns="0" tIns="0" rIns="0" bIns="0">
            <a:spAutoFit/>
          </a:bodyPr>
          <a:lstStyle/>
          <a:p>
            <a:pPr eaLnBrk="1" fontAlgn="auto" hangingPunct="1">
              <a:spcBef>
                <a:spcPts val="0"/>
              </a:spcBef>
              <a:spcAft>
                <a:spcPts val="206"/>
              </a:spcAft>
              <a:buClr>
                <a:srgbClr val="000000"/>
              </a:buClr>
              <a:buSzPct val="100000"/>
              <a:defRPr/>
            </a:pPr>
            <a:r>
              <a:rPr lang="en-US" altLang="en-US" sz="450">
                <a:latin typeface="+mn-lt"/>
              </a:rPr>
              <a:t>Russian</a:t>
            </a:r>
          </a:p>
        </p:txBody>
      </p:sp>
      <p:sp>
        <p:nvSpPr>
          <p:cNvPr id="107536" name="Rectangle 15"/>
          <p:cNvSpPr>
            <a:spLocks noChangeArrowheads="1"/>
          </p:cNvSpPr>
          <p:nvPr/>
        </p:nvSpPr>
        <p:spPr bwMode="auto">
          <a:xfrm>
            <a:off x="6146800" y="3589504"/>
            <a:ext cx="254000" cy="6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000000"/>
                </a:solidFill>
                <a:miter lim="800000"/>
                <a:headEnd/>
                <a:tailEnd/>
              </a14:hiddenLine>
            </a:ext>
          </a:extLst>
        </p:spPr>
        <p:txBody>
          <a:bodyPr lIns="0" tIns="0" rIns="0" bIns="0">
            <a:spAutoFit/>
          </a:bodyPr>
          <a:lstStyle/>
          <a:p>
            <a:pPr eaLnBrk="1" fontAlgn="auto" hangingPunct="1">
              <a:spcBef>
                <a:spcPts val="0"/>
              </a:spcBef>
              <a:spcAft>
                <a:spcPts val="206"/>
              </a:spcAft>
              <a:buClr>
                <a:srgbClr val="000000"/>
              </a:buClr>
              <a:buSzPct val="100000"/>
              <a:defRPr/>
            </a:pPr>
            <a:r>
              <a:rPr lang="en-US" altLang="en-US" sz="450">
                <a:latin typeface="+mn-lt"/>
              </a:rPr>
              <a:t>German</a:t>
            </a:r>
          </a:p>
        </p:txBody>
      </p:sp>
      <p:sp>
        <p:nvSpPr>
          <p:cNvPr id="107537" name="Rectangle 16"/>
          <p:cNvSpPr>
            <a:spLocks noChangeArrowheads="1"/>
          </p:cNvSpPr>
          <p:nvPr/>
        </p:nvSpPr>
        <p:spPr bwMode="auto">
          <a:xfrm>
            <a:off x="1976438" y="3751573"/>
            <a:ext cx="192087" cy="6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000000"/>
                </a:solidFill>
                <a:miter lim="800000"/>
                <a:headEnd/>
                <a:tailEnd/>
              </a14:hiddenLine>
            </a:ext>
          </a:extLst>
        </p:spPr>
        <p:txBody>
          <a:bodyPr lIns="0" tIns="0" rIns="0" bIns="0">
            <a:spAutoFit/>
          </a:bodyPr>
          <a:lstStyle/>
          <a:p>
            <a:pPr eaLnBrk="1" fontAlgn="auto" hangingPunct="1">
              <a:spcBef>
                <a:spcPts val="0"/>
              </a:spcBef>
              <a:spcAft>
                <a:spcPts val="206"/>
              </a:spcAft>
              <a:buClr>
                <a:srgbClr val="000000"/>
              </a:buClr>
              <a:buSzPct val="100000"/>
              <a:defRPr/>
            </a:pPr>
            <a:r>
              <a:rPr lang="en-US" altLang="en-US" sz="450">
                <a:latin typeface="+mn-lt"/>
              </a:rPr>
              <a:t>Italian</a:t>
            </a:r>
          </a:p>
        </p:txBody>
      </p:sp>
      <p:sp>
        <p:nvSpPr>
          <p:cNvPr id="107538" name="Rectangle 17"/>
          <p:cNvSpPr>
            <a:spLocks noChangeArrowheads="1"/>
          </p:cNvSpPr>
          <p:nvPr/>
        </p:nvSpPr>
        <p:spPr bwMode="auto">
          <a:xfrm>
            <a:off x="6203950" y="2503654"/>
            <a:ext cx="252413" cy="6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000000"/>
                </a:solidFill>
                <a:miter lim="800000"/>
                <a:headEnd/>
                <a:tailEnd/>
              </a14:hiddenLine>
            </a:ext>
          </a:extLst>
        </p:spPr>
        <p:txBody>
          <a:bodyPr lIns="0" tIns="0" rIns="0" bIns="0">
            <a:spAutoFit/>
          </a:bodyPr>
          <a:lstStyle/>
          <a:p>
            <a:pPr eaLnBrk="1" fontAlgn="auto" hangingPunct="1">
              <a:spcBef>
                <a:spcPts val="0"/>
              </a:spcBef>
              <a:spcAft>
                <a:spcPts val="206"/>
              </a:spcAft>
              <a:buClr>
                <a:srgbClr val="000000"/>
              </a:buClr>
              <a:buSzPct val="100000"/>
              <a:defRPr/>
            </a:pPr>
            <a:r>
              <a:rPr lang="en-US" altLang="en-US" sz="450">
                <a:latin typeface="+mn-lt"/>
              </a:rPr>
              <a:t>Spanish</a:t>
            </a:r>
          </a:p>
        </p:txBody>
      </p:sp>
      <p:sp>
        <p:nvSpPr>
          <p:cNvPr id="107539" name="Rectangle 18"/>
          <p:cNvSpPr>
            <a:spLocks noChangeArrowheads="1"/>
          </p:cNvSpPr>
          <p:nvPr/>
        </p:nvSpPr>
        <p:spPr bwMode="auto">
          <a:xfrm>
            <a:off x="6889750" y="3132304"/>
            <a:ext cx="590550" cy="6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000000"/>
                </a:solidFill>
                <a:miter lim="800000"/>
                <a:headEnd/>
                <a:tailEnd/>
              </a14:hiddenLine>
            </a:ext>
          </a:extLst>
        </p:spPr>
        <p:txBody>
          <a:bodyPr lIns="0" tIns="0" rIns="0" bIns="0">
            <a:spAutoFit/>
          </a:bodyPr>
          <a:lstStyle>
            <a:lvl1pPr>
              <a:lnSpc>
                <a:spcPct val="93000"/>
              </a:lnSpc>
              <a:spcAft>
                <a:spcPts val="1425"/>
              </a:spcAft>
              <a:buClr>
                <a:srgbClr val="000000"/>
              </a:buClr>
              <a:buSzPct val="100000"/>
              <a:buFont typeface="Times New Roman" panose="02020603050405020304" pitchFamily="18" charset="0"/>
              <a:tabLst>
                <a:tab pos="723900" algn="l"/>
              </a:tabLst>
              <a:defRPr>
                <a:solidFill>
                  <a:srgbClr val="FFFFFF"/>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Lst>
              <a:defRPr sz="1600">
                <a:solidFill>
                  <a:srgbClr val="FFFFFF"/>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Lst>
              <a:defRPr sz="1600">
                <a:solidFill>
                  <a:srgbClr val="FFFFFF"/>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Lst>
              <a:defRPr sz="1600">
                <a:solidFill>
                  <a:srgbClr val="FFFFFF"/>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Lst>
              <a:defRPr sz="2000">
                <a:solidFill>
                  <a:srgbClr val="FFFFFF"/>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FFFFFF"/>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FFFFFF"/>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FFFFFF"/>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FFFFFF"/>
                </a:solidFill>
                <a:latin typeface="Arial" panose="020B0604020202020204" pitchFamily="34" charset="0"/>
                <a:ea typeface="Microsoft YaHei" panose="020B0503020204020204" pitchFamily="34" charset="-122"/>
              </a:defRPr>
            </a:lvl9pPr>
          </a:lstStyle>
          <a:p>
            <a:pPr eaLnBrk="1" fontAlgn="auto" hangingPunct="1">
              <a:lnSpc>
                <a:spcPct val="100000"/>
              </a:lnSpc>
              <a:spcBef>
                <a:spcPts val="0"/>
              </a:spcBef>
              <a:spcAft>
                <a:spcPts val="206"/>
              </a:spcAft>
              <a:defRPr/>
            </a:pPr>
            <a:r>
              <a:rPr lang="en-US" altLang="en-US" sz="450">
                <a:solidFill>
                  <a:schemeClr val="tx1"/>
                </a:solidFill>
              </a:rPr>
              <a:t>Brazilian Portuguese</a:t>
            </a:r>
          </a:p>
        </p:txBody>
      </p:sp>
      <p:pic>
        <p:nvPicPr>
          <p:cNvPr id="77843" name="Picture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4725" y="2786373"/>
            <a:ext cx="7080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000000"/>
                </a:solidFill>
                <a:miter lim="800000"/>
                <a:headEnd/>
                <a:tailEnd/>
              </a14:hiddenLine>
            </a:ext>
          </a:extLst>
        </p:spPr>
      </p:pic>
      <p:sp>
        <p:nvSpPr>
          <p:cNvPr id="107541" name="Rectangle 20"/>
          <p:cNvSpPr>
            <a:spLocks noChangeArrowheads="1"/>
          </p:cNvSpPr>
          <p:nvPr/>
        </p:nvSpPr>
        <p:spPr bwMode="auto">
          <a:xfrm>
            <a:off x="1203325" y="3243573"/>
            <a:ext cx="238125" cy="6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000000"/>
                </a:solidFill>
                <a:miter lim="800000"/>
                <a:headEnd/>
                <a:tailEnd/>
              </a14:hiddenLine>
            </a:ext>
          </a:extLst>
        </p:spPr>
        <p:txBody>
          <a:bodyPr lIns="0" tIns="0" rIns="0" bIns="0">
            <a:spAutoFit/>
          </a:bodyPr>
          <a:lstStyle/>
          <a:p>
            <a:pPr eaLnBrk="1" fontAlgn="auto" hangingPunct="1">
              <a:spcBef>
                <a:spcPts val="0"/>
              </a:spcBef>
              <a:spcAft>
                <a:spcPts val="206"/>
              </a:spcAft>
              <a:buClr>
                <a:srgbClr val="000000"/>
              </a:buClr>
              <a:buSzPct val="100000"/>
              <a:defRPr/>
            </a:pPr>
            <a:r>
              <a:rPr lang="en-US" altLang="en-US" sz="450">
                <a:latin typeface="+mn-lt"/>
              </a:rPr>
              <a:t>Arabic</a:t>
            </a:r>
          </a:p>
        </p:txBody>
      </p:sp>
      <p:sp>
        <p:nvSpPr>
          <p:cNvPr id="107542" name="Rectangle 21"/>
          <p:cNvSpPr>
            <a:spLocks noChangeArrowheads="1"/>
          </p:cNvSpPr>
          <p:nvPr/>
        </p:nvSpPr>
        <p:spPr bwMode="auto">
          <a:xfrm>
            <a:off x="3868738" y="1912938"/>
            <a:ext cx="554037" cy="6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000000"/>
                </a:solidFill>
                <a:miter lim="800000"/>
                <a:headEnd/>
                <a:tailEnd/>
              </a14:hiddenLine>
            </a:ext>
          </a:extLst>
        </p:spPr>
        <p:txBody>
          <a:bodyPr lIns="0" tIns="0" rIns="0" bIns="0">
            <a:spAutoFit/>
          </a:bodyPr>
          <a:lstStyle>
            <a:lvl1pPr>
              <a:lnSpc>
                <a:spcPct val="93000"/>
              </a:lnSpc>
              <a:spcAft>
                <a:spcPts val="1425"/>
              </a:spcAft>
              <a:buClr>
                <a:srgbClr val="000000"/>
              </a:buClr>
              <a:buSzPct val="100000"/>
              <a:buFont typeface="Times New Roman" panose="02020603050405020304" pitchFamily="18" charset="0"/>
              <a:tabLst>
                <a:tab pos="723900" algn="l"/>
              </a:tabLst>
              <a:defRPr>
                <a:solidFill>
                  <a:srgbClr val="FFFFFF"/>
                </a:solidFill>
                <a:latin typeface="Arial" panose="020B0604020202020204" pitchFamily="34" charset="0"/>
                <a:ea typeface="Microsoft YaHei" panose="020B0503020204020204" pitchFamily="34" charset="-122"/>
              </a:defRPr>
            </a:lvl1pPr>
            <a:lvl2pPr>
              <a:lnSpc>
                <a:spcPct val="93000"/>
              </a:lnSpc>
              <a:spcAft>
                <a:spcPts val="1138"/>
              </a:spcAft>
              <a:buClr>
                <a:srgbClr val="000000"/>
              </a:buClr>
              <a:buSzPct val="100000"/>
              <a:buFont typeface="Times New Roman" panose="02020603050405020304" pitchFamily="18" charset="0"/>
              <a:tabLst>
                <a:tab pos="723900" algn="l"/>
              </a:tabLst>
              <a:defRPr sz="1600">
                <a:solidFill>
                  <a:srgbClr val="FFFFFF"/>
                </a:solidFill>
                <a:latin typeface="Arial" panose="020B0604020202020204" pitchFamily="34" charset="0"/>
                <a:ea typeface="Microsoft YaHei" panose="020B0503020204020204" pitchFamily="34" charset="-122"/>
              </a:defRPr>
            </a:lvl2pPr>
            <a:lvl3pPr>
              <a:lnSpc>
                <a:spcPct val="93000"/>
              </a:lnSpc>
              <a:spcAft>
                <a:spcPts val="850"/>
              </a:spcAft>
              <a:buClr>
                <a:srgbClr val="000000"/>
              </a:buClr>
              <a:buSzPct val="100000"/>
              <a:buFont typeface="Times New Roman" panose="02020603050405020304" pitchFamily="18" charset="0"/>
              <a:tabLst>
                <a:tab pos="723900" algn="l"/>
              </a:tabLst>
              <a:defRPr sz="1600">
                <a:solidFill>
                  <a:srgbClr val="FFFFFF"/>
                </a:solidFill>
                <a:latin typeface="Arial" panose="020B0604020202020204" pitchFamily="34" charset="0"/>
                <a:ea typeface="Microsoft YaHei" panose="020B0503020204020204" pitchFamily="34" charset="-122"/>
              </a:defRPr>
            </a:lvl3pPr>
            <a:lvl4pPr>
              <a:lnSpc>
                <a:spcPct val="93000"/>
              </a:lnSpc>
              <a:spcAft>
                <a:spcPts val="575"/>
              </a:spcAft>
              <a:buClr>
                <a:srgbClr val="000000"/>
              </a:buClr>
              <a:buSzPct val="100000"/>
              <a:buFont typeface="Times New Roman" panose="02020603050405020304" pitchFamily="18" charset="0"/>
              <a:tabLst>
                <a:tab pos="723900" algn="l"/>
              </a:tabLst>
              <a:defRPr sz="1600">
                <a:solidFill>
                  <a:srgbClr val="FFFFFF"/>
                </a:solidFill>
                <a:latin typeface="Arial" panose="020B0604020202020204" pitchFamily="34" charset="0"/>
                <a:ea typeface="Microsoft YaHei" panose="020B0503020204020204" pitchFamily="34" charset="-122"/>
              </a:defRPr>
            </a:lvl4pPr>
            <a:lvl5pPr>
              <a:lnSpc>
                <a:spcPct val="93000"/>
              </a:lnSpc>
              <a:spcAft>
                <a:spcPts val="288"/>
              </a:spcAft>
              <a:buClr>
                <a:srgbClr val="000000"/>
              </a:buClr>
              <a:buSzPct val="100000"/>
              <a:buFont typeface="Times New Roman" panose="02020603050405020304" pitchFamily="18" charset="0"/>
              <a:tabLst>
                <a:tab pos="723900" algn="l"/>
              </a:tabLst>
              <a:defRPr sz="2000">
                <a:solidFill>
                  <a:srgbClr val="FFFFFF"/>
                </a:solidFill>
                <a:latin typeface="Arial" panose="020B0604020202020204" pitchFamily="34" charset="0"/>
                <a:ea typeface="Microsoft YaHei" panose="020B0503020204020204" pitchFamily="34" charset="-122"/>
              </a:defRPr>
            </a:lvl5pPr>
            <a:lvl6pPr marL="25146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FFFFFF"/>
                </a:solidFill>
                <a:latin typeface="Arial" panose="020B0604020202020204" pitchFamily="34" charset="0"/>
                <a:ea typeface="Microsoft YaHei" panose="020B0503020204020204" pitchFamily="34" charset="-122"/>
              </a:defRPr>
            </a:lvl6pPr>
            <a:lvl7pPr marL="29718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FFFFFF"/>
                </a:solidFill>
                <a:latin typeface="Arial" panose="020B0604020202020204" pitchFamily="34" charset="0"/>
                <a:ea typeface="Microsoft YaHei" panose="020B0503020204020204" pitchFamily="34" charset="-122"/>
              </a:defRPr>
            </a:lvl7pPr>
            <a:lvl8pPr marL="34290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FFFFFF"/>
                </a:solidFill>
                <a:latin typeface="Arial" panose="020B0604020202020204" pitchFamily="34" charset="0"/>
                <a:ea typeface="Microsoft YaHei" panose="020B0503020204020204" pitchFamily="34" charset="-122"/>
              </a:defRPr>
            </a:lvl8pPr>
            <a:lvl9pPr marL="3886200" indent="-228600" defTabSz="457200" eaLnBrk="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Lst>
              <a:defRPr sz="2000">
                <a:solidFill>
                  <a:srgbClr val="FFFFFF"/>
                </a:solidFill>
                <a:latin typeface="Arial" panose="020B0604020202020204" pitchFamily="34" charset="0"/>
                <a:ea typeface="Microsoft YaHei" panose="020B0503020204020204" pitchFamily="34" charset="-122"/>
              </a:defRPr>
            </a:lvl9pPr>
          </a:lstStyle>
          <a:p>
            <a:pPr eaLnBrk="1" fontAlgn="auto" hangingPunct="1">
              <a:lnSpc>
                <a:spcPct val="100000"/>
              </a:lnSpc>
              <a:spcBef>
                <a:spcPts val="0"/>
              </a:spcBef>
              <a:spcAft>
                <a:spcPts val="206"/>
              </a:spcAft>
              <a:defRPr/>
            </a:pPr>
            <a:r>
              <a:rPr lang="en-US" altLang="en-US" sz="450">
                <a:solidFill>
                  <a:schemeClr val="tx1"/>
                </a:solidFill>
              </a:rPr>
              <a:t>Traditional Chinese</a:t>
            </a:r>
          </a:p>
        </p:txBody>
      </p:sp>
      <p:sp>
        <p:nvSpPr>
          <p:cNvPr id="107543" name="Rectangle 22"/>
          <p:cNvSpPr>
            <a:spLocks noChangeArrowheads="1"/>
          </p:cNvSpPr>
          <p:nvPr/>
        </p:nvSpPr>
        <p:spPr bwMode="auto">
          <a:xfrm>
            <a:off x="3965575" y="3797300"/>
            <a:ext cx="525463"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000000"/>
                </a:solidFill>
                <a:miter lim="800000"/>
                <a:headEnd/>
                <a:tailEnd/>
              </a14:hiddenLine>
            </a:ext>
          </a:extLst>
        </p:spPr>
        <p:txBody>
          <a:bodyPr lIns="0" tIns="0" rIns="0" bIns="0">
            <a:spAutoFit/>
          </a:bodyPr>
          <a:lstStyle/>
          <a:p>
            <a:pPr eaLnBrk="1" fontAlgn="auto" hangingPunct="1">
              <a:spcBef>
                <a:spcPts val="0"/>
              </a:spcBef>
              <a:spcAft>
                <a:spcPts val="206"/>
              </a:spcAft>
              <a:buClr>
                <a:srgbClr val="000000"/>
              </a:buClr>
              <a:buSzPct val="100000"/>
              <a:defRPr/>
            </a:pPr>
            <a:r>
              <a:rPr lang="en-US" altLang="en-US" sz="450">
                <a:latin typeface="+mn-lt"/>
              </a:rPr>
              <a:t>Simplified Chinese</a:t>
            </a:r>
          </a:p>
        </p:txBody>
      </p:sp>
      <p:pic>
        <p:nvPicPr>
          <p:cNvPr id="77847" name="Picture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16338" y="3313113"/>
            <a:ext cx="954087"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000000"/>
                </a:solidFill>
                <a:miter lim="800000"/>
                <a:headEnd/>
                <a:tailEnd/>
              </a14:hiddenLine>
            </a:ext>
          </a:extLst>
        </p:spPr>
      </p:pic>
      <p:pic>
        <p:nvPicPr>
          <p:cNvPr id="77848" name="Picture 2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94582" y="1339870"/>
            <a:ext cx="93821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000000"/>
                </a:solidFill>
                <a:miter lim="800000"/>
                <a:headEnd/>
                <a:tailEnd/>
              </a14:hiddenLine>
            </a:ext>
          </a:extLst>
        </p:spPr>
      </p:pic>
      <p:pic>
        <p:nvPicPr>
          <p:cNvPr id="77849" name="Picture 2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90613" y="1485920"/>
            <a:ext cx="1027112"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000000"/>
                </a:solidFill>
                <a:miter lim="800000"/>
                <a:headEnd/>
                <a:tailEnd/>
              </a14:hiddenLine>
            </a:ext>
          </a:extLst>
        </p:spPr>
      </p:pic>
      <p:pic>
        <p:nvPicPr>
          <p:cNvPr id="77851" name="Picture 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7575" y="4043673"/>
            <a:ext cx="102711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000000"/>
                </a:solidFill>
                <a:miter lim="800000"/>
                <a:headEnd/>
                <a:tailEnd/>
              </a14:hiddenLine>
            </a:ext>
          </a:extLst>
        </p:spPr>
      </p:pic>
      <p:pic>
        <p:nvPicPr>
          <p:cNvPr id="77853" name="Picture 2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75400" y="1417804"/>
            <a:ext cx="1211263"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000000"/>
                </a:solidFill>
                <a:miter lim="800000"/>
                <a:headEnd/>
                <a:tailEnd/>
              </a14:hiddenLine>
            </a:ext>
          </a:extLst>
        </p:spPr>
      </p:pic>
      <p:sp>
        <p:nvSpPr>
          <p:cNvPr id="107551" name="Rectangle 30"/>
          <p:cNvSpPr>
            <a:spLocks noChangeArrowheads="1"/>
          </p:cNvSpPr>
          <p:nvPr/>
        </p:nvSpPr>
        <p:spPr bwMode="auto">
          <a:xfrm>
            <a:off x="6889750" y="1875004"/>
            <a:ext cx="144463" cy="6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000000"/>
                </a:solidFill>
                <a:miter lim="800000"/>
                <a:headEnd/>
                <a:tailEnd/>
              </a14:hiddenLine>
            </a:ext>
          </a:extLst>
        </p:spPr>
        <p:txBody>
          <a:bodyPr lIns="0" tIns="0" rIns="0" bIns="0">
            <a:spAutoFit/>
          </a:bodyPr>
          <a:lstStyle/>
          <a:p>
            <a:pPr eaLnBrk="1" fontAlgn="auto" hangingPunct="1">
              <a:spcBef>
                <a:spcPts val="0"/>
              </a:spcBef>
              <a:spcAft>
                <a:spcPts val="206"/>
              </a:spcAft>
              <a:buClr>
                <a:srgbClr val="000000"/>
              </a:buClr>
              <a:buSzPct val="100000"/>
              <a:defRPr/>
            </a:pPr>
            <a:r>
              <a:rPr lang="en-US" altLang="en-US" sz="450">
                <a:latin typeface="+mn-lt"/>
              </a:rPr>
              <a:t>Thai</a:t>
            </a:r>
          </a:p>
        </p:txBody>
      </p:sp>
      <p:sp>
        <p:nvSpPr>
          <p:cNvPr id="107552" name="Rectangle 31"/>
          <p:cNvSpPr>
            <a:spLocks noChangeArrowheads="1"/>
          </p:cNvSpPr>
          <p:nvPr/>
        </p:nvSpPr>
        <p:spPr bwMode="auto">
          <a:xfrm>
            <a:off x="6986588" y="4543592"/>
            <a:ext cx="220662" cy="6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000000"/>
                </a:solidFill>
                <a:miter lim="800000"/>
                <a:headEnd/>
                <a:tailEnd/>
              </a14:hiddenLine>
            </a:ext>
          </a:extLst>
        </p:spPr>
        <p:txBody>
          <a:bodyPr lIns="0" tIns="0" rIns="0" bIns="0">
            <a:spAutoFit/>
          </a:bodyPr>
          <a:lstStyle/>
          <a:p>
            <a:pPr eaLnBrk="1" fontAlgn="auto" hangingPunct="1">
              <a:spcBef>
                <a:spcPts val="0"/>
              </a:spcBef>
              <a:spcAft>
                <a:spcPts val="206"/>
              </a:spcAft>
              <a:buClr>
                <a:srgbClr val="000000"/>
              </a:buClr>
              <a:buSzPct val="100000"/>
              <a:defRPr/>
            </a:pPr>
            <a:r>
              <a:rPr lang="en-US" altLang="en-US" sz="450">
                <a:latin typeface="+mn-lt"/>
              </a:rPr>
              <a:t>Korean</a:t>
            </a:r>
          </a:p>
        </p:txBody>
      </p:sp>
      <p:pic>
        <p:nvPicPr>
          <p:cNvPr id="77857" name="Picture 2"/>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8002588" y="168275"/>
            <a:ext cx="8763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58" name="Date Placeholder 1"/>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514350">
              <a:defRPr>
                <a:solidFill>
                  <a:schemeClr val="tx1"/>
                </a:solidFill>
                <a:latin typeface="Calibri" pitchFamily="34" charset="0"/>
              </a:defRPr>
            </a:lvl1pPr>
            <a:lvl2pPr marL="742950" indent="-285750" defTabSz="514350">
              <a:defRPr>
                <a:solidFill>
                  <a:schemeClr val="tx1"/>
                </a:solidFill>
                <a:latin typeface="Calibri" pitchFamily="34" charset="0"/>
              </a:defRPr>
            </a:lvl2pPr>
            <a:lvl3pPr marL="1143000" indent="-228600" defTabSz="514350">
              <a:defRPr>
                <a:solidFill>
                  <a:schemeClr val="tx1"/>
                </a:solidFill>
                <a:latin typeface="Calibri" pitchFamily="34" charset="0"/>
              </a:defRPr>
            </a:lvl3pPr>
            <a:lvl4pPr marL="1600200" indent="-228600" defTabSz="514350">
              <a:defRPr>
                <a:solidFill>
                  <a:schemeClr val="tx1"/>
                </a:solidFill>
                <a:latin typeface="Calibri" pitchFamily="34" charset="0"/>
              </a:defRPr>
            </a:lvl4pPr>
            <a:lvl5pPr marL="2057400" indent="-228600" defTabSz="514350">
              <a:defRPr>
                <a:solidFill>
                  <a:schemeClr val="tx1"/>
                </a:solidFill>
                <a:latin typeface="Calibri" pitchFamily="34" charset="0"/>
              </a:defRPr>
            </a:lvl5pPr>
            <a:lvl6pPr marL="2514600" indent="-228600" defTabSz="514350" eaLnBrk="0" fontAlgn="base" hangingPunct="0">
              <a:spcBef>
                <a:spcPct val="0"/>
              </a:spcBef>
              <a:spcAft>
                <a:spcPct val="0"/>
              </a:spcAft>
              <a:defRPr>
                <a:solidFill>
                  <a:schemeClr val="tx1"/>
                </a:solidFill>
                <a:latin typeface="Calibri" pitchFamily="34" charset="0"/>
              </a:defRPr>
            </a:lvl6pPr>
            <a:lvl7pPr marL="2971800" indent="-228600" defTabSz="514350" eaLnBrk="0" fontAlgn="base" hangingPunct="0">
              <a:spcBef>
                <a:spcPct val="0"/>
              </a:spcBef>
              <a:spcAft>
                <a:spcPct val="0"/>
              </a:spcAft>
              <a:defRPr>
                <a:solidFill>
                  <a:schemeClr val="tx1"/>
                </a:solidFill>
                <a:latin typeface="Calibri" pitchFamily="34" charset="0"/>
              </a:defRPr>
            </a:lvl7pPr>
            <a:lvl8pPr marL="3429000" indent="-228600" defTabSz="514350" eaLnBrk="0" fontAlgn="base" hangingPunct="0">
              <a:spcBef>
                <a:spcPct val="0"/>
              </a:spcBef>
              <a:spcAft>
                <a:spcPct val="0"/>
              </a:spcAft>
              <a:defRPr>
                <a:solidFill>
                  <a:schemeClr val="tx1"/>
                </a:solidFill>
                <a:latin typeface="Calibri" pitchFamily="34" charset="0"/>
              </a:defRPr>
            </a:lvl8pPr>
            <a:lvl9pPr marL="3886200" indent="-228600" defTabSz="514350" eaLnBrk="0" fontAlgn="base" hangingPunct="0">
              <a:spcBef>
                <a:spcPct val="0"/>
              </a:spcBef>
              <a:spcAft>
                <a:spcPct val="0"/>
              </a:spcAft>
              <a:defRPr>
                <a:solidFill>
                  <a:schemeClr val="tx1"/>
                </a:solidFill>
                <a:latin typeface="Calibri" pitchFamily="34" charset="0"/>
              </a:defRPr>
            </a:lvl9pPr>
          </a:lstStyle>
          <a:p>
            <a:fld id="{56EC7E57-F2BB-4590-B28E-48DF0785E9E2}" type="datetime1">
              <a:rPr lang="zh-CN" altLang="en-US" smtClean="0">
                <a:solidFill>
                  <a:srgbClr val="FFFFFF"/>
                </a:solidFill>
              </a:rPr>
              <a:t>2020/8/27</a:t>
            </a:fld>
            <a:endParaRPr lang="en-US" altLang="zh-CN">
              <a:solidFill>
                <a:srgbClr val="FFFFFF"/>
              </a:solidFill>
            </a:endParaRPr>
          </a:p>
        </p:txBody>
      </p:sp>
      <p:sp>
        <p:nvSpPr>
          <p:cNvPr id="32" name="Rectangle 3"/>
          <p:cNvSpPr>
            <a:spLocks noChangeArrowheads="1"/>
          </p:cNvSpPr>
          <p:nvPr/>
        </p:nvSpPr>
        <p:spPr bwMode="auto">
          <a:xfrm>
            <a:off x="3097727" y="472225"/>
            <a:ext cx="2554846"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000000"/>
                </a:solidFill>
                <a:miter lim="800000"/>
                <a:headEnd/>
                <a:tailEnd/>
              </a14:hiddenLine>
            </a:ext>
          </a:extLst>
        </p:spPr>
        <p:txBody>
          <a:bodyPr wrap="square" lIns="0" tIns="0" rIns="0" bIns="0">
            <a:spAutoFit/>
          </a:bodyPr>
          <a:lstStyle>
            <a:lvl1pPr>
              <a:tabLst>
                <a:tab pos="723900" algn="l"/>
                <a:tab pos="1447800" algn="l"/>
                <a:tab pos="2171700" algn="l"/>
              </a:tabLst>
              <a:defRPr>
                <a:solidFill>
                  <a:schemeClr val="tx1"/>
                </a:solidFill>
                <a:latin typeface="Calibri" pitchFamily="34" charset="0"/>
              </a:defRPr>
            </a:lvl1pPr>
            <a:lvl2pPr marL="742950" indent="-285750">
              <a:tabLst>
                <a:tab pos="723900" algn="l"/>
                <a:tab pos="1447800" algn="l"/>
                <a:tab pos="2171700" algn="l"/>
              </a:tabLst>
              <a:defRPr>
                <a:solidFill>
                  <a:schemeClr val="tx1"/>
                </a:solidFill>
                <a:latin typeface="Calibri" pitchFamily="34" charset="0"/>
              </a:defRPr>
            </a:lvl2pPr>
            <a:lvl3pPr marL="1143000" indent="-228600">
              <a:tabLst>
                <a:tab pos="723900" algn="l"/>
                <a:tab pos="1447800" algn="l"/>
                <a:tab pos="2171700" algn="l"/>
              </a:tabLst>
              <a:defRPr>
                <a:solidFill>
                  <a:schemeClr val="tx1"/>
                </a:solidFill>
                <a:latin typeface="Calibri" pitchFamily="34" charset="0"/>
              </a:defRPr>
            </a:lvl3pPr>
            <a:lvl4pPr marL="1600200" indent="-228600">
              <a:tabLst>
                <a:tab pos="723900" algn="l"/>
                <a:tab pos="1447800" algn="l"/>
                <a:tab pos="2171700" algn="l"/>
              </a:tabLst>
              <a:defRPr>
                <a:solidFill>
                  <a:schemeClr val="tx1"/>
                </a:solidFill>
                <a:latin typeface="Calibri" pitchFamily="34" charset="0"/>
              </a:defRPr>
            </a:lvl4pPr>
            <a:lvl5pPr marL="2057400" indent="-228600">
              <a:tabLst>
                <a:tab pos="723900" algn="l"/>
                <a:tab pos="1447800" algn="l"/>
                <a:tab pos="2171700" algn="l"/>
              </a:tabLst>
              <a:defRPr>
                <a:solidFill>
                  <a:schemeClr val="tx1"/>
                </a:solidFill>
                <a:latin typeface="Calibri" pitchFamily="34" charset="0"/>
              </a:defRPr>
            </a:lvl5pPr>
            <a:lvl6pPr marL="2514600" indent="-228600" defTabSz="457200" eaLnBrk="0" fontAlgn="base" hangingPunct="0">
              <a:spcBef>
                <a:spcPct val="0"/>
              </a:spcBef>
              <a:spcAft>
                <a:spcPct val="0"/>
              </a:spcAft>
              <a:tabLst>
                <a:tab pos="723900" algn="l"/>
                <a:tab pos="1447800" algn="l"/>
                <a:tab pos="2171700" algn="l"/>
              </a:tabLst>
              <a:defRPr>
                <a:solidFill>
                  <a:schemeClr val="tx1"/>
                </a:solidFill>
                <a:latin typeface="Calibri" pitchFamily="34" charset="0"/>
              </a:defRPr>
            </a:lvl6pPr>
            <a:lvl7pPr marL="2971800" indent="-228600" defTabSz="457200" eaLnBrk="0" fontAlgn="base" hangingPunct="0">
              <a:spcBef>
                <a:spcPct val="0"/>
              </a:spcBef>
              <a:spcAft>
                <a:spcPct val="0"/>
              </a:spcAft>
              <a:tabLst>
                <a:tab pos="723900" algn="l"/>
                <a:tab pos="1447800" algn="l"/>
                <a:tab pos="2171700" algn="l"/>
              </a:tabLst>
              <a:defRPr>
                <a:solidFill>
                  <a:schemeClr val="tx1"/>
                </a:solidFill>
                <a:latin typeface="Calibri" pitchFamily="34" charset="0"/>
              </a:defRPr>
            </a:lvl7pPr>
            <a:lvl8pPr marL="3429000" indent="-228600" defTabSz="457200" eaLnBrk="0" fontAlgn="base" hangingPunct="0">
              <a:spcBef>
                <a:spcPct val="0"/>
              </a:spcBef>
              <a:spcAft>
                <a:spcPct val="0"/>
              </a:spcAft>
              <a:tabLst>
                <a:tab pos="723900" algn="l"/>
                <a:tab pos="1447800" algn="l"/>
                <a:tab pos="2171700" algn="l"/>
              </a:tabLst>
              <a:defRPr>
                <a:solidFill>
                  <a:schemeClr val="tx1"/>
                </a:solidFill>
                <a:latin typeface="Calibri" pitchFamily="34" charset="0"/>
              </a:defRPr>
            </a:lvl8pPr>
            <a:lvl9pPr marL="3886200" indent="-228600" defTabSz="457200" eaLnBrk="0" fontAlgn="base" hangingPunct="0">
              <a:spcBef>
                <a:spcPct val="0"/>
              </a:spcBef>
              <a:spcAft>
                <a:spcPct val="0"/>
              </a:spcAft>
              <a:tabLst>
                <a:tab pos="723900" algn="l"/>
                <a:tab pos="1447800" algn="l"/>
                <a:tab pos="2171700" algn="l"/>
              </a:tabLst>
              <a:defRPr>
                <a:solidFill>
                  <a:schemeClr val="tx1"/>
                </a:solidFill>
                <a:latin typeface="Calibri" pitchFamily="34" charset="0"/>
              </a:defRPr>
            </a:lvl9pPr>
          </a:lstStyle>
          <a:p>
            <a:pPr eaLnBrk="1" hangingPunct="1">
              <a:spcAft>
                <a:spcPts val="200"/>
              </a:spcAft>
              <a:buClr>
                <a:srgbClr val="000000"/>
              </a:buClr>
              <a:buSzPct val="100000"/>
              <a:buFont typeface="Times New Roman" pitchFamily="18" charset="0"/>
              <a:buNone/>
            </a:pPr>
            <a:r>
              <a:rPr lang="en-US" altLang="en-US" sz="4000" b="1" dirty="0" smtClean="0">
                <a:solidFill>
                  <a:srgbClr val="1544D9"/>
                </a:solidFill>
                <a:latin typeface="Brush Script"/>
                <a:ea typeface="Microsoft YaHei" pitchFamily="34" charset="-122"/>
              </a:rPr>
              <a:t>Th</a:t>
            </a:r>
            <a:r>
              <a:rPr lang="en-US" altLang="zh-CN" sz="4000" b="1" dirty="0" smtClean="0">
                <a:solidFill>
                  <a:srgbClr val="1544D9"/>
                </a:solidFill>
                <a:latin typeface="Brush Script"/>
                <a:ea typeface="Microsoft YaHei" pitchFamily="34" charset="-122"/>
              </a:rPr>
              <a:t>e END </a:t>
            </a:r>
            <a:r>
              <a:rPr lang="zh-CN" altLang="en-US" sz="4000" b="1" dirty="0" smtClean="0">
                <a:solidFill>
                  <a:srgbClr val="1544D9"/>
                </a:solidFill>
                <a:latin typeface="Brush Script"/>
                <a:ea typeface="Microsoft YaHei" pitchFamily="34" charset="-122"/>
              </a:rPr>
              <a:t>！</a:t>
            </a:r>
            <a:endParaRPr lang="en-US" altLang="en-US" sz="4000" b="1" dirty="0">
              <a:solidFill>
                <a:srgbClr val="1544D9"/>
              </a:solidFill>
              <a:latin typeface="Brush Script"/>
              <a:ea typeface="Microsoft YaHei" pitchFamily="34" charset="-122"/>
            </a:endParaRPr>
          </a:p>
        </p:txBody>
      </p:sp>
    </p:spTree>
  </p:cSld>
  <p:clrMapOvr>
    <a:masterClrMapping/>
  </p:clrMapOvr>
  <p:transition>
    <p:fade thruBlk="1"/>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76"/>
        <p:cNvGrpSpPr/>
        <p:nvPr/>
      </p:nvGrpSpPr>
      <p:grpSpPr>
        <a:xfrm>
          <a:off x="0" y="0"/>
          <a:ext cx="0" cy="0"/>
          <a:chOff x="0" y="0"/>
          <a:chExt cx="0" cy="0"/>
        </a:xfrm>
      </p:grpSpPr>
      <p:sp>
        <p:nvSpPr>
          <p:cNvPr id="1677" name="Google Shape;1677;p159"/>
          <p:cNvSpPr txBox="1">
            <a:spLocks noGrp="1"/>
          </p:cNvSpPr>
          <p:nvPr>
            <p:ph type="title"/>
          </p:nvPr>
        </p:nvSpPr>
        <p:spPr>
          <a:xfrm>
            <a:off x="311700" y="315925"/>
            <a:ext cx="8520600" cy="632093"/>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3600" b="1" dirty="0">
                <a:solidFill>
                  <a:srgbClr val="1544D9"/>
                </a:solidFill>
              </a:rPr>
              <a:t>The Utopian blockchain world</a:t>
            </a:r>
            <a:endParaRPr sz="3600" b="1" dirty="0">
              <a:solidFill>
                <a:srgbClr val="1544D9"/>
              </a:solidFill>
            </a:endParaRPr>
          </a:p>
        </p:txBody>
      </p:sp>
      <p:cxnSp>
        <p:nvCxnSpPr>
          <p:cNvPr id="1678" name="Google Shape;1678;p159"/>
          <p:cNvCxnSpPr/>
          <p:nvPr/>
        </p:nvCxnSpPr>
        <p:spPr>
          <a:xfrm flipH="1">
            <a:off x="2105000" y="4719125"/>
            <a:ext cx="6603300" cy="17100"/>
          </a:xfrm>
          <a:prstGeom prst="straightConnector1">
            <a:avLst/>
          </a:prstGeom>
          <a:noFill/>
          <a:ln w="28575" cap="flat" cmpd="sng">
            <a:solidFill>
              <a:schemeClr val="dk2"/>
            </a:solidFill>
            <a:prstDash val="dash"/>
            <a:round/>
            <a:headEnd type="none" w="med" len="med"/>
            <a:tailEnd type="none" w="med" len="med"/>
          </a:ln>
        </p:spPr>
      </p:cxnSp>
      <p:grpSp>
        <p:nvGrpSpPr>
          <p:cNvPr id="1679" name="Google Shape;1679;p159"/>
          <p:cNvGrpSpPr/>
          <p:nvPr/>
        </p:nvGrpSpPr>
        <p:grpSpPr>
          <a:xfrm>
            <a:off x="6837505" y="3574634"/>
            <a:ext cx="1740165" cy="1294928"/>
            <a:chOff x="6837505" y="3574634"/>
            <a:chExt cx="1740165" cy="1294928"/>
          </a:xfrm>
        </p:grpSpPr>
        <p:pic>
          <p:nvPicPr>
            <p:cNvPr id="1680" name="Google Shape;1680;p159"/>
            <p:cNvPicPr preferRelativeResize="0"/>
            <p:nvPr/>
          </p:nvPicPr>
          <p:blipFill>
            <a:blip r:embed="rId3">
              <a:alphaModFix/>
            </a:blip>
            <a:stretch>
              <a:fillRect/>
            </a:stretch>
          </p:blipFill>
          <p:spPr>
            <a:xfrm flipH="1">
              <a:off x="7191271" y="4038263"/>
              <a:ext cx="1386399" cy="831300"/>
            </a:xfrm>
            <a:prstGeom prst="rect">
              <a:avLst/>
            </a:prstGeom>
            <a:noFill/>
            <a:ln>
              <a:noFill/>
            </a:ln>
          </p:spPr>
        </p:pic>
        <p:pic>
          <p:nvPicPr>
            <p:cNvPr id="1681" name="Google Shape;1681;p159"/>
            <p:cNvPicPr preferRelativeResize="0"/>
            <p:nvPr/>
          </p:nvPicPr>
          <p:blipFill>
            <a:blip r:embed="rId4">
              <a:alphaModFix/>
            </a:blip>
            <a:stretch>
              <a:fillRect/>
            </a:stretch>
          </p:blipFill>
          <p:spPr>
            <a:xfrm rot="-2163493">
              <a:off x="6955001" y="3784322"/>
              <a:ext cx="942254" cy="705921"/>
            </a:xfrm>
            <a:prstGeom prst="rect">
              <a:avLst/>
            </a:prstGeom>
            <a:noFill/>
            <a:ln>
              <a:noFill/>
            </a:ln>
          </p:spPr>
        </p:pic>
      </p:grpSp>
      <p:grpSp>
        <p:nvGrpSpPr>
          <p:cNvPr id="1682" name="Google Shape;1682;p159"/>
          <p:cNvGrpSpPr/>
          <p:nvPr/>
        </p:nvGrpSpPr>
        <p:grpSpPr>
          <a:xfrm>
            <a:off x="2352012" y="3388749"/>
            <a:ext cx="1600062" cy="1249001"/>
            <a:chOff x="2352012" y="3388749"/>
            <a:chExt cx="1600062" cy="1249001"/>
          </a:xfrm>
        </p:grpSpPr>
        <p:pic>
          <p:nvPicPr>
            <p:cNvPr id="1683" name="Google Shape;1683;p159"/>
            <p:cNvPicPr preferRelativeResize="0"/>
            <p:nvPr/>
          </p:nvPicPr>
          <p:blipFill>
            <a:blip r:embed="rId5">
              <a:alphaModFix/>
            </a:blip>
            <a:stretch>
              <a:fillRect/>
            </a:stretch>
          </p:blipFill>
          <p:spPr>
            <a:xfrm>
              <a:off x="2885751" y="4104000"/>
              <a:ext cx="533750" cy="533750"/>
            </a:xfrm>
            <a:prstGeom prst="rect">
              <a:avLst/>
            </a:prstGeom>
            <a:noFill/>
            <a:ln>
              <a:noFill/>
            </a:ln>
          </p:spPr>
        </p:pic>
        <p:pic>
          <p:nvPicPr>
            <p:cNvPr id="1684" name="Google Shape;1684;p159"/>
            <p:cNvPicPr preferRelativeResize="0"/>
            <p:nvPr/>
          </p:nvPicPr>
          <p:blipFill>
            <a:blip r:embed="rId6">
              <a:alphaModFix/>
            </a:blip>
            <a:stretch>
              <a:fillRect/>
            </a:stretch>
          </p:blipFill>
          <p:spPr>
            <a:xfrm>
              <a:off x="2352012" y="4104012"/>
              <a:ext cx="533725" cy="533725"/>
            </a:xfrm>
            <a:prstGeom prst="rect">
              <a:avLst/>
            </a:prstGeom>
            <a:noFill/>
            <a:ln>
              <a:noFill/>
            </a:ln>
          </p:spPr>
        </p:pic>
        <p:pic>
          <p:nvPicPr>
            <p:cNvPr id="1685" name="Google Shape;1685;p159"/>
            <p:cNvPicPr preferRelativeResize="0"/>
            <p:nvPr/>
          </p:nvPicPr>
          <p:blipFill>
            <a:blip r:embed="rId4">
              <a:alphaModFix/>
            </a:blip>
            <a:stretch>
              <a:fillRect/>
            </a:stretch>
          </p:blipFill>
          <p:spPr>
            <a:xfrm rot="2036054">
              <a:off x="2893026" y="3591635"/>
              <a:ext cx="942254" cy="705921"/>
            </a:xfrm>
            <a:prstGeom prst="rect">
              <a:avLst/>
            </a:prstGeom>
            <a:noFill/>
            <a:ln>
              <a:noFill/>
            </a:ln>
          </p:spPr>
        </p:pic>
      </p:grpSp>
      <p:grpSp>
        <p:nvGrpSpPr>
          <p:cNvPr id="1686" name="Google Shape;1686;p159"/>
          <p:cNvGrpSpPr/>
          <p:nvPr/>
        </p:nvGrpSpPr>
        <p:grpSpPr>
          <a:xfrm>
            <a:off x="4412267" y="3574622"/>
            <a:ext cx="1740165" cy="1294928"/>
            <a:chOff x="3631417" y="3574622"/>
            <a:chExt cx="1740165" cy="1294928"/>
          </a:xfrm>
        </p:grpSpPr>
        <p:pic>
          <p:nvPicPr>
            <p:cNvPr id="1687" name="Google Shape;1687;p159"/>
            <p:cNvPicPr preferRelativeResize="0"/>
            <p:nvPr/>
          </p:nvPicPr>
          <p:blipFill>
            <a:blip r:embed="rId3">
              <a:alphaModFix/>
            </a:blip>
            <a:stretch>
              <a:fillRect/>
            </a:stretch>
          </p:blipFill>
          <p:spPr>
            <a:xfrm flipH="1">
              <a:off x="3985184" y="4038250"/>
              <a:ext cx="1386399" cy="831300"/>
            </a:xfrm>
            <a:prstGeom prst="rect">
              <a:avLst/>
            </a:prstGeom>
            <a:noFill/>
            <a:ln>
              <a:noFill/>
            </a:ln>
          </p:spPr>
        </p:pic>
        <p:pic>
          <p:nvPicPr>
            <p:cNvPr id="1688" name="Google Shape;1688;p159"/>
            <p:cNvPicPr preferRelativeResize="0"/>
            <p:nvPr/>
          </p:nvPicPr>
          <p:blipFill>
            <a:blip r:embed="rId4">
              <a:alphaModFix/>
            </a:blip>
            <a:stretch>
              <a:fillRect/>
            </a:stretch>
          </p:blipFill>
          <p:spPr>
            <a:xfrm rot="-2163493">
              <a:off x="3748914" y="3784310"/>
              <a:ext cx="942254" cy="705921"/>
            </a:xfrm>
            <a:prstGeom prst="rect">
              <a:avLst/>
            </a:prstGeom>
            <a:noFill/>
            <a:ln>
              <a:noFill/>
            </a:ln>
          </p:spPr>
        </p:pic>
      </p:grpSp>
      <p:pic>
        <p:nvPicPr>
          <p:cNvPr id="1689" name="Google Shape;1689;p159"/>
          <p:cNvPicPr preferRelativeResize="0"/>
          <p:nvPr/>
        </p:nvPicPr>
        <p:blipFill rotWithShape="1">
          <a:blip r:embed="rId7">
            <a:alphaModFix amt="16000"/>
          </a:blip>
          <a:srcRect l="10535" t="12236" r="12052" b="11427"/>
          <a:stretch/>
        </p:blipFill>
        <p:spPr>
          <a:xfrm>
            <a:off x="5092575" y="212950"/>
            <a:ext cx="3892500" cy="3175800"/>
          </a:xfrm>
          <a:prstGeom prst="rect">
            <a:avLst/>
          </a:prstGeom>
          <a:noFill/>
          <a:ln>
            <a:noFill/>
          </a:ln>
        </p:spPr>
      </p:pic>
      <p:pic>
        <p:nvPicPr>
          <p:cNvPr id="1690" name="Google Shape;1690;p159"/>
          <p:cNvPicPr preferRelativeResize="0"/>
          <p:nvPr/>
        </p:nvPicPr>
        <p:blipFill>
          <a:blip r:embed="rId8">
            <a:alphaModFix/>
          </a:blip>
          <a:stretch>
            <a:fillRect/>
          </a:stretch>
        </p:blipFill>
        <p:spPr>
          <a:xfrm>
            <a:off x="2594425" y="2607528"/>
            <a:ext cx="1600074" cy="651281"/>
          </a:xfrm>
          <a:prstGeom prst="rect">
            <a:avLst/>
          </a:prstGeom>
          <a:noFill/>
          <a:ln>
            <a:noFill/>
          </a:ln>
        </p:spPr>
      </p:pic>
      <p:grpSp>
        <p:nvGrpSpPr>
          <p:cNvPr id="1691" name="Google Shape;1691;p159"/>
          <p:cNvGrpSpPr/>
          <p:nvPr/>
        </p:nvGrpSpPr>
        <p:grpSpPr>
          <a:xfrm>
            <a:off x="193350" y="2811254"/>
            <a:ext cx="1955174" cy="1955174"/>
            <a:chOff x="193350" y="2883525"/>
            <a:chExt cx="1955174" cy="1955174"/>
          </a:xfrm>
        </p:grpSpPr>
        <p:pic>
          <p:nvPicPr>
            <p:cNvPr id="1692" name="Google Shape;1692;p159"/>
            <p:cNvPicPr preferRelativeResize="0"/>
            <p:nvPr/>
          </p:nvPicPr>
          <p:blipFill>
            <a:blip r:embed="rId9">
              <a:alphaModFix/>
            </a:blip>
            <a:stretch>
              <a:fillRect/>
            </a:stretch>
          </p:blipFill>
          <p:spPr>
            <a:xfrm>
              <a:off x="193350" y="2883525"/>
              <a:ext cx="1955174" cy="1955174"/>
            </a:xfrm>
            <a:prstGeom prst="rect">
              <a:avLst/>
            </a:prstGeom>
            <a:noFill/>
            <a:ln>
              <a:noFill/>
            </a:ln>
          </p:spPr>
        </p:pic>
        <p:pic>
          <p:nvPicPr>
            <p:cNvPr id="1693" name="Google Shape;1693;p159"/>
            <p:cNvPicPr preferRelativeResize="0"/>
            <p:nvPr/>
          </p:nvPicPr>
          <p:blipFill>
            <a:blip r:embed="rId6">
              <a:alphaModFix/>
            </a:blip>
            <a:stretch>
              <a:fillRect/>
            </a:stretch>
          </p:blipFill>
          <p:spPr>
            <a:xfrm>
              <a:off x="563862" y="3955225"/>
              <a:ext cx="533725" cy="533725"/>
            </a:xfrm>
            <a:prstGeom prst="rect">
              <a:avLst/>
            </a:prstGeom>
            <a:noFill/>
            <a:ln>
              <a:noFill/>
            </a:ln>
          </p:spPr>
        </p:pic>
        <p:pic>
          <p:nvPicPr>
            <p:cNvPr id="1694" name="Google Shape;1694;p159"/>
            <p:cNvPicPr preferRelativeResize="0"/>
            <p:nvPr/>
          </p:nvPicPr>
          <p:blipFill>
            <a:blip r:embed="rId10">
              <a:alphaModFix/>
            </a:blip>
            <a:stretch>
              <a:fillRect/>
            </a:stretch>
          </p:blipFill>
          <p:spPr>
            <a:xfrm>
              <a:off x="501325" y="4107627"/>
              <a:ext cx="658801" cy="658801"/>
            </a:xfrm>
            <a:prstGeom prst="rect">
              <a:avLst/>
            </a:prstGeom>
            <a:noFill/>
            <a:ln>
              <a:noFill/>
            </a:ln>
          </p:spPr>
        </p:pic>
      </p:grpSp>
      <p:grpSp>
        <p:nvGrpSpPr>
          <p:cNvPr id="1695" name="Google Shape;1695;p159"/>
          <p:cNvGrpSpPr/>
          <p:nvPr/>
        </p:nvGrpSpPr>
        <p:grpSpPr>
          <a:xfrm>
            <a:off x="830724" y="1979637"/>
            <a:ext cx="1749128" cy="1156495"/>
            <a:chOff x="845296" y="2232247"/>
            <a:chExt cx="1749128" cy="1156495"/>
          </a:xfrm>
        </p:grpSpPr>
        <p:pic>
          <p:nvPicPr>
            <p:cNvPr id="1696" name="Google Shape;1696;p159"/>
            <p:cNvPicPr preferRelativeResize="0"/>
            <p:nvPr/>
          </p:nvPicPr>
          <p:blipFill>
            <a:blip r:embed="rId4">
              <a:alphaModFix/>
            </a:blip>
            <a:stretch>
              <a:fillRect/>
            </a:stretch>
          </p:blipFill>
          <p:spPr>
            <a:xfrm rot="2036054">
              <a:off x="1535376" y="2479935"/>
              <a:ext cx="942254" cy="705921"/>
            </a:xfrm>
            <a:prstGeom prst="rect">
              <a:avLst/>
            </a:prstGeom>
            <a:noFill/>
            <a:ln>
              <a:noFill/>
            </a:ln>
          </p:spPr>
        </p:pic>
        <p:pic>
          <p:nvPicPr>
            <p:cNvPr id="1697" name="Google Shape;1697;p159"/>
            <p:cNvPicPr preferRelativeResize="0"/>
            <p:nvPr/>
          </p:nvPicPr>
          <p:blipFill>
            <a:blip r:embed="rId11">
              <a:alphaModFix/>
            </a:blip>
            <a:stretch>
              <a:fillRect/>
            </a:stretch>
          </p:blipFill>
          <p:spPr>
            <a:xfrm>
              <a:off x="845296" y="2232247"/>
              <a:ext cx="651276" cy="651276"/>
            </a:xfrm>
            <a:prstGeom prst="rect">
              <a:avLst/>
            </a:prstGeom>
            <a:noFill/>
            <a:ln>
              <a:noFill/>
            </a:ln>
          </p:spPr>
        </p:pic>
      </p:grpSp>
      <p:sp>
        <p:nvSpPr>
          <p:cNvPr id="2" name="Date Placeholder 1"/>
          <p:cNvSpPr>
            <a:spLocks noGrp="1"/>
          </p:cNvSpPr>
          <p:nvPr>
            <p:ph type="dt" sz="half" idx="10"/>
          </p:nvPr>
        </p:nvSpPr>
        <p:spPr/>
        <p:txBody>
          <a:bodyPr/>
          <a:lstStyle/>
          <a:p>
            <a:pPr>
              <a:defRPr/>
            </a:pPr>
            <a:fld id="{94B466E5-53B8-4E7D-BE76-029717B56451}" type="datetime1">
              <a:rPr lang="zh-CN" altLang="en-US" smtClean="0"/>
              <a:t>2020/8/27</a:t>
            </a:fld>
            <a:endParaRPr lang="en-US" altLang="zh-CN"/>
          </a:p>
        </p:txBody>
      </p:sp>
    </p:spTree>
    <p:extLst>
      <p:ext uri="{BB962C8B-B14F-4D97-AF65-F5344CB8AC3E}">
        <p14:creationId xmlns:p14="http://schemas.microsoft.com/office/powerpoint/2010/main" val="1146005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91"/>
                                        </p:tgtEl>
                                        <p:attrNameLst>
                                          <p:attrName>style.visibility</p:attrName>
                                        </p:attrNameLst>
                                      </p:cBhvr>
                                      <p:to>
                                        <p:strVal val="visible"/>
                                      </p:to>
                                    </p:set>
                                    <p:animEffect transition="in" filter="fade">
                                      <p:cBhvr>
                                        <p:cTn id="7" dur="1000"/>
                                        <p:tgtEl>
                                          <p:spTgt spid="16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95"/>
                                        </p:tgtEl>
                                        <p:attrNameLst>
                                          <p:attrName>style.visibility</p:attrName>
                                        </p:attrNameLst>
                                      </p:cBhvr>
                                      <p:to>
                                        <p:strVal val="visible"/>
                                      </p:to>
                                    </p:set>
                                    <p:animEffect transition="in" filter="fade">
                                      <p:cBhvr>
                                        <p:cTn id="12" dur="1000"/>
                                        <p:tgtEl>
                                          <p:spTgt spid="169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82"/>
                                        </p:tgtEl>
                                        <p:attrNameLst>
                                          <p:attrName>style.visibility</p:attrName>
                                        </p:attrNameLst>
                                      </p:cBhvr>
                                      <p:to>
                                        <p:strVal val="visible"/>
                                      </p:to>
                                    </p:set>
                                    <p:animEffect transition="in" filter="fade">
                                      <p:cBhvr>
                                        <p:cTn id="17" dur="1000"/>
                                        <p:tgtEl>
                                          <p:spTgt spid="168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90"/>
                                        </p:tgtEl>
                                        <p:attrNameLst>
                                          <p:attrName>style.visibility</p:attrName>
                                        </p:attrNameLst>
                                      </p:cBhvr>
                                      <p:to>
                                        <p:strVal val="visible"/>
                                      </p:to>
                                    </p:set>
                                    <p:animEffect transition="in" filter="fade">
                                      <p:cBhvr>
                                        <p:cTn id="22" dur="1000"/>
                                        <p:tgtEl>
                                          <p:spTgt spid="169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78"/>
                                        </p:tgtEl>
                                        <p:attrNameLst>
                                          <p:attrName>style.visibility</p:attrName>
                                        </p:attrNameLst>
                                      </p:cBhvr>
                                      <p:to>
                                        <p:strVal val="visible"/>
                                      </p:to>
                                    </p:set>
                                    <p:animEffect transition="in" filter="fade">
                                      <p:cBhvr>
                                        <p:cTn id="27" dur="1000"/>
                                        <p:tgtEl>
                                          <p:spTgt spid="167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79"/>
                                        </p:tgtEl>
                                        <p:attrNameLst>
                                          <p:attrName>style.visibility</p:attrName>
                                        </p:attrNameLst>
                                      </p:cBhvr>
                                      <p:to>
                                        <p:strVal val="visible"/>
                                      </p:to>
                                    </p:set>
                                    <p:animEffect transition="in" filter="fade">
                                      <p:cBhvr>
                                        <p:cTn id="32" dur="1000"/>
                                        <p:tgtEl>
                                          <p:spTgt spid="167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1000"/>
                                        <p:tgtEl>
                                          <p:spTgt spid="1679"/>
                                        </p:tgtEl>
                                      </p:cBhvr>
                                    </p:animEffect>
                                    <p:set>
                                      <p:cBhvr>
                                        <p:cTn id="37" dur="1" fill="hold">
                                          <p:stCondLst>
                                            <p:cond delay="1000"/>
                                          </p:stCondLst>
                                        </p:cTn>
                                        <p:tgtEl>
                                          <p:spTgt spid="1679"/>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86"/>
                                        </p:tgtEl>
                                        <p:attrNameLst>
                                          <p:attrName>style.visibility</p:attrName>
                                        </p:attrNameLst>
                                      </p:cBhvr>
                                      <p:to>
                                        <p:strVal val="visible"/>
                                      </p:to>
                                    </p:set>
                                    <p:animEffect transition="in" filter="fade">
                                      <p:cBhvr>
                                        <p:cTn id="42" dur="1000"/>
                                        <p:tgtEl>
                                          <p:spTgt spid="16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01"/>
        <p:cNvGrpSpPr/>
        <p:nvPr/>
      </p:nvGrpSpPr>
      <p:grpSpPr>
        <a:xfrm>
          <a:off x="0" y="0"/>
          <a:ext cx="0" cy="0"/>
          <a:chOff x="0" y="0"/>
          <a:chExt cx="0" cy="0"/>
        </a:xfrm>
      </p:grpSpPr>
      <p:sp>
        <p:nvSpPr>
          <p:cNvPr id="1702" name="Google Shape;1702;p160"/>
          <p:cNvSpPr txBox="1">
            <a:spLocks noGrp="1"/>
          </p:cNvSpPr>
          <p:nvPr>
            <p:ph type="title"/>
          </p:nvPr>
        </p:nvSpPr>
        <p:spPr>
          <a:xfrm>
            <a:off x="311700" y="315925"/>
            <a:ext cx="8520600" cy="64987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b="1" dirty="0">
                <a:solidFill>
                  <a:srgbClr val="1544D9"/>
                </a:solidFill>
              </a:rPr>
              <a:t>The Utopian blockchain world</a:t>
            </a:r>
            <a:endParaRPr sz="3600" b="1" dirty="0">
              <a:solidFill>
                <a:srgbClr val="1544D9"/>
              </a:solidFill>
            </a:endParaRPr>
          </a:p>
        </p:txBody>
      </p:sp>
      <p:grpSp>
        <p:nvGrpSpPr>
          <p:cNvPr id="1703" name="Google Shape;1703;p160"/>
          <p:cNvGrpSpPr/>
          <p:nvPr/>
        </p:nvGrpSpPr>
        <p:grpSpPr>
          <a:xfrm>
            <a:off x="192974" y="3498399"/>
            <a:ext cx="2095900" cy="1271651"/>
            <a:chOff x="192974" y="3498399"/>
            <a:chExt cx="2095900" cy="1271651"/>
          </a:xfrm>
        </p:grpSpPr>
        <p:pic>
          <p:nvPicPr>
            <p:cNvPr id="1704" name="Google Shape;1704;p160"/>
            <p:cNvPicPr preferRelativeResize="0"/>
            <p:nvPr/>
          </p:nvPicPr>
          <p:blipFill>
            <a:blip r:embed="rId3">
              <a:alphaModFix/>
            </a:blip>
            <a:stretch>
              <a:fillRect/>
            </a:stretch>
          </p:blipFill>
          <p:spPr>
            <a:xfrm>
              <a:off x="979568" y="4041321"/>
              <a:ext cx="382356" cy="382374"/>
            </a:xfrm>
            <a:prstGeom prst="rect">
              <a:avLst/>
            </a:prstGeom>
            <a:noFill/>
            <a:ln>
              <a:noFill/>
            </a:ln>
          </p:spPr>
        </p:pic>
        <p:pic>
          <p:nvPicPr>
            <p:cNvPr id="1705" name="Google Shape;1705;p160"/>
            <p:cNvPicPr preferRelativeResize="0"/>
            <p:nvPr/>
          </p:nvPicPr>
          <p:blipFill rotWithShape="1">
            <a:blip r:embed="rId4">
              <a:alphaModFix/>
            </a:blip>
            <a:srcRect b="20590"/>
            <a:stretch/>
          </p:blipFill>
          <p:spPr>
            <a:xfrm>
              <a:off x="192974" y="3830803"/>
              <a:ext cx="1955549" cy="939247"/>
            </a:xfrm>
            <a:prstGeom prst="rect">
              <a:avLst/>
            </a:prstGeom>
            <a:noFill/>
            <a:ln>
              <a:noFill/>
            </a:ln>
          </p:spPr>
        </p:pic>
        <p:pic>
          <p:nvPicPr>
            <p:cNvPr id="1706" name="Google Shape;1706;p160"/>
            <p:cNvPicPr preferRelativeResize="0"/>
            <p:nvPr/>
          </p:nvPicPr>
          <p:blipFill>
            <a:blip r:embed="rId5">
              <a:alphaModFix/>
            </a:blip>
            <a:stretch>
              <a:fillRect/>
            </a:stretch>
          </p:blipFill>
          <p:spPr>
            <a:xfrm rot="2036054">
              <a:off x="1229826" y="3701285"/>
              <a:ext cx="942254" cy="705921"/>
            </a:xfrm>
            <a:prstGeom prst="rect">
              <a:avLst/>
            </a:prstGeom>
            <a:noFill/>
            <a:ln>
              <a:noFill/>
            </a:ln>
          </p:spPr>
        </p:pic>
      </p:grpSp>
      <p:cxnSp>
        <p:nvCxnSpPr>
          <p:cNvPr id="1707" name="Google Shape;1707;p160"/>
          <p:cNvCxnSpPr/>
          <p:nvPr/>
        </p:nvCxnSpPr>
        <p:spPr>
          <a:xfrm flipH="1">
            <a:off x="311725" y="4770050"/>
            <a:ext cx="8379600" cy="16500"/>
          </a:xfrm>
          <a:prstGeom prst="straightConnector1">
            <a:avLst/>
          </a:prstGeom>
          <a:noFill/>
          <a:ln w="28575" cap="flat" cmpd="sng">
            <a:solidFill>
              <a:schemeClr val="dk2"/>
            </a:solidFill>
            <a:prstDash val="dash"/>
            <a:round/>
            <a:headEnd type="none" w="med" len="med"/>
            <a:tailEnd type="none" w="med" len="med"/>
          </a:ln>
        </p:spPr>
      </p:cxnSp>
      <p:grpSp>
        <p:nvGrpSpPr>
          <p:cNvPr id="1708" name="Google Shape;1708;p160"/>
          <p:cNvGrpSpPr/>
          <p:nvPr/>
        </p:nvGrpSpPr>
        <p:grpSpPr>
          <a:xfrm>
            <a:off x="2959557" y="3498399"/>
            <a:ext cx="2095900" cy="1271651"/>
            <a:chOff x="192974" y="3498399"/>
            <a:chExt cx="2095900" cy="1271651"/>
          </a:xfrm>
        </p:grpSpPr>
        <p:pic>
          <p:nvPicPr>
            <p:cNvPr id="1709" name="Google Shape;1709;p160"/>
            <p:cNvPicPr preferRelativeResize="0"/>
            <p:nvPr/>
          </p:nvPicPr>
          <p:blipFill>
            <a:blip r:embed="rId3">
              <a:alphaModFix/>
            </a:blip>
            <a:stretch>
              <a:fillRect/>
            </a:stretch>
          </p:blipFill>
          <p:spPr>
            <a:xfrm>
              <a:off x="979568" y="4041321"/>
              <a:ext cx="382356" cy="382374"/>
            </a:xfrm>
            <a:prstGeom prst="rect">
              <a:avLst/>
            </a:prstGeom>
            <a:noFill/>
            <a:ln>
              <a:noFill/>
            </a:ln>
          </p:spPr>
        </p:pic>
        <p:pic>
          <p:nvPicPr>
            <p:cNvPr id="1710" name="Google Shape;1710;p160"/>
            <p:cNvPicPr preferRelativeResize="0"/>
            <p:nvPr/>
          </p:nvPicPr>
          <p:blipFill rotWithShape="1">
            <a:blip r:embed="rId4">
              <a:alphaModFix/>
            </a:blip>
            <a:srcRect b="20590"/>
            <a:stretch/>
          </p:blipFill>
          <p:spPr>
            <a:xfrm>
              <a:off x="192974" y="3830803"/>
              <a:ext cx="1955549" cy="939247"/>
            </a:xfrm>
            <a:prstGeom prst="rect">
              <a:avLst/>
            </a:prstGeom>
            <a:noFill/>
            <a:ln>
              <a:noFill/>
            </a:ln>
          </p:spPr>
        </p:pic>
        <p:pic>
          <p:nvPicPr>
            <p:cNvPr id="1711" name="Google Shape;1711;p160"/>
            <p:cNvPicPr preferRelativeResize="0"/>
            <p:nvPr/>
          </p:nvPicPr>
          <p:blipFill>
            <a:blip r:embed="rId5">
              <a:alphaModFix/>
            </a:blip>
            <a:stretch>
              <a:fillRect/>
            </a:stretch>
          </p:blipFill>
          <p:spPr>
            <a:xfrm rot="2036054">
              <a:off x="1229826" y="3701285"/>
              <a:ext cx="942254" cy="705921"/>
            </a:xfrm>
            <a:prstGeom prst="rect">
              <a:avLst/>
            </a:prstGeom>
            <a:noFill/>
            <a:ln>
              <a:noFill/>
            </a:ln>
          </p:spPr>
        </p:pic>
      </p:grpSp>
      <p:grpSp>
        <p:nvGrpSpPr>
          <p:cNvPr id="1712" name="Google Shape;1712;p160"/>
          <p:cNvGrpSpPr/>
          <p:nvPr/>
        </p:nvGrpSpPr>
        <p:grpSpPr>
          <a:xfrm>
            <a:off x="4299292" y="965795"/>
            <a:ext cx="2900626" cy="2765360"/>
            <a:chOff x="5342421" y="159375"/>
            <a:chExt cx="2900626" cy="2466105"/>
          </a:xfrm>
        </p:grpSpPr>
        <p:pic>
          <p:nvPicPr>
            <p:cNvPr id="1713" name="Google Shape;1713;p160"/>
            <p:cNvPicPr preferRelativeResize="0"/>
            <p:nvPr/>
          </p:nvPicPr>
          <p:blipFill>
            <a:blip r:embed="rId5">
              <a:alphaModFix/>
            </a:blip>
            <a:stretch>
              <a:fillRect/>
            </a:stretch>
          </p:blipFill>
          <p:spPr>
            <a:xfrm rot="-8150385">
              <a:off x="5455175" y="1834009"/>
              <a:ext cx="942255" cy="705922"/>
            </a:xfrm>
            <a:prstGeom prst="rect">
              <a:avLst/>
            </a:prstGeom>
            <a:noFill/>
            <a:ln>
              <a:noFill/>
            </a:ln>
          </p:spPr>
        </p:pic>
        <p:pic>
          <p:nvPicPr>
            <p:cNvPr id="1714" name="Google Shape;1714;p160"/>
            <p:cNvPicPr preferRelativeResize="0"/>
            <p:nvPr/>
          </p:nvPicPr>
          <p:blipFill>
            <a:blip r:embed="rId6">
              <a:alphaModFix/>
            </a:blip>
            <a:stretch>
              <a:fillRect/>
            </a:stretch>
          </p:blipFill>
          <p:spPr>
            <a:xfrm rot="-2368144">
              <a:off x="5597621" y="374000"/>
              <a:ext cx="2251480" cy="2251480"/>
            </a:xfrm>
            <a:prstGeom prst="rect">
              <a:avLst/>
            </a:prstGeom>
            <a:noFill/>
            <a:ln>
              <a:noFill/>
            </a:ln>
          </p:spPr>
        </p:pic>
        <p:sp>
          <p:nvSpPr>
            <p:cNvPr id="1715" name="Google Shape;1715;p160"/>
            <p:cNvSpPr txBox="1"/>
            <p:nvPr/>
          </p:nvSpPr>
          <p:spPr>
            <a:xfrm>
              <a:off x="5342421" y="159375"/>
              <a:ext cx="2900626" cy="397507"/>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a:spcBef>
                  <a:spcPts val="0"/>
                </a:spcBef>
                <a:spcAft>
                  <a:spcPts val="0"/>
                </a:spcAft>
                <a:buNone/>
              </a:pPr>
              <a:r>
                <a:rPr lang="en" b="1" dirty="0">
                  <a:solidFill>
                    <a:srgbClr val="00B050"/>
                  </a:solidFill>
                </a:rPr>
                <a:t>Insurance smart contract</a:t>
              </a:r>
              <a:endParaRPr b="1" dirty="0">
                <a:solidFill>
                  <a:srgbClr val="00B050"/>
                </a:solidFill>
              </a:endParaRPr>
            </a:p>
          </p:txBody>
        </p:sp>
      </p:grpSp>
      <p:pic>
        <p:nvPicPr>
          <p:cNvPr id="1716" name="Google Shape;1716;p160"/>
          <p:cNvPicPr preferRelativeResize="0"/>
          <p:nvPr/>
        </p:nvPicPr>
        <p:blipFill>
          <a:blip r:embed="rId7">
            <a:alphaModFix/>
          </a:blip>
          <a:stretch>
            <a:fillRect/>
          </a:stretch>
        </p:blipFill>
        <p:spPr>
          <a:xfrm>
            <a:off x="6587725" y="3404450"/>
            <a:ext cx="2008250" cy="1365600"/>
          </a:xfrm>
          <a:prstGeom prst="rect">
            <a:avLst/>
          </a:prstGeom>
          <a:noFill/>
          <a:ln>
            <a:noFill/>
          </a:ln>
        </p:spPr>
      </p:pic>
      <p:grpSp>
        <p:nvGrpSpPr>
          <p:cNvPr id="1717" name="Google Shape;1717;p160"/>
          <p:cNvGrpSpPr/>
          <p:nvPr/>
        </p:nvGrpSpPr>
        <p:grpSpPr>
          <a:xfrm>
            <a:off x="7540167" y="1986415"/>
            <a:ext cx="1610531" cy="1418035"/>
            <a:chOff x="7540167" y="1986415"/>
            <a:chExt cx="1610531" cy="1418035"/>
          </a:xfrm>
        </p:grpSpPr>
        <p:pic>
          <p:nvPicPr>
            <p:cNvPr id="1718" name="Google Shape;1718;p160"/>
            <p:cNvPicPr preferRelativeResize="0"/>
            <p:nvPr/>
          </p:nvPicPr>
          <p:blipFill>
            <a:blip r:embed="rId5">
              <a:alphaModFix/>
            </a:blip>
            <a:stretch>
              <a:fillRect/>
            </a:stretch>
          </p:blipFill>
          <p:spPr>
            <a:xfrm rot="-2822823">
              <a:off x="7648401" y="2218784"/>
              <a:ext cx="942253" cy="705921"/>
            </a:xfrm>
            <a:prstGeom prst="rect">
              <a:avLst/>
            </a:prstGeom>
            <a:noFill/>
            <a:ln>
              <a:noFill/>
            </a:ln>
          </p:spPr>
        </p:pic>
        <p:pic>
          <p:nvPicPr>
            <p:cNvPr id="1719" name="Google Shape;1719;p160"/>
            <p:cNvPicPr preferRelativeResize="0"/>
            <p:nvPr/>
          </p:nvPicPr>
          <p:blipFill>
            <a:blip r:embed="rId8">
              <a:alphaModFix/>
            </a:blip>
            <a:stretch>
              <a:fillRect/>
            </a:stretch>
          </p:blipFill>
          <p:spPr>
            <a:xfrm>
              <a:off x="8094724" y="2348475"/>
              <a:ext cx="1055974" cy="1055974"/>
            </a:xfrm>
            <a:prstGeom prst="rect">
              <a:avLst/>
            </a:prstGeom>
            <a:noFill/>
            <a:ln>
              <a:noFill/>
            </a:ln>
          </p:spPr>
        </p:pic>
      </p:grpSp>
      <p:sp>
        <p:nvSpPr>
          <p:cNvPr id="2" name="Date Placeholder 1"/>
          <p:cNvSpPr>
            <a:spLocks noGrp="1"/>
          </p:cNvSpPr>
          <p:nvPr>
            <p:ph type="dt" sz="half" idx="10"/>
          </p:nvPr>
        </p:nvSpPr>
        <p:spPr/>
        <p:txBody>
          <a:bodyPr/>
          <a:lstStyle/>
          <a:p>
            <a:pPr>
              <a:defRPr/>
            </a:pPr>
            <a:fld id="{DB7D04E9-D9AE-4B03-AA15-1038CA8CDD4B}" type="datetime1">
              <a:rPr lang="zh-CN" altLang="en-US" smtClean="0"/>
              <a:t>2020/8/27</a:t>
            </a:fld>
            <a:endParaRPr lang="en-US" altLang="zh-CN"/>
          </a:p>
        </p:txBody>
      </p:sp>
    </p:spTree>
    <p:extLst>
      <p:ext uri="{BB962C8B-B14F-4D97-AF65-F5344CB8AC3E}">
        <p14:creationId xmlns:p14="http://schemas.microsoft.com/office/powerpoint/2010/main" val="2110396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03"/>
                                        </p:tgtEl>
                                        <p:attrNameLst>
                                          <p:attrName>style.visibility</p:attrName>
                                        </p:attrNameLst>
                                      </p:cBhvr>
                                      <p:to>
                                        <p:strVal val="visible"/>
                                      </p:to>
                                    </p:set>
                                    <p:animEffect transition="in" filter="fade">
                                      <p:cBhvr>
                                        <p:cTn id="7" dur="1000"/>
                                        <p:tgtEl>
                                          <p:spTgt spid="17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08"/>
                                        </p:tgtEl>
                                        <p:attrNameLst>
                                          <p:attrName>style.visibility</p:attrName>
                                        </p:attrNameLst>
                                      </p:cBhvr>
                                      <p:to>
                                        <p:strVal val="visible"/>
                                      </p:to>
                                    </p:set>
                                    <p:animEffect transition="in" filter="fade">
                                      <p:cBhvr>
                                        <p:cTn id="12" dur="1000"/>
                                        <p:tgtEl>
                                          <p:spTgt spid="170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16"/>
                                        </p:tgtEl>
                                        <p:attrNameLst>
                                          <p:attrName>style.visibility</p:attrName>
                                        </p:attrNameLst>
                                      </p:cBhvr>
                                      <p:to>
                                        <p:strVal val="visible"/>
                                      </p:to>
                                    </p:set>
                                    <p:animEffect transition="in" filter="fade">
                                      <p:cBhvr>
                                        <p:cTn id="17" dur="1000"/>
                                        <p:tgtEl>
                                          <p:spTgt spid="17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12"/>
                                        </p:tgtEl>
                                        <p:attrNameLst>
                                          <p:attrName>style.visibility</p:attrName>
                                        </p:attrNameLst>
                                      </p:cBhvr>
                                      <p:to>
                                        <p:strVal val="visible"/>
                                      </p:to>
                                    </p:set>
                                    <p:animEffect transition="in" filter="fade">
                                      <p:cBhvr>
                                        <p:cTn id="22" dur="1000"/>
                                        <p:tgtEl>
                                          <p:spTgt spid="17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17"/>
                                        </p:tgtEl>
                                        <p:attrNameLst>
                                          <p:attrName>style.visibility</p:attrName>
                                        </p:attrNameLst>
                                      </p:cBhvr>
                                      <p:to>
                                        <p:strVal val="visible"/>
                                      </p:to>
                                    </p:set>
                                    <p:animEffect transition="in" filter="fade">
                                      <p:cBhvr>
                                        <p:cTn id="27" dur="1000"/>
                                        <p:tgtEl>
                                          <p:spTgt spid="17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 xsi:nil="true"/>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71942E3-C564-45BA-A830-6EC8587FD70B}">
  <ds:schemaRefs>
    <ds:schemaRef ds:uri="http://schemas.microsoft.com/office/2006/documentManagement/types"/>
    <ds:schemaRef ds:uri="http://www.w3.org/XML/1998/namespace"/>
    <ds:schemaRef ds:uri="http://schemas.openxmlformats.org/package/2006/metadata/core-properties"/>
    <ds:schemaRef ds:uri="http://purl.org/dc/elements/1.1/"/>
    <ds:schemaRef ds:uri="http://schemas.microsoft.com/office/2006/metadata/properties"/>
    <ds:schemaRef ds:uri="http://purl.org/dc/terms/"/>
    <ds:schemaRef ds:uri="http://schemas.microsoft.com/office/infopath/2007/PartnerControls"/>
    <ds:schemaRef ds:uri="http://schemas.microsoft.com/sharepoint/v3/field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54180</TotalTime>
  <Words>7863</Words>
  <Application>Microsoft Office PowerPoint</Application>
  <PresentationFormat>On-screen Show (16:9)</PresentationFormat>
  <Paragraphs>980</Paragraphs>
  <Slides>72</Slides>
  <Notes>72</Notes>
  <HiddenSlides>0</HiddenSlides>
  <MMClips>0</MMClips>
  <ScaleCrop>false</ScaleCrop>
  <HeadingPairs>
    <vt:vector size="6" baseType="variant">
      <vt:variant>
        <vt:lpstr>Theme</vt:lpstr>
      </vt:variant>
      <vt:variant>
        <vt:i4>1</vt:i4>
      </vt:variant>
      <vt:variant>
        <vt:lpstr>Embedded OLE Servers</vt:lpstr>
      </vt:variant>
      <vt:variant>
        <vt:i4>0</vt:i4>
      </vt:variant>
      <vt:variant>
        <vt:lpstr>Slide Titles</vt:lpstr>
      </vt:variant>
      <vt:variant>
        <vt:i4>72</vt:i4>
      </vt:variant>
    </vt:vector>
  </HeadingPairs>
  <TitlesOfParts>
    <vt:vector size="73" baseType="lpstr">
      <vt:lpstr>1_Retrospect</vt:lpstr>
      <vt:lpstr>Course Summary  -- A Blockchain-Powered Future</vt:lpstr>
      <vt:lpstr>Lecture Outline</vt:lpstr>
      <vt:lpstr>PowerPoint Presentation</vt:lpstr>
      <vt:lpstr>PowerPoint Presentation</vt:lpstr>
      <vt:lpstr>PowerPoint Presentation</vt:lpstr>
      <vt:lpstr>PowerPoint Presentation</vt:lpstr>
      <vt:lpstr>A Day in Blockchain Utopia</vt:lpstr>
      <vt:lpstr>The Utopian blockchain world</vt:lpstr>
      <vt:lpstr>The Utopian blockchain world</vt:lpstr>
      <vt:lpstr>The Utopian blockchain world</vt:lpstr>
      <vt:lpstr>The Utopian blockchain world</vt:lpstr>
      <vt:lpstr>The Utopian blockchain world</vt:lpstr>
      <vt:lpstr>The Utopian blockchain world</vt:lpstr>
      <vt:lpstr>Bitcoin Development</vt:lpstr>
      <vt:lpstr>v4 Alice double spends with her multiple identities</vt:lpstr>
      <vt:lpstr>Simple Hash Commitment Scheme - Cheating</vt:lpstr>
      <vt:lpstr>Elliptic Curves</vt:lpstr>
      <vt:lpstr>Bitcoin Scripting</vt:lpstr>
      <vt:lpstr>Bitcoin Scripting</vt:lpstr>
      <vt:lpstr>Merkle Tree - Bitcoin construction</vt:lpstr>
      <vt:lpstr>SPV - Security Analysis</vt:lpstr>
      <vt:lpstr>Block Reward :: Difficulty Adjustment</vt:lpstr>
      <vt:lpstr>FPGA Mining</vt:lpstr>
      <vt:lpstr>ASIC-Resistance: Scrypt</vt:lpstr>
      <vt:lpstr>Proof of Useful Work</vt:lpstr>
      <vt:lpstr>Proof of Storage</vt:lpstr>
      <vt:lpstr>PowerPoint Presentation</vt:lpstr>
      <vt:lpstr>Alternative Consensus</vt:lpstr>
      <vt:lpstr>Smart Contract</vt:lpstr>
      <vt:lpstr>Smart Contracts &amp; Property</vt:lpstr>
      <vt:lpstr>Applications</vt:lpstr>
      <vt:lpstr>Decentralized Prediction Markets</vt:lpstr>
      <vt:lpstr>Decentralized Sharing Economy</vt:lpstr>
      <vt:lpstr>Decentralized IoT</vt:lpstr>
      <vt:lpstr>Limitations of Smart Contracts and Blockchain tech</vt:lpstr>
      <vt:lpstr>Community, Politics, and Regulation</vt:lpstr>
      <vt:lpstr>Community </vt:lpstr>
      <vt:lpstr>Blocksize Debate</vt:lpstr>
      <vt:lpstr>Segregated Witness</vt:lpstr>
      <vt:lpstr>AML - Anti Money Laundering (FinCEN)</vt:lpstr>
      <vt:lpstr>The Risk</vt:lpstr>
      <vt:lpstr>The Fight for Privacy</vt:lpstr>
      <vt:lpstr>"Anonymity is only for buying drugs, right?"</vt:lpstr>
      <vt:lpstr>Deanonymization via Transaction Graph Analysis</vt:lpstr>
      <vt:lpstr>Taint analysis</vt:lpstr>
      <vt:lpstr>Mixing</vt:lpstr>
      <vt:lpstr>A Formal Framework for Anonymity</vt:lpstr>
      <vt:lpstr>Centralized Mixers</vt:lpstr>
      <vt:lpstr>Altcoin Exchange Mixing</vt:lpstr>
      <vt:lpstr>zk-SNARKs ⇒  ZCASH</vt:lpstr>
      <vt:lpstr>Decentralized Mixing Protocols - Nuances</vt:lpstr>
      <vt:lpstr>Protocol - TumbleBit (2016)</vt:lpstr>
      <vt:lpstr>Protocol - CoinParty (2015,2016)</vt:lpstr>
      <vt:lpstr>Dmix "Swinger Protocol" &amp; Project Conclusion</vt:lpstr>
      <vt:lpstr>Scaling Bitcoin:  Cryptocurrencies for the Masses</vt:lpstr>
      <vt:lpstr>Segregated Witness</vt:lpstr>
      <vt:lpstr>Schnorr Multisignatures</vt:lpstr>
      <vt:lpstr>PowerPoint Presentation</vt:lpstr>
      <vt:lpstr>PowerPoint Presentation</vt:lpstr>
      <vt:lpstr>Conclusions:   A Blockchain-Powered Future</vt:lpstr>
      <vt:lpstr>A Day in Blockchain Dystopia</vt:lpstr>
      <vt:lpstr>Essential Properties of Blockchain Killer Apps</vt:lpstr>
      <vt:lpstr>Tying it all together</vt:lpstr>
      <vt:lpstr>Course Examination </vt:lpstr>
      <vt:lpstr>PowerPoint Presentation</vt:lpstr>
      <vt:lpstr>PowerPoint Presentation</vt:lpstr>
      <vt:lpstr>PowerPoint Presentation</vt:lpstr>
      <vt:lpstr>PowerPoint Presentation</vt:lpstr>
      <vt:lpstr>PowerPoint Presentation</vt:lpstr>
      <vt:lpstr>PowerPoint Presentation</vt:lpstr>
      <vt:lpstr>Lecture Outline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Zong Ling</cp:lastModifiedBy>
  <cp:revision>1173</cp:revision>
  <cp:lastPrinted>2016-05-24T03:30:48Z</cp:lastPrinted>
  <dcterms:created xsi:type="dcterms:W3CDTF">2010-04-12T23:12:02Z</dcterms:created>
  <dcterms:modified xsi:type="dcterms:W3CDTF">2020-08-28T08:26:16Z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